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3" r:id="rId1"/>
  </p:sldMasterIdLst>
  <p:notesMasterIdLst>
    <p:notesMasterId r:id="rId14"/>
  </p:notesMasterIdLst>
  <p:sldIdLst>
    <p:sldId id="266" r:id="rId2"/>
    <p:sldId id="260" r:id="rId3"/>
    <p:sldId id="272" r:id="rId4"/>
    <p:sldId id="271" r:id="rId5"/>
    <p:sldId id="273" r:id="rId6"/>
    <p:sldId id="259" r:id="rId7"/>
    <p:sldId id="275" r:id="rId8"/>
    <p:sldId id="270" r:id="rId9"/>
    <p:sldId id="265" r:id="rId10"/>
    <p:sldId id="267" r:id="rId11"/>
    <p:sldId id="268" r:id="rId12"/>
    <p:sldId id="256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087582A-C6F8-4225-B5B5-F617767C460A}">
  <a:tblStyle styleId="{2087582A-C6F8-4225-B5B5-F617767C460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42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7570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425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итульный слайд">
  <p:cSld name="1_Титульный слайд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6000" y="684000"/>
            <a:ext cx="7065000" cy="13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sz="6000" b="1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Заголовок и объект">
  <p:cSld name="4_Заголовок и объект">
    <p:bg>
      <p:bgPr>
        <a:solidFill>
          <a:schemeClr val="lt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ftr" idx="11"/>
          </p:nvPr>
        </p:nvSpPr>
        <p:spPr>
          <a:xfrm>
            <a:off x="2271000" y="6356350"/>
            <a:ext cx="76500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901000" y="189000"/>
            <a:ext cx="907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sz="6000" b="1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1461000" y="2034000"/>
            <a:ext cx="10515600" cy="4097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>
                <a:solidFill>
                  <a:schemeClr val="dk2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>
                <a:solidFill>
                  <a:schemeClr val="dk2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Заголовок и объект">
  <p:cSld name="1_Заголовок и объект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901000" y="189000"/>
            <a:ext cx="907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sz="6000" b="1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льзовательский макет">
  <p:cSld name="Пользовательский макет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2924944"/>
            <a:ext cx="11281200" cy="2261667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Особенности подготовки будущих педагогических работников к формированию функциональной грамотности обучающихся в разных странах и регионах мира</a:t>
            </a:r>
            <a:b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44054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9536" y="189000"/>
            <a:ext cx="10057064" cy="1325563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Финляндия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object 8"/>
          <p:cNvGrpSpPr/>
          <p:nvPr/>
        </p:nvGrpSpPr>
        <p:grpSpPr>
          <a:xfrm>
            <a:off x="479376" y="1700808"/>
            <a:ext cx="3385185" cy="1451889"/>
            <a:chOff x="-10107" y="1180972"/>
            <a:chExt cx="3385185" cy="1945639"/>
          </a:xfrm>
        </p:grpSpPr>
        <p:sp>
          <p:nvSpPr>
            <p:cNvPr id="4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8"/>
          <p:cNvGrpSpPr/>
          <p:nvPr/>
        </p:nvGrpSpPr>
        <p:grpSpPr>
          <a:xfrm>
            <a:off x="510803" y="3284984"/>
            <a:ext cx="3385185" cy="1460735"/>
            <a:chOff x="-10107" y="1180972"/>
            <a:chExt cx="3385185" cy="1945639"/>
          </a:xfrm>
        </p:grpSpPr>
        <p:sp>
          <p:nvSpPr>
            <p:cNvPr id="7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8"/>
          <p:cNvGrpSpPr/>
          <p:nvPr/>
        </p:nvGrpSpPr>
        <p:grpSpPr>
          <a:xfrm>
            <a:off x="551384" y="4941168"/>
            <a:ext cx="3385185" cy="1585599"/>
            <a:chOff x="-10107" y="1180972"/>
            <a:chExt cx="3385185" cy="1945639"/>
          </a:xfrm>
        </p:grpSpPr>
        <p:sp>
          <p:nvSpPr>
            <p:cNvPr id="10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4"/>
          <p:cNvGrpSpPr/>
          <p:nvPr/>
        </p:nvGrpSpPr>
        <p:grpSpPr>
          <a:xfrm>
            <a:off x="4351149" y="1412776"/>
            <a:ext cx="7488832" cy="1944216"/>
            <a:chOff x="3364357" y="836675"/>
            <a:chExt cx="5530850" cy="2776855"/>
          </a:xfrm>
        </p:grpSpPr>
        <p:sp>
          <p:nvSpPr>
            <p:cNvPr id="13" name="object 5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4141977" y="0"/>
                  </a:moveTo>
                  <a:lnTo>
                    <a:pt x="4141977" y="347090"/>
                  </a:lnTo>
                  <a:lnTo>
                    <a:pt x="0" y="347090"/>
                  </a:lnTo>
                  <a:lnTo>
                    <a:pt x="0" y="2429764"/>
                  </a:lnTo>
                  <a:lnTo>
                    <a:pt x="4141977" y="2429764"/>
                  </a:lnTo>
                  <a:lnTo>
                    <a:pt x="4141977" y="2776855"/>
                  </a:lnTo>
                  <a:lnTo>
                    <a:pt x="5530342" y="1388490"/>
                  </a:lnTo>
                  <a:lnTo>
                    <a:pt x="4141977" y="0"/>
                  </a:lnTo>
                  <a:close/>
                </a:path>
              </a:pathLst>
            </a:custGeom>
            <a:solidFill>
              <a:srgbClr val="E8D0D0">
                <a:alpha val="90194"/>
              </a:srgbClr>
            </a:solidFill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14" name="object 6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0" y="347090"/>
                  </a:moveTo>
                  <a:lnTo>
                    <a:pt x="4141977" y="347090"/>
                  </a:lnTo>
                  <a:lnTo>
                    <a:pt x="4141977" y="0"/>
                  </a:lnTo>
                  <a:lnTo>
                    <a:pt x="5530342" y="1388490"/>
                  </a:lnTo>
                  <a:lnTo>
                    <a:pt x="4141977" y="2776855"/>
                  </a:lnTo>
                  <a:lnTo>
                    <a:pt x="4141977" y="2429764"/>
                  </a:lnTo>
                  <a:lnTo>
                    <a:pt x="0" y="2429764"/>
                  </a:lnTo>
                  <a:lnTo>
                    <a:pt x="0" y="34709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  <p:grpSp>
        <p:nvGrpSpPr>
          <p:cNvPr id="15" name="object 4"/>
          <p:cNvGrpSpPr/>
          <p:nvPr/>
        </p:nvGrpSpPr>
        <p:grpSpPr>
          <a:xfrm>
            <a:off x="4392552" y="4833810"/>
            <a:ext cx="7488832" cy="2195590"/>
            <a:chOff x="3364357" y="836675"/>
            <a:chExt cx="5530850" cy="2776855"/>
          </a:xfrm>
        </p:grpSpPr>
        <p:sp>
          <p:nvSpPr>
            <p:cNvPr id="16" name="object 5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4141977" y="0"/>
                  </a:moveTo>
                  <a:lnTo>
                    <a:pt x="4141977" y="347090"/>
                  </a:lnTo>
                  <a:lnTo>
                    <a:pt x="0" y="347090"/>
                  </a:lnTo>
                  <a:lnTo>
                    <a:pt x="0" y="2429764"/>
                  </a:lnTo>
                  <a:lnTo>
                    <a:pt x="4141977" y="2429764"/>
                  </a:lnTo>
                  <a:lnTo>
                    <a:pt x="4141977" y="2776855"/>
                  </a:lnTo>
                  <a:lnTo>
                    <a:pt x="5530342" y="1388490"/>
                  </a:lnTo>
                  <a:lnTo>
                    <a:pt x="4141977" y="0"/>
                  </a:lnTo>
                  <a:close/>
                </a:path>
              </a:pathLst>
            </a:custGeom>
            <a:solidFill>
              <a:srgbClr val="E8D0D0">
                <a:alpha val="90194"/>
              </a:srgbClr>
            </a:solidFill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17" name="object 6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0" y="347090"/>
                  </a:moveTo>
                  <a:lnTo>
                    <a:pt x="4141977" y="347090"/>
                  </a:lnTo>
                  <a:lnTo>
                    <a:pt x="4141977" y="0"/>
                  </a:lnTo>
                  <a:lnTo>
                    <a:pt x="5530342" y="1388490"/>
                  </a:lnTo>
                  <a:lnTo>
                    <a:pt x="4141977" y="2776855"/>
                  </a:lnTo>
                  <a:lnTo>
                    <a:pt x="4141977" y="2429764"/>
                  </a:lnTo>
                  <a:lnTo>
                    <a:pt x="0" y="2429764"/>
                  </a:lnTo>
                  <a:lnTo>
                    <a:pt x="0" y="34709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  <p:grpSp>
        <p:nvGrpSpPr>
          <p:cNvPr id="18" name="object 4"/>
          <p:cNvGrpSpPr/>
          <p:nvPr/>
        </p:nvGrpSpPr>
        <p:grpSpPr>
          <a:xfrm>
            <a:off x="4351149" y="3123039"/>
            <a:ext cx="7488832" cy="1944216"/>
            <a:chOff x="3364357" y="836675"/>
            <a:chExt cx="5530850" cy="2776855"/>
          </a:xfrm>
        </p:grpSpPr>
        <p:sp>
          <p:nvSpPr>
            <p:cNvPr id="19" name="object 5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4141977" y="0"/>
                  </a:moveTo>
                  <a:lnTo>
                    <a:pt x="4141977" y="347090"/>
                  </a:lnTo>
                  <a:lnTo>
                    <a:pt x="0" y="347090"/>
                  </a:lnTo>
                  <a:lnTo>
                    <a:pt x="0" y="2429764"/>
                  </a:lnTo>
                  <a:lnTo>
                    <a:pt x="4141977" y="2429764"/>
                  </a:lnTo>
                  <a:lnTo>
                    <a:pt x="4141977" y="2776855"/>
                  </a:lnTo>
                  <a:lnTo>
                    <a:pt x="5530342" y="1388490"/>
                  </a:lnTo>
                  <a:lnTo>
                    <a:pt x="4141977" y="0"/>
                  </a:lnTo>
                  <a:close/>
                </a:path>
              </a:pathLst>
            </a:custGeom>
            <a:solidFill>
              <a:srgbClr val="E8D0D0">
                <a:alpha val="90194"/>
              </a:srgbClr>
            </a:solidFill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20" name="object 6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0" y="347090"/>
                  </a:moveTo>
                  <a:lnTo>
                    <a:pt x="4141977" y="347090"/>
                  </a:lnTo>
                  <a:lnTo>
                    <a:pt x="4141977" y="0"/>
                  </a:lnTo>
                  <a:lnTo>
                    <a:pt x="5530342" y="1388490"/>
                  </a:lnTo>
                  <a:lnTo>
                    <a:pt x="4141977" y="2776855"/>
                  </a:lnTo>
                  <a:lnTo>
                    <a:pt x="4141977" y="2429764"/>
                  </a:lnTo>
                  <a:lnTo>
                    <a:pt x="0" y="2429764"/>
                  </a:lnTo>
                  <a:lnTo>
                    <a:pt x="0" y="34709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948588" y="2230995"/>
            <a:ext cx="26532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«Язык и взаимодействие»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95400" y="5373216"/>
            <a:ext cx="2952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«Математика в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дошкольном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образовании»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49583" y="3599852"/>
            <a:ext cx="28439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«Экологические исследования в дошкольном образовании»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395592" y="3412745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студента направлять, вдохновлять и поддерживать развитие научных знаний, навыков и взглядов ребенка; знание основ учебной программы и ключевых концепции содержания; использование повседневных ситуаций и игры как части исследовательского и функционального обучения</a:t>
            </a:r>
            <a:r>
              <a:rPr lang="ru-RU" dirty="0"/>
              <a:t>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392552" y="5032545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наблюдать за математическими способностями и уровнем развития ребенка; знание практик, которые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направляют 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поддерживают развитие математических навыков и взглядов ребенка; знание основ программы дошкольного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ключевых концепций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в области математики; использование повседневных ситуаций, игр как части исследовательского обучения</a:t>
            </a:r>
            <a:r>
              <a:rPr lang="ru-RU" dirty="0"/>
              <a:t>.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366656" y="165033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обучения детей языку и навыков социального взаимодействия как части обширной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компетенции; использование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вербального и невербального общения для предотвращения проблем и улучшения изучения языка и развития личности детей с различными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потребностями;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овладение педагогическими методами поддержки развивающегося чтения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33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7568" y="189000"/>
            <a:ext cx="9769032" cy="1325563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Эстония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object 8"/>
          <p:cNvGrpSpPr/>
          <p:nvPr/>
        </p:nvGrpSpPr>
        <p:grpSpPr>
          <a:xfrm>
            <a:off x="470632" y="1748193"/>
            <a:ext cx="3394501" cy="1432935"/>
            <a:chOff x="-32124" y="1193672"/>
            <a:chExt cx="3394501" cy="1920239"/>
          </a:xfrm>
        </p:grpSpPr>
        <p:sp>
          <p:nvSpPr>
            <p:cNvPr id="4" name="object 9"/>
            <p:cNvSpPr/>
            <p:nvPr/>
          </p:nvSpPr>
          <p:spPr>
            <a:xfrm>
              <a:off x="-32124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8"/>
          <p:cNvGrpSpPr/>
          <p:nvPr/>
        </p:nvGrpSpPr>
        <p:grpSpPr>
          <a:xfrm>
            <a:off x="496420" y="3914042"/>
            <a:ext cx="3385185" cy="864096"/>
            <a:chOff x="-10107" y="1180972"/>
            <a:chExt cx="3385185" cy="1945639"/>
          </a:xfrm>
        </p:grpSpPr>
        <p:sp>
          <p:nvSpPr>
            <p:cNvPr id="7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8"/>
          <p:cNvGrpSpPr/>
          <p:nvPr/>
        </p:nvGrpSpPr>
        <p:grpSpPr>
          <a:xfrm>
            <a:off x="451789" y="5323047"/>
            <a:ext cx="3359785" cy="994951"/>
            <a:chOff x="2592" y="1193672"/>
            <a:chExt cx="3359785" cy="1920239"/>
          </a:xfrm>
        </p:grpSpPr>
        <p:sp>
          <p:nvSpPr>
            <p:cNvPr id="10" name="object 9"/>
            <p:cNvSpPr/>
            <p:nvPr/>
          </p:nvSpPr>
          <p:spPr>
            <a:xfrm>
              <a:off x="2592" y="1679332"/>
              <a:ext cx="3359785" cy="1434578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8"/>
          <p:cNvGrpSpPr/>
          <p:nvPr/>
        </p:nvGrpSpPr>
        <p:grpSpPr>
          <a:xfrm>
            <a:off x="4505729" y="1729239"/>
            <a:ext cx="3385185" cy="1451889"/>
            <a:chOff x="-10107" y="1180972"/>
            <a:chExt cx="3385185" cy="1945639"/>
          </a:xfrm>
        </p:grpSpPr>
        <p:sp>
          <p:nvSpPr>
            <p:cNvPr id="13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8"/>
          <p:cNvGrpSpPr/>
          <p:nvPr/>
        </p:nvGrpSpPr>
        <p:grpSpPr>
          <a:xfrm>
            <a:off x="4511824" y="3284984"/>
            <a:ext cx="3385185" cy="1451889"/>
            <a:chOff x="-10107" y="1180972"/>
            <a:chExt cx="3385185" cy="1945639"/>
          </a:xfrm>
        </p:grpSpPr>
        <p:sp>
          <p:nvSpPr>
            <p:cNvPr id="16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8"/>
          <p:cNvGrpSpPr/>
          <p:nvPr/>
        </p:nvGrpSpPr>
        <p:grpSpPr>
          <a:xfrm>
            <a:off x="4580278" y="4932604"/>
            <a:ext cx="3385185" cy="1451889"/>
            <a:chOff x="-10107" y="1180972"/>
            <a:chExt cx="3385185" cy="1945639"/>
          </a:xfrm>
        </p:grpSpPr>
        <p:sp>
          <p:nvSpPr>
            <p:cNvPr id="19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8"/>
          <p:cNvGrpSpPr/>
          <p:nvPr/>
        </p:nvGrpSpPr>
        <p:grpSpPr>
          <a:xfrm>
            <a:off x="8146197" y="1682238"/>
            <a:ext cx="3385185" cy="1451889"/>
            <a:chOff x="-10107" y="1180972"/>
            <a:chExt cx="3385185" cy="1945639"/>
          </a:xfrm>
        </p:grpSpPr>
        <p:sp>
          <p:nvSpPr>
            <p:cNvPr id="22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8"/>
          <p:cNvGrpSpPr/>
          <p:nvPr/>
        </p:nvGrpSpPr>
        <p:grpSpPr>
          <a:xfrm>
            <a:off x="8229356" y="3273393"/>
            <a:ext cx="3385185" cy="1451889"/>
            <a:chOff x="-10107" y="1180972"/>
            <a:chExt cx="3385185" cy="1945639"/>
          </a:xfrm>
        </p:grpSpPr>
        <p:sp>
          <p:nvSpPr>
            <p:cNvPr id="25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" name="object 8"/>
          <p:cNvGrpSpPr/>
          <p:nvPr/>
        </p:nvGrpSpPr>
        <p:grpSpPr>
          <a:xfrm>
            <a:off x="8328246" y="4882167"/>
            <a:ext cx="3385185" cy="1451889"/>
            <a:chOff x="-10107" y="1180972"/>
            <a:chExt cx="3385185" cy="1945639"/>
          </a:xfrm>
        </p:grpSpPr>
        <p:sp>
          <p:nvSpPr>
            <p:cNvPr id="28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Прямоугольник 29"/>
          <p:cNvSpPr/>
          <p:nvPr/>
        </p:nvSpPr>
        <p:spPr>
          <a:xfrm>
            <a:off x="4598913" y="1762685"/>
            <a:ext cx="334791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общеуниверситетских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дисциплин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(изучение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 психологии и способствующий приобретению проблемного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междисциплинарного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командного опыта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598914" y="3438150"/>
            <a:ext cx="32793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по развитию, обучению и воспитанию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(дошкольная педагогика, развитие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ребенка, среды развития и социальных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602734" y="4942692"/>
            <a:ext cx="33057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профессиональной дидактики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различных учебных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мероприятий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специфики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319885" y="1748193"/>
            <a:ext cx="327662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(планирование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исследования, представление результатов исследования, развитие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 как независимого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исследователя)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512897" y="5036078"/>
            <a:ext cx="5015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иностранного языка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понимание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текстов,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иностранном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языке)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8329748" y="3294461"/>
            <a:ext cx="31696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стажировки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(закрепление полученных знаний,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всестороннее развитие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  навыков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741061" y="2042264"/>
            <a:ext cx="28883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программа для подготовки учителей дошкольного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4007768" y="263691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Стрелка вправо 38"/>
          <p:cNvSpPr/>
          <p:nvPr/>
        </p:nvSpPr>
        <p:spPr>
          <a:xfrm>
            <a:off x="3896454" y="2485960"/>
            <a:ext cx="510660" cy="2949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803897" y="4010928"/>
            <a:ext cx="26555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непрерывного образования Эстонии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18049" y="5648217"/>
            <a:ext cx="33123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Стрелка вверх 41"/>
          <p:cNvSpPr/>
          <p:nvPr/>
        </p:nvSpPr>
        <p:spPr>
          <a:xfrm>
            <a:off x="1919536" y="4942692"/>
            <a:ext cx="432048" cy="38035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верх 43"/>
          <p:cNvSpPr/>
          <p:nvPr/>
        </p:nvSpPr>
        <p:spPr>
          <a:xfrm>
            <a:off x="1922068" y="3316433"/>
            <a:ext cx="429515" cy="39492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57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ctrTitle"/>
          </p:nvPr>
        </p:nvSpPr>
        <p:spPr>
          <a:xfrm>
            <a:off x="263352" y="1916832"/>
            <a:ext cx="5976664" cy="1728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2406000" y="189000"/>
            <a:ext cx="7434416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Сингапур</a:t>
            </a:r>
            <a:endParaRPr sz="5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Google Shape;123;p21"/>
          <p:cNvSpPr/>
          <p:nvPr/>
        </p:nvSpPr>
        <p:spPr>
          <a:xfrm rot="5400000">
            <a:off x="439133" y="1588129"/>
            <a:ext cx="426410" cy="675002"/>
          </a:xfrm>
          <a:prstGeom prst="flowChartDelay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1"/>
          <p:cNvSpPr/>
          <p:nvPr/>
        </p:nvSpPr>
        <p:spPr>
          <a:xfrm>
            <a:off x="582714" y="3715854"/>
            <a:ext cx="182328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p21"/>
          <p:cNvSpPr/>
          <p:nvPr/>
        </p:nvSpPr>
        <p:spPr>
          <a:xfrm>
            <a:off x="767408" y="2857716"/>
            <a:ext cx="24482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dirty="0"/>
          </a:p>
        </p:txBody>
      </p:sp>
      <p:sp>
        <p:nvSpPr>
          <p:cNvPr id="133" name="Google Shape;133;p21"/>
          <p:cNvSpPr/>
          <p:nvPr/>
        </p:nvSpPr>
        <p:spPr>
          <a:xfrm>
            <a:off x="3693885" y="3715854"/>
            <a:ext cx="182328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4" name="Google Shape;134;p21"/>
          <p:cNvSpPr/>
          <p:nvPr/>
        </p:nvSpPr>
        <p:spPr>
          <a:xfrm>
            <a:off x="3431704" y="2499176"/>
            <a:ext cx="2212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lang="ru-RU" sz="1800" dirty="0"/>
          </a:p>
        </p:txBody>
      </p:sp>
      <p:sp>
        <p:nvSpPr>
          <p:cNvPr id="142" name="Google Shape;142;p21"/>
          <p:cNvSpPr/>
          <p:nvPr/>
        </p:nvSpPr>
        <p:spPr>
          <a:xfrm>
            <a:off x="6803626" y="3733371"/>
            <a:ext cx="182328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3" name="Google Shape;143;p21"/>
          <p:cNvSpPr/>
          <p:nvPr/>
        </p:nvSpPr>
        <p:spPr>
          <a:xfrm>
            <a:off x="6888180" y="3209294"/>
            <a:ext cx="162870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1" name="Google Shape;151;p21"/>
          <p:cNvSpPr/>
          <p:nvPr/>
        </p:nvSpPr>
        <p:spPr>
          <a:xfrm>
            <a:off x="9908624" y="3733371"/>
            <a:ext cx="182328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21"/>
          <p:cNvSpPr/>
          <p:nvPr/>
        </p:nvSpPr>
        <p:spPr>
          <a:xfrm>
            <a:off x="8976320" y="2276872"/>
            <a:ext cx="2389760" cy="1438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sz="1600" dirty="0"/>
          </a:p>
        </p:txBody>
      </p:sp>
      <p:sp>
        <p:nvSpPr>
          <p:cNvPr id="153" name="Google Shape;153;p21"/>
          <p:cNvSpPr/>
          <p:nvPr/>
        </p:nvSpPr>
        <p:spPr>
          <a:xfrm>
            <a:off x="263353" y="4791985"/>
            <a:ext cx="230425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4" name="Google Shape;154;p21"/>
          <p:cNvSpPr/>
          <p:nvPr/>
        </p:nvSpPr>
        <p:spPr>
          <a:xfrm>
            <a:off x="3143779" y="4739594"/>
            <a:ext cx="2135583" cy="1091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dirty="0"/>
          </a:p>
        </p:txBody>
      </p:sp>
      <p:sp>
        <p:nvSpPr>
          <p:cNvPr id="155" name="Google Shape;155;p21"/>
          <p:cNvSpPr/>
          <p:nvPr/>
        </p:nvSpPr>
        <p:spPr>
          <a:xfrm>
            <a:off x="5864893" y="4801910"/>
            <a:ext cx="208884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dirty="0"/>
          </a:p>
        </p:txBody>
      </p:sp>
      <p:sp>
        <p:nvSpPr>
          <p:cNvPr id="156" name="Google Shape;156;p21"/>
          <p:cNvSpPr/>
          <p:nvPr/>
        </p:nvSpPr>
        <p:spPr>
          <a:xfrm>
            <a:off x="10868970" y="4791985"/>
            <a:ext cx="769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sz="1600" b="1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ГОЛОВОК</a:t>
            </a:r>
            <a:endParaRPr dirty="0"/>
          </a:p>
        </p:txBody>
      </p:sp>
      <p:pic>
        <p:nvPicPr>
          <p:cNvPr id="43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913" y="1727773"/>
            <a:ext cx="299791" cy="29979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" name="object 8"/>
          <p:cNvGrpSpPr/>
          <p:nvPr/>
        </p:nvGrpSpPr>
        <p:grpSpPr>
          <a:xfrm>
            <a:off x="652338" y="2501103"/>
            <a:ext cx="3385185" cy="1451889"/>
            <a:chOff x="-10107" y="1180972"/>
            <a:chExt cx="3385185" cy="1945639"/>
          </a:xfrm>
        </p:grpSpPr>
        <p:sp>
          <p:nvSpPr>
            <p:cNvPr id="25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794524" y="2807589"/>
            <a:ext cx="29377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«Дети как мыслители и творцы смысла»</a:t>
            </a:r>
          </a:p>
        </p:txBody>
      </p:sp>
      <p:grpSp>
        <p:nvGrpSpPr>
          <p:cNvPr id="29" name="object 8"/>
          <p:cNvGrpSpPr/>
          <p:nvPr/>
        </p:nvGrpSpPr>
        <p:grpSpPr>
          <a:xfrm>
            <a:off x="4627446" y="2548638"/>
            <a:ext cx="3385185" cy="1451889"/>
            <a:chOff x="-10107" y="1180972"/>
            <a:chExt cx="3385185" cy="1945639"/>
          </a:xfrm>
        </p:grpSpPr>
        <p:sp>
          <p:nvSpPr>
            <p:cNvPr id="30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" name="object 8"/>
          <p:cNvGrpSpPr/>
          <p:nvPr/>
        </p:nvGrpSpPr>
        <p:grpSpPr>
          <a:xfrm>
            <a:off x="8673562" y="2455458"/>
            <a:ext cx="3385185" cy="1451889"/>
            <a:chOff x="-10107" y="1180972"/>
            <a:chExt cx="3385185" cy="1945639"/>
          </a:xfrm>
        </p:grpSpPr>
        <p:sp>
          <p:nvSpPr>
            <p:cNvPr id="33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" name="object 8"/>
          <p:cNvGrpSpPr/>
          <p:nvPr/>
        </p:nvGrpSpPr>
        <p:grpSpPr>
          <a:xfrm>
            <a:off x="8614211" y="4801910"/>
            <a:ext cx="3385185" cy="1451889"/>
            <a:chOff x="-10107" y="1180972"/>
            <a:chExt cx="3385185" cy="1945639"/>
          </a:xfrm>
        </p:grpSpPr>
        <p:sp>
          <p:nvSpPr>
            <p:cNvPr id="36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8"/>
          <p:cNvGrpSpPr/>
          <p:nvPr/>
        </p:nvGrpSpPr>
        <p:grpSpPr>
          <a:xfrm>
            <a:off x="4806275" y="4808351"/>
            <a:ext cx="3385185" cy="1451889"/>
            <a:chOff x="-10107" y="1180972"/>
            <a:chExt cx="3385185" cy="1945639"/>
          </a:xfrm>
        </p:grpSpPr>
        <p:sp>
          <p:nvSpPr>
            <p:cNvPr id="39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1" name="object 8"/>
          <p:cNvGrpSpPr/>
          <p:nvPr/>
        </p:nvGrpSpPr>
        <p:grpSpPr>
          <a:xfrm>
            <a:off x="771327" y="4860288"/>
            <a:ext cx="3385185" cy="1451889"/>
            <a:chOff x="-10107" y="1180972"/>
            <a:chExt cx="3385185" cy="1945639"/>
          </a:xfrm>
        </p:grpSpPr>
        <p:sp>
          <p:nvSpPr>
            <p:cNvPr id="42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989839" y="5241907"/>
            <a:ext cx="30963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«Социальное и эмоциональное обучение детей»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7262" y="5098793"/>
            <a:ext cx="2983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математическому мышлению детей»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84991" y="5099279"/>
            <a:ext cx="30436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Мультимодальная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грамотность в игровой учебной программе»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86261" y="2812070"/>
            <a:ext cx="3314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общения и развивающейся грамотности через игру»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31257" y="2807589"/>
            <a:ext cx="31775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Педагогика, ориентированная на ребенка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5480" y="200151"/>
            <a:ext cx="9859099" cy="1325563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object 7"/>
          <p:cNvGrpSpPr/>
          <p:nvPr/>
        </p:nvGrpSpPr>
        <p:grpSpPr>
          <a:xfrm>
            <a:off x="89207" y="1525714"/>
            <a:ext cx="10316819" cy="4916424"/>
            <a:chOff x="0" y="1258824"/>
            <a:chExt cx="8697467" cy="4916424"/>
          </a:xfrm>
        </p:grpSpPr>
        <p:pic>
          <p:nvPicPr>
            <p:cNvPr id="4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58824"/>
              <a:ext cx="8697467" cy="4916424"/>
            </a:xfrm>
            <a:prstGeom prst="rect">
              <a:avLst/>
            </a:prstGeom>
          </p:spPr>
        </p:pic>
        <p:pic>
          <p:nvPicPr>
            <p:cNvPr id="6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3439" y="2025982"/>
              <a:ext cx="7844027" cy="3660061"/>
            </a:xfrm>
            <a:prstGeom prst="rect">
              <a:avLst/>
            </a:prstGeom>
          </p:spPr>
        </p:pic>
        <p:pic>
          <p:nvPicPr>
            <p:cNvPr id="8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09928" y="2935664"/>
              <a:ext cx="6987539" cy="2015812"/>
            </a:xfrm>
            <a:prstGeom prst="rect">
              <a:avLst/>
            </a:prstGeom>
          </p:spPr>
        </p:pic>
        <p:pic>
          <p:nvPicPr>
            <p:cNvPr id="9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38172" y="3856012"/>
              <a:ext cx="6559295" cy="1095464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3143672" y="1796849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развитие общей культуры будущего педагогического работника;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15680" y="2514851"/>
            <a:ext cx="69847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диверсификация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образовательных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программ как в плане продолжительности и формы обучения, так и в выборе специализаций;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215680" y="3365903"/>
            <a:ext cx="7128792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buClr>
                <a:schemeClr val="dk2"/>
              </a:buClr>
              <a:buSzPts val="2800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профессионализация образования (укрепление связей между университетом и детским садом, увеличение продолжительности педагогической практики (до 950 часов);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12376" y="4366098"/>
            <a:ext cx="69880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цифровизация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образования и внедрение новых форм обучения и развитие исследовательской активности будущих педагогических работников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287688" y="5301208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совершенствование форм и средств контроля результатов обучения, в особенности методов оценивания профессиональных компетенций будущих педагогических работников. </a:t>
            </a:r>
          </a:p>
        </p:txBody>
      </p:sp>
    </p:spTree>
    <p:extLst>
      <p:ext uri="{BB962C8B-B14F-4D97-AF65-F5344CB8AC3E}">
        <p14:creationId xmlns:p14="http://schemas.microsoft.com/office/powerpoint/2010/main" val="20070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3552" y="260648"/>
            <a:ext cx="9697024" cy="1325563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9"/>
          <p:cNvSpPr/>
          <p:nvPr/>
        </p:nvSpPr>
        <p:spPr>
          <a:xfrm>
            <a:off x="191344" y="2708920"/>
            <a:ext cx="3359785" cy="1920239"/>
          </a:xfrm>
          <a:custGeom>
            <a:avLst/>
            <a:gdLst/>
            <a:ahLst/>
            <a:cxnLst/>
            <a:rect l="l" t="t" r="r" b="b"/>
            <a:pathLst>
              <a:path w="3359785" h="1920239">
                <a:moveTo>
                  <a:pt x="3039184" y="0"/>
                </a:moveTo>
                <a:lnTo>
                  <a:pt x="320063" y="0"/>
                </a:lnTo>
                <a:lnTo>
                  <a:pt x="272765" y="3469"/>
                </a:lnTo>
                <a:lnTo>
                  <a:pt x="227622" y="13547"/>
                </a:lnTo>
                <a:lnTo>
                  <a:pt x="185130" y="29740"/>
                </a:lnTo>
                <a:lnTo>
                  <a:pt x="145783" y="51552"/>
                </a:lnTo>
                <a:lnTo>
                  <a:pt x="110076" y="78490"/>
                </a:lnTo>
                <a:lnTo>
                  <a:pt x="78504" y="110057"/>
                </a:lnTo>
                <a:lnTo>
                  <a:pt x="51562" y="145761"/>
                </a:lnTo>
                <a:lnTo>
                  <a:pt x="29746" y="185105"/>
                </a:lnTo>
                <a:lnTo>
                  <a:pt x="13550" y="227596"/>
                </a:lnTo>
                <a:lnTo>
                  <a:pt x="3470" y="272739"/>
                </a:lnTo>
                <a:lnTo>
                  <a:pt x="0" y="320039"/>
                </a:lnTo>
                <a:lnTo>
                  <a:pt x="0" y="1600200"/>
                </a:lnTo>
                <a:lnTo>
                  <a:pt x="3470" y="1647500"/>
                </a:lnTo>
                <a:lnTo>
                  <a:pt x="13550" y="1692643"/>
                </a:lnTo>
                <a:lnTo>
                  <a:pt x="29746" y="1735134"/>
                </a:lnTo>
                <a:lnTo>
                  <a:pt x="51562" y="1774478"/>
                </a:lnTo>
                <a:lnTo>
                  <a:pt x="78504" y="1810182"/>
                </a:lnTo>
                <a:lnTo>
                  <a:pt x="110076" y="1841749"/>
                </a:lnTo>
                <a:lnTo>
                  <a:pt x="145783" y="1868687"/>
                </a:lnTo>
                <a:lnTo>
                  <a:pt x="185130" y="1890499"/>
                </a:lnTo>
                <a:lnTo>
                  <a:pt x="227622" y="1906692"/>
                </a:lnTo>
                <a:lnTo>
                  <a:pt x="272765" y="1916770"/>
                </a:lnTo>
                <a:lnTo>
                  <a:pt x="320063" y="1920239"/>
                </a:lnTo>
                <a:lnTo>
                  <a:pt x="3039184" y="1920239"/>
                </a:lnTo>
                <a:lnTo>
                  <a:pt x="3086484" y="1916770"/>
                </a:lnTo>
                <a:lnTo>
                  <a:pt x="3131627" y="1906692"/>
                </a:lnTo>
                <a:lnTo>
                  <a:pt x="3174118" y="1890499"/>
                </a:lnTo>
                <a:lnTo>
                  <a:pt x="3213462" y="1868687"/>
                </a:lnTo>
                <a:lnTo>
                  <a:pt x="3249166" y="1841749"/>
                </a:lnTo>
                <a:lnTo>
                  <a:pt x="3280734" y="1810182"/>
                </a:lnTo>
                <a:lnTo>
                  <a:pt x="3307671" y="1774478"/>
                </a:lnTo>
                <a:lnTo>
                  <a:pt x="3329483" y="1735134"/>
                </a:lnTo>
                <a:lnTo>
                  <a:pt x="3345676" y="1692643"/>
                </a:lnTo>
                <a:lnTo>
                  <a:pt x="3355754" y="1647500"/>
                </a:lnTo>
                <a:lnTo>
                  <a:pt x="3359224" y="1600200"/>
                </a:lnTo>
                <a:lnTo>
                  <a:pt x="3359224" y="320039"/>
                </a:lnTo>
                <a:lnTo>
                  <a:pt x="3355754" y="272739"/>
                </a:lnTo>
                <a:lnTo>
                  <a:pt x="3345676" y="227596"/>
                </a:lnTo>
                <a:lnTo>
                  <a:pt x="3329483" y="185105"/>
                </a:lnTo>
                <a:lnTo>
                  <a:pt x="3307671" y="145761"/>
                </a:lnTo>
                <a:lnTo>
                  <a:pt x="3280734" y="110057"/>
                </a:lnTo>
                <a:lnTo>
                  <a:pt x="3249166" y="78490"/>
                </a:lnTo>
                <a:lnTo>
                  <a:pt x="3213462" y="51552"/>
                </a:lnTo>
                <a:lnTo>
                  <a:pt x="3174118" y="29740"/>
                </a:lnTo>
                <a:lnTo>
                  <a:pt x="3131627" y="13547"/>
                </a:lnTo>
                <a:lnTo>
                  <a:pt x="3086484" y="3469"/>
                </a:lnTo>
                <a:lnTo>
                  <a:pt x="3039184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51784" y="2382390"/>
            <a:ext cx="71287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поддержать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в процессе их обучения и развития;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осмысливать программу обучения и создавать такие учебные ситуации, которые будут значимы для конкретной группы обучающихся;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безупречно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владеть речью (языком преподавания);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организовывать работу, умение адекватно оценивать успехи детей и уровень приобретённых знаний;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конструктивно общаться и сотрудничать со всеми участниками образовательного процесса; использовать информационные и коммуникационные технологии. </a:t>
            </a:r>
          </a:p>
        </p:txBody>
      </p:sp>
    </p:spTree>
    <p:extLst>
      <p:ext uri="{BB962C8B-B14F-4D97-AF65-F5344CB8AC3E}">
        <p14:creationId xmlns:p14="http://schemas.microsoft.com/office/powerpoint/2010/main" val="19850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Российская Федерация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151784" y="1484784"/>
            <a:ext cx="7591917" cy="5184576"/>
          </a:xfrm>
          <a:custGeom>
            <a:avLst/>
            <a:gdLst/>
            <a:ahLst/>
            <a:cxnLst/>
            <a:rect l="l" t="t" r="r" b="b"/>
            <a:pathLst>
              <a:path w="5530850" h="2776854">
                <a:moveTo>
                  <a:pt x="0" y="347090"/>
                </a:moveTo>
                <a:lnTo>
                  <a:pt x="4141977" y="347090"/>
                </a:lnTo>
                <a:lnTo>
                  <a:pt x="4141977" y="0"/>
                </a:lnTo>
                <a:lnTo>
                  <a:pt x="5530342" y="1388490"/>
                </a:lnTo>
                <a:lnTo>
                  <a:pt x="4141977" y="2776855"/>
                </a:lnTo>
                <a:lnTo>
                  <a:pt x="4141977" y="2429764"/>
                </a:lnTo>
                <a:lnTo>
                  <a:pt x="0" y="2429764"/>
                </a:lnTo>
                <a:lnTo>
                  <a:pt x="0" y="347090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4151784" y="2009458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образовательной парадигмы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обучения и взаимодействия участников образовательного процесса – сотрудничество,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подход;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доминирующий компонент организации образовательного процесса –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практико-ориентированная, исследовательская и проектная деятельность, основанная на проявлении самостоятельности, активности,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контроля – комплексная оценка образовательных результатов по трем группам (личностные, предметные,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2000" dirty="0"/>
              <a:t>). 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551384" y="1950332"/>
            <a:ext cx="3240360" cy="1770929"/>
            <a:chOff x="2592" y="1193672"/>
            <a:chExt cx="3359785" cy="1920239"/>
          </a:xfrm>
        </p:grpSpPr>
        <p:sp>
          <p:nvSpPr>
            <p:cNvPr id="9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465746" y="1916832"/>
            <a:ext cx="325398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национальных целях и стратегических задачах развития Российской Федерации на период до 2024 года»</a:t>
            </a:r>
          </a:p>
        </p:txBody>
      </p:sp>
      <p:sp>
        <p:nvSpPr>
          <p:cNvPr id="12" name="object 9"/>
          <p:cNvSpPr/>
          <p:nvPr/>
        </p:nvSpPr>
        <p:spPr>
          <a:xfrm>
            <a:off x="465747" y="4221088"/>
            <a:ext cx="3240360" cy="1574022"/>
          </a:xfrm>
          <a:custGeom>
            <a:avLst/>
            <a:gdLst/>
            <a:ahLst/>
            <a:cxnLst/>
            <a:rect l="l" t="t" r="r" b="b"/>
            <a:pathLst>
              <a:path w="3359785" h="1920239">
                <a:moveTo>
                  <a:pt x="3039184" y="0"/>
                </a:moveTo>
                <a:lnTo>
                  <a:pt x="320063" y="0"/>
                </a:lnTo>
                <a:lnTo>
                  <a:pt x="272765" y="3469"/>
                </a:lnTo>
                <a:lnTo>
                  <a:pt x="227622" y="13547"/>
                </a:lnTo>
                <a:lnTo>
                  <a:pt x="185130" y="29740"/>
                </a:lnTo>
                <a:lnTo>
                  <a:pt x="145783" y="51552"/>
                </a:lnTo>
                <a:lnTo>
                  <a:pt x="110076" y="78490"/>
                </a:lnTo>
                <a:lnTo>
                  <a:pt x="78504" y="110057"/>
                </a:lnTo>
                <a:lnTo>
                  <a:pt x="51562" y="145761"/>
                </a:lnTo>
                <a:lnTo>
                  <a:pt x="29746" y="185105"/>
                </a:lnTo>
                <a:lnTo>
                  <a:pt x="13550" y="227596"/>
                </a:lnTo>
                <a:lnTo>
                  <a:pt x="3470" y="272739"/>
                </a:lnTo>
                <a:lnTo>
                  <a:pt x="0" y="320039"/>
                </a:lnTo>
                <a:lnTo>
                  <a:pt x="0" y="1600200"/>
                </a:lnTo>
                <a:lnTo>
                  <a:pt x="3470" y="1647500"/>
                </a:lnTo>
                <a:lnTo>
                  <a:pt x="13550" y="1692643"/>
                </a:lnTo>
                <a:lnTo>
                  <a:pt x="29746" y="1735134"/>
                </a:lnTo>
                <a:lnTo>
                  <a:pt x="51562" y="1774478"/>
                </a:lnTo>
                <a:lnTo>
                  <a:pt x="78504" y="1810182"/>
                </a:lnTo>
                <a:lnTo>
                  <a:pt x="110076" y="1841749"/>
                </a:lnTo>
                <a:lnTo>
                  <a:pt x="145783" y="1868687"/>
                </a:lnTo>
                <a:lnTo>
                  <a:pt x="185130" y="1890499"/>
                </a:lnTo>
                <a:lnTo>
                  <a:pt x="227622" y="1906692"/>
                </a:lnTo>
                <a:lnTo>
                  <a:pt x="272765" y="1916770"/>
                </a:lnTo>
                <a:lnTo>
                  <a:pt x="320063" y="1920239"/>
                </a:lnTo>
                <a:lnTo>
                  <a:pt x="3039184" y="1920239"/>
                </a:lnTo>
                <a:lnTo>
                  <a:pt x="3086484" y="1916770"/>
                </a:lnTo>
                <a:lnTo>
                  <a:pt x="3131627" y="1906692"/>
                </a:lnTo>
                <a:lnTo>
                  <a:pt x="3174118" y="1890499"/>
                </a:lnTo>
                <a:lnTo>
                  <a:pt x="3213462" y="1868687"/>
                </a:lnTo>
                <a:lnTo>
                  <a:pt x="3249166" y="1841749"/>
                </a:lnTo>
                <a:lnTo>
                  <a:pt x="3280734" y="1810182"/>
                </a:lnTo>
                <a:lnTo>
                  <a:pt x="3307671" y="1774478"/>
                </a:lnTo>
                <a:lnTo>
                  <a:pt x="3329483" y="1735134"/>
                </a:lnTo>
                <a:lnTo>
                  <a:pt x="3345676" y="1692643"/>
                </a:lnTo>
                <a:lnTo>
                  <a:pt x="3355754" y="1647500"/>
                </a:lnTo>
                <a:lnTo>
                  <a:pt x="3359224" y="1600200"/>
                </a:lnTo>
                <a:lnTo>
                  <a:pt x="3359224" y="320039"/>
                </a:lnTo>
                <a:lnTo>
                  <a:pt x="3355754" y="272739"/>
                </a:lnTo>
                <a:lnTo>
                  <a:pt x="3345676" y="227596"/>
                </a:lnTo>
                <a:lnTo>
                  <a:pt x="3329483" y="185105"/>
                </a:lnTo>
                <a:lnTo>
                  <a:pt x="3307671" y="145761"/>
                </a:lnTo>
                <a:lnTo>
                  <a:pt x="3280734" y="110057"/>
                </a:lnTo>
                <a:lnTo>
                  <a:pt x="3249166" y="78490"/>
                </a:lnTo>
                <a:lnTo>
                  <a:pt x="3213462" y="51552"/>
                </a:lnTo>
                <a:lnTo>
                  <a:pt x="3174118" y="29740"/>
                </a:lnTo>
                <a:lnTo>
                  <a:pt x="3131627" y="13547"/>
                </a:lnTo>
                <a:lnTo>
                  <a:pt x="3086484" y="3469"/>
                </a:lnTo>
                <a:lnTo>
                  <a:pt x="3039184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3844643" y="2835796"/>
            <a:ext cx="451157" cy="404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844642" y="4725144"/>
            <a:ext cx="451157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49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2279576" y="188640"/>
            <a:ext cx="9291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Польша</a:t>
            </a:r>
            <a:endParaRPr sz="5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3544" y="1649945"/>
            <a:ext cx="10225136" cy="463823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927648" y="3429000"/>
            <a:ext cx="75823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стартовые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</a:t>
            </a:r>
          </a:p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(культурные, этические и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моральные</a:t>
            </a:r>
            <a:r>
              <a:rPr lang="ru-RU" sz="2800" dirty="0" smtClean="0">
                <a:solidFill>
                  <a:schemeClr val="bg1"/>
                </a:solidFill>
              </a:rPr>
              <a:t>)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5400" y="2060848"/>
            <a:ext cx="41271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компетенции – основные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культурные, этические и моральные компетенции)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47928" y="4869160"/>
            <a:ext cx="55446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компетенции 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артистические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ораторские, риторические, экспрессивные, музыкальные, технические,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импровизация</a:t>
            </a:r>
            <a:r>
              <a:rPr lang="ru-RU" sz="1800" dirty="0" smtClean="0"/>
              <a:t>)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4056" y="182340"/>
            <a:ext cx="9697024" cy="134337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Германия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object 7"/>
          <p:cNvGrpSpPr/>
          <p:nvPr/>
        </p:nvGrpSpPr>
        <p:grpSpPr>
          <a:xfrm>
            <a:off x="382045" y="1743214"/>
            <a:ext cx="11108834" cy="4824536"/>
            <a:chOff x="0" y="1258824"/>
            <a:chExt cx="8712841" cy="4916424"/>
          </a:xfrm>
        </p:grpSpPr>
        <p:pic>
          <p:nvPicPr>
            <p:cNvPr id="7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58824"/>
              <a:ext cx="8697467" cy="4916424"/>
            </a:xfrm>
            <a:prstGeom prst="rect">
              <a:avLst/>
            </a:prstGeom>
          </p:spPr>
        </p:pic>
        <p:pic>
          <p:nvPicPr>
            <p:cNvPr id="8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8814" y="1977159"/>
              <a:ext cx="7844027" cy="3660061"/>
            </a:xfrm>
            <a:prstGeom prst="rect">
              <a:avLst/>
            </a:prstGeom>
          </p:spPr>
        </p:pic>
        <p:pic>
          <p:nvPicPr>
            <p:cNvPr id="9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09928" y="2569023"/>
              <a:ext cx="6987539" cy="2382455"/>
            </a:xfrm>
            <a:prstGeom prst="rect">
              <a:avLst/>
            </a:prstGeom>
          </p:spPr>
        </p:pic>
        <p:pic>
          <p:nvPicPr>
            <p:cNvPr id="10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38172" y="3856012"/>
              <a:ext cx="6559295" cy="530234"/>
            </a:xfrm>
            <a:prstGeom prst="rect">
              <a:avLst/>
            </a:prstGeom>
          </p:spPr>
        </p:pic>
      </p:grpSp>
      <p:sp>
        <p:nvSpPr>
          <p:cNvPr id="11" name="Прямоугольник 10"/>
          <p:cNvSpPr/>
          <p:nvPr/>
        </p:nvSpPr>
        <p:spPr>
          <a:xfrm>
            <a:off x="3668792" y="1628800"/>
            <a:ext cx="7827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предметная компетенция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(знание преподаваемого предмета, базирующееся на современных достижениях науки, искусства и производства)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669464" y="2379569"/>
            <a:ext cx="78271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дидактическая компетенция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(умение педагога научить ребенка учиться, развиваться и приносить значимую пользу обществу,  планировать учебный процесс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695169" y="4236956"/>
            <a:ext cx="72397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компетенция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(умение взаимодействовать и общаться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669464" y="3152001"/>
            <a:ext cx="76111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адаптивная и развивающая компетенции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(готовность меняться, применять инновационное мышление в реализации содержания образования и методов обучения, сохранять общепринятые ценности, прогнозировать педагогическую деятельность, анализировать методы обучения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669464" y="4739671"/>
            <a:ext cx="73117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компетенция профессиональной этики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(умение сочетать общепринятую мораль и специфические требования педагогической профессии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20201" y="5205236"/>
            <a:ext cx="737335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персональная компетенция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(готовность и способность выявлять, осмысливать и оценивать шансы своего развития,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жизни; разрабатывать и развивать свои жизненные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планы)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34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7568" y="189000"/>
            <a:ext cx="9769032" cy="1325563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Ирландия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object 8"/>
          <p:cNvGrpSpPr/>
          <p:nvPr/>
        </p:nvGrpSpPr>
        <p:grpSpPr>
          <a:xfrm>
            <a:off x="911424" y="1700808"/>
            <a:ext cx="4104456" cy="1800200"/>
            <a:chOff x="2592" y="1193672"/>
            <a:chExt cx="3359785" cy="1920239"/>
          </a:xfrm>
        </p:grpSpPr>
        <p:sp>
          <p:nvSpPr>
            <p:cNvPr id="4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5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  <p:grpSp>
        <p:nvGrpSpPr>
          <p:cNvPr id="6" name="object 4"/>
          <p:cNvGrpSpPr/>
          <p:nvPr/>
        </p:nvGrpSpPr>
        <p:grpSpPr>
          <a:xfrm>
            <a:off x="5619064" y="1268760"/>
            <a:ext cx="6237576" cy="2808312"/>
            <a:chOff x="3364357" y="836675"/>
            <a:chExt cx="5530850" cy="2776855"/>
          </a:xfrm>
        </p:grpSpPr>
        <p:sp>
          <p:nvSpPr>
            <p:cNvPr id="7" name="object 5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4141977" y="0"/>
                  </a:moveTo>
                  <a:lnTo>
                    <a:pt x="4141977" y="347090"/>
                  </a:lnTo>
                  <a:lnTo>
                    <a:pt x="0" y="347090"/>
                  </a:lnTo>
                  <a:lnTo>
                    <a:pt x="0" y="2429764"/>
                  </a:lnTo>
                  <a:lnTo>
                    <a:pt x="4141977" y="2429764"/>
                  </a:lnTo>
                  <a:lnTo>
                    <a:pt x="4141977" y="2776855"/>
                  </a:lnTo>
                  <a:lnTo>
                    <a:pt x="5530342" y="1388490"/>
                  </a:lnTo>
                  <a:lnTo>
                    <a:pt x="4141977" y="0"/>
                  </a:lnTo>
                  <a:close/>
                </a:path>
              </a:pathLst>
            </a:custGeom>
            <a:solidFill>
              <a:srgbClr val="E8D0D0">
                <a:alpha val="90194"/>
              </a:srgbClr>
            </a:solidFill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8" name="object 6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0" y="347090"/>
                  </a:moveTo>
                  <a:lnTo>
                    <a:pt x="4141977" y="347090"/>
                  </a:lnTo>
                  <a:lnTo>
                    <a:pt x="4141977" y="0"/>
                  </a:lnTo>
                  <a:lnTo>
                    <a:pt x="5530342" y="1388490"/>
                  </a:lnTo>
                  <a:lnTo>
                    <a:pt x="4141977" y="2776855"/>
                  </a:lnTo>
                  <a:lnTo>
                    <a:pt x="4141977" y="2429764"/>
                  </a:lnTo>
                  <a:lnTo>
                    <a:pt x="0" y="2429764"/>
                  </a:lnTo>
                  <a:lnTo>
                    <a:pt x="0" y="34709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  <p:grpSp>
        <p:nvGrpSpPr>
          <p:cNvPr id="9" name="object 8"/>
          <p:cNvGrpSpPr/>
          <p:nvPr/>
        </p:nvGrpSpPr>
        <p:grpSpPr>
          <a:xfrm>
            <a:off x="839416" y="4342846"/>
            <a:ext cx="4104456" cy="1512168"/>
            <a:chOff x="2592" y="1193672"/>
            <a:chExt cx="3359785" cy="1920239"/>
          </a:xfrm>
        </p:grpSpPr>
        <p:sp>
          <p:nvSpPr>
            <p:cNvPr id="10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11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5807968" y="1569856"/>
            <a:ext cx="43204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«Среда дошкольного образовательного учреждения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и драма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Детское творчество (музыка, литература, визуальное искусство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«Общение, взаимодействие, лидерство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«Устойчивое развитие, общество и наука в дошкольном образовательном процессе</a:t>
            </a:r>
            <a:r>
              <a:rPr lang="ru-RU" dirty="0"/>
              <a:t>»</a:t>
            </a:r>
          </a:p>
        </p:txBody>
      </p:sp>
      <p:sp>
        <p:nvSpPr>
          <p:cNvPr id="15" name="object 5"/>
          <p:cNvSpPr/>
          <p:nvPr/>
        </p:nvSpPr>
        <p:spPr>
          <a:xfrm>
            <a:off x="5641508" y="3937124"/>
            <a:ext cx="6215132" cy="2830345"/>
          </a:xfrm>
          <a:custGeom>
            <a:avLst/>
            <a:gdLst/>
            <a:ahLst/>
            <a:cxnLst/>
            <a:rect l="l" t="t" r="r" b="b"/>
            <a:pathLst>
              <a:path w="5530850" h="2776854">
                <a:moveTo>
                  <a:pt x="4141977" y="0"/>
                </a:moveTo>
                <a:lnTo>
                  <a:pt x="4141977" y="347090"/>
                </a:lnTo>
                <a:lnTo>
                  <a:pt x="0" y="347090"/>
                </a:lnTo>
                <a:lnTo>
                  <a:pt x="0" y="2429764"/>
                </a:lnTo>
                <a:lnTo>
                  <a:pt x="4141977" y="2429764"/>
                </a:lnTo>
                <a:lnTo>
                  <a:pt x="4141977" y="2776855"/>
                </a:lnTo>
                <a:lnTo>
                  <a:pt x="5530342" y="1388490"/>
                </a:lnTo>
                <a:lnTo>
                  <a:pt x="4141977" y="0"/>
                </a:lnTo>
                <a:close/>
              </a:path>
            </a:pathLst>
          </a:custGeom>
          <a:solidFill>
            <a:srgbClr val="E8D0D0">
              <a:alpha val="90194"/>
            </a:srgb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17" name="Прямоугольник 16"/>
          <p:cNvSpPr/>
          <p:nvPr/>
        </p:nvSpPr>
        <p:spPr>
          <a:xfrm>
            <a:off x="5735960" y="4309065"/>
            <a:ext cx="49685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«Критичное мышление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Профессионализм и лидерство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для стабильности: образовательные навыки в меняющемся мире»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социологических исследований»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Язык компьютерного программирования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Медиаграмотность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аудиопродукция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 культура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15479" y="2222283"/>
            <a:ext cx="30963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подготовка по нескольким предметным областям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127448" y="4509120"/>
            <a:ext cx="32403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подготовка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предоставлением возможности выбора учебных дисциплин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84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6"/>
          <p:cNvSpPr txBox="1">
            <a:spLocks noGrp="1"/>
          </p:cNvSpPr>
          <p:nvPr>
            <p:ph type="title"/>
          </p:nvPr>
        </p:nvSpPr>
        <p:spPr>
          <a:xfrm>
            <a:off x="2207568" y="332656"/>
            <a:ext cx="9291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Швеция</a:t>
            </a:r>
            <a:endParaRPr sz="5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object 8"/>
          <p:cNvGrpSpPr/>
          <p:nvPr/>
        </p:nvGrpSpPr>
        <p:grpSpPr>
          <a:xfrm>
            <a:off x="479376" y="1700808"/>
            <a:ext cx="3385185" cy="1451889"/>
            <a:chOff x="-10107" y="1180972"/>
            <a:chExt cx="3385185" cy="1945639"/>
          </a:xfrm>
        </p:grpSpPr>
        <p:sp>
          <p:nvSpPr>
            <p:cNvPr id="5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8"/>
          <p:cNvGrpSpPr/>
          <p:nvPr/>
        </p:nvGrpSpPr>
        <p:grpSpPr>
          <a:xfrm>
            <a:off x="466675" y="3271802"/>
            <a:ext cx="3385185" cy="1451889"/>
            <a:chOff x="-10107" y="1180972"/>
            <a:chExt cx="3385185" cy="1945639"/>
          </a:xfrm>
        </p:grpSpPr>
        <p:sp>
          <p:nvSpPr>
            <p:cNvPr id="8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8"/>
          <p:cNvGrpSpPr/>
          <p:nvPr/>
        </p:nvGrpSpPr>
        <p:grpSpPr>
          <a:xfrm>
            <a:off x="487962" y="4884622"/>
            <a:ext cx="3385185" cy="1451889"/>
            <a:chOff x="-10107" y="1180972"/>
            <a:chExt cx="3385185" cy="1945639"/>
          </a:xfrm>
        </p:grpSpPr>
        <p:sp>
          <p:nvSpPr>
            <p:cNvPr id="11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4"/>
          <p:cNvGrpSpPr/>
          <p:nvPr/>
        </p:nvGrpSpPr>
        <p:grpSpPr>
          <a:xfrm>
            <a:off x="4367808" y="1412776"/>
            <a:ext cx="7488832" cy="1944216"/>
            <a:chOff x="3364357" y="836675"/>
            <a:chExt cx="5530850" cy="2776855"/>
          </a:xfrm>
        </p:grpSpPr>
        <p:sp>
          <p:nvSpPr>
            <p:cNvPr id="14" name="object 5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4141977" y="0"/>
                  </a:moveTo>
                  <a:lnTo>
                    <a:pt x="4141977" y="347090"/>
                  </a:lnTo>
                  <a:lnTo>
                    <a:pt x="0" y="347090"/>
                  </a:lnTo>
                  <a:lnTo>
                    <a:pt x="0" y="2429764"/>
                  </a:lnTo>
                  <a:lnTo>
                    <a:pt x="4141977" y="2429764"/>
                  </a:lnTo>
                  <a:lnTo>
                    <a:pt x="4141977" y="2776855"/>
                  </a:lnTo>
                  <a:lnTo>
                    <a:pt x="5530342" y="1388490"/>
                  </a:lnTo>
                  <a:lnTo>
                    <a:pt x="4141977" y="0"/>
                  </a:lnTo>
                  <a:close/>
                </a:path>
              </a:pathLst>
            </a:custGeom>
            <a:solidFill>
              <a:srgbClr val="E8D0D0">
                <a:alpha val="90194"/>
              </a:srgbClr>
            </a:solidFill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15" name="object 6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0" y="347090"/>
                  </a:moveTo>
                  <a:lnTo>
                    <a:pt x="4141977" y="347090"/>
                  </a:lnTo>
                  <a:lnTo>
                    <a:pt x="4141977" y="0"/>
                  </a:lnTo>
                  <a:lnTo>
                    <a:pt x="5530342" y="1388490"/>
                  </a:lnTo>
                  <a:lnTo>
                    <a:pt x="4141977" y="2776855"/>
                  </a:lnTo>
                  <a:lnTo>
                    <a:pt x="4141977" y="2429764"/>
                  </a:lnTo>
                  <a:lnTo>
                    <a:pt x="0" y="2429764"/>
                  </a:lnTo>
                  <a:lnTo>
                    <a:pt x="0" y="34709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  <p:grpSp>
        <p:nvGrpSpPr>
          <p:cNvPr id="16" name="object 4"/>
          <p:cNvGrpSpPr/>
          <p:nvPr/>
        </p:nvGrpSpPr>
        <p:grpSpPr>
          <a:xfrm>
            <a:off x="4367808" y="3025638"/>
            <a:ext cx="7488832" cy="1944216"/>
            <a:chOff x="3364357" y="836675"/>
            <a:chExt cx="5530850" cy="2776855"/>
          </a:xfrm>
        </p:grpSpPr>
        <p:sp>
          <p:nvSpPr>
            <p:cNvPr id="17" name="object 5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4141977" y="0"/>
                  </a:moveTo>
                  <a:lnTo>
                    <a:pt x="4141977" y="347090"/>
                  </a:lnTo>
                  <a:lnTo>
                    <a:pt x="0" y="347090"/>
                  </a:lnTo>
                  <a:lnTo>
                    <a:pt x="0" y="2429764"/>
                  </a:lnTo>
                  <a:lnTo>
                    <a:pt x="4141977" y="2429764"/>
                  </a:lnTo>
                  <a:lnTo>
                    <a:pt x="4141977" y="2776855"/>
                  </a:lnTo>
                  <a:lnTo>
                    <a:pt x="5530342" y="1388490"/>
                  </a:lnTo>
                  <a:lnTo>
                    <a:pt x="4141977" y="0"/>
                  </a:lnTo>
                  <a:close/>
                </a:path>
              </a:pathLst>
            </a:custGeom>
            <a:solidFill>
              <a:srgbClr val="E8D0D0">
                <a:alpha val="90194"/>
              </a:srgbClr>
            </a:solidFill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18" name="object 6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0" y="347090"/>
                  </a:moveTo>
                  <a:lnTo>
                    <a:pt x="4141977" y="347090"/>
                  </a:lnTo>
                  <a:lnTo>
                    <a:pt x="4141977" y="0"/>
                  </a:lnTo>
                  <a:lnTo>
                    <a:pt x="5530342" y="1388490"/>
                  </a:lnTo>
                  <a:lnTo>
                    <a:pt x="4141977" y="2776855"/>
                  </a:lnTo>
                  <a:lnTo>
                    <a:pt x="4141977" y="2429764"/>
                  </a:lnTo>
                  <a:lnTo>
                    <a:pt x="0" y="2429764"/>
                  </a:lnTo>
                  <a:lnTo>
                    <a:pt x="0" y="34709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  <p:grpSp>
        <p:nvGrpSpPr>
          <p:cNvPr id="19" name="object 4"/>
          <p:cNvGrpSpPr/>
          <p:nvPr/>
        </p:nvGrpSpPr>
        <p:grpSpPr>
          <a:xfrm>
            <a:off x="4295800" y="4550988"/>
            <a:ext cx="7488832" cy="1944216"/>
            <a:chOff x="3364357" y="836675"/>
            <a:chExt cx="5530850" cy="2776855"/>
          </a:xfrm>
        </p:grpSpPr>
        <p:sp>
          <p:nvSpPr>
            <p:cNvPr id="20" name="object 5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4141977" y="0"/>
                  </a:moveTo>
                  <a:lnTo>
                    <a:pt x="4141977" y="347090"/>
                  </a:lnTo>
                  <a:lnTo>
                    <a:pt x="0" y="347090"/>
                  </a:lnTo>
                  <a:lnTo>
                    <a:pt x="0" y="2429764"/>
                  </a:lnTo>
                  <a:lnTo>
                    <a:pt x="4141977" y="2429764"/>
                  </a:lnTo>
                  <a:lnTo>
                    <a:pt x="4141977" y="2776855"/>
                  </a:lnTo>
                  <a:lnTo>
                    <a:pt x="5530342" y="1388490"/>
                  </a:lnTo>
                  <a:lnTo>
                    <a:pt x="4141977" y="0"/>
                  </a:lnTo>
                  <a:close/>
                </a:path>
              </a:pathLst>
            </a:custGeom>
            <a:solidFill>
              <a:srgbClr val="E8D0D0">
                <a:alpha val="90194"/>
              </a:srgbClr>
            </a:solidFill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21" name="object 6"/>
            <p:cNvSpPr/>
            <p:nvPr/>
          </p:nvSpPr>
          <p:spPr>
            <a:xfrm>
              <a:off x="3364357" y="836675"/>
              <a:ext cx="5530850" cy="2776855"/>
            </a:xfrm>
            <a:custGeom>
              <a:avLst/>
              <a:gdLst/>
              <a:ahLst/>
              <a:cxnLst/>
              <a:rect l="l" t="t" r="r" b="b"/>
              <a:pathLst>
                <a:path w="5530850" h="2776854">
                  <a:moveTo>
                    <a:pt x="0" y="347090"/>
                  </a:moveTo>
                  <a:lnTo>
                    <a:pt x="4141977" y="347090"/>
                  </a:lnTo>
                  <a:lnTo>
                    <a:pt x="4141977" y="0"/>
                  </a:lnTo>
                  <a:lnTo>
                    <a:pt x="5530342" y="1388490"/>
                  </a:lnTo>
                  <a:lnTo>
                    <a:pt x="4141977" y="2776855"/>
                  </a:lnTo>
                  <a:lnTo>
                    <a:pt x="4141977" y="2429764"/>
                  </a:lnTo>
                  <a:lnTo>
                    <a:pt x="0" y="2429764"/>
                  </a:lnTo>
                  <a:lnTo>
                    <a:pt x="0" y="34709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911424" y="1907898"/>
            <a:ext cx="25202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блок: 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педагогическое образование, обязательное для всех студентов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51384" y="3275826"/>
            <a:ext cx="31683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блок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определенной предметной области или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68386" y="5046041"/>
            <a:ext cx="345638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блок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(специализация):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углубленное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ранее выбранной дисциплины второго блока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дополнительные дисциплины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515644" y="1685816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6213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дидактика</a:t>
            </a:r>
          </a:p>
          <a:p>
            <a:pPr marL="176213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</a:t>
            </a:r>
          </a:p>
          <a:p>
            <a:pPr marL="176213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социализация </a:t>
            </a:r>
          </a:p>
          <a:p>
            <a:pPr marL="176213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ориентации</a:t>
            </a:r>
          </a:p>
          <a:p>
            <a:pPr marL="176213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междисциплинарные связи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585910" y="3490760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87313">
              <a:buFont typeface="Arial" panose="020B0604020202020204" pitchFamily="34" charset="0"/>
              <a:buChar char="•"/>
              <a:tabLst>
                <a:tab pos="176213" algn="l"/>
              </a:tabLst>
            </a:pPr>
            <a:r>
              <a:rPr lang="ru-RU" dirty="0" smtClean="0"/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язык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7313">
              <a:buFont typeface="Arial" panose="020B0604020202020204" pitchFamily="34" charset="0"/>
              <a:buChar char="•"/>
              <a:tabLst>
                <a:tab pos="176213" algn="l"/>
              </a:tabLst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7313">
              <a:buFont typeface="Arial" panose="020B0604020202020204" pitchFamily="34" charset="0"/>
              <a:buChar char="•"/>
              <a:tabLst>
                <a:tab pos="176213" algn="l"/>
              </a:tabLst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в рамках междисциплинарного подхода или предметной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511824" y="4969854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109538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специализация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изучении определенной возрастной группы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</a:p>
          <a:p>
            <a:pPr marL="285750" indent="-109538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чтению</a:t>
            </a:r>
          </a:p>
          <a:p>
            <a:pPr marL="285750" indent="-109538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математике и др.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805</Words>
  <Application>Microsoft Office PowerPoint</Application>
  <PresentationFormat>Произвольный</PresentationFormat>
  <Paragraphs>109</Paragraphs>
  <Slides>12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 Особенности подготовки будущих педагогических работников к формированию функциональной грамотности обучающихся в разных странах и регионах мира     </vt:lpstr>
      <vt:lpstr>Сингапур</vt:lpstr>
      <vt:lpstr>Канада</vt:lpstr>
      <vt:lpstr>Канада</vt:lpstr>
      <vt:lpstr>Российская Федерация</vt:lpstr>
      <vt:lpstr>Республика Польша</vt:lpstr>
      <vt:lpstr>Германия</vt:lpstr>
      <vt:lpstr>Ирландия</vt:lpstr>
      <vt:lpstr>Швеция</vt:lpstr>
      <vt:lpstr>Финляндия</vt:lpstr>
      <vt:lpstr>Эстония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 без  границ</dc:title>
  <dc:creator>Lenovo</dc:creator>
  <cp:lastModifiedBy>Lenovo</cp:lastModifiedBy>
  <cp:revision>28</cp:revision>
  <dcterms:modified xsi:type="dcterms:W3CDTF">2021-06-17T05:32:43Z</dcterms:modified>
</cp:coreProperties>
</file>