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61" r:id="rId4"/>
    <p:sldId id="271" r:id="rId5"/>
    <p:sldId id="272" r:id="rId6"/>
    <p:sldId id="273" r:id="rId7"/>
    <p:sldId id="267" r:id="rId8"/>
    <p:sldId id="274" r:id="rId9"/>
  </p:sldIdLst>
  <p:sldSz cx="12192000" cy="6858000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52" autoAdjust="0"/>
    <p:restoredTop sz="93871" autoAdjust="0"/>
  </p:normalViewPr>
  <p:slideViewPr>
    <p:cSldViewPr>
      <p:cViewPr>
        <p:scale>
          <a:sx n="77" d="100"/>
          <a:sy n="77" d="100"/>
        </p:scale>
        <p:origin x="-461" y="-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E562-E05A-4626-B3AF-5F0B868819D9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19D9-560B-443C-B598-BE18CE88D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267001-F5EE-4B01-ADD9-95392EA1E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44CC777-6BA2-40D2-9A82-AD403FA4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FFA2BC8-F9FC-47B4-B94E-984652D7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158127-7E67-4DC3-A9CF-380C6A5B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CFB686-854A-4D91-AAF2-24DD33CC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7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4495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xmlns="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54497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xmlns="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6000" y="2034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85377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xmlns="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29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BA0536-C2F3-45FD-BCE9-A7664FF1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DCB672-9A39-4592-A702-905A663D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F00B59B-B30F-4BCA-BF7C-138210157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B11AE46-CD71-40A2-B051-FED4CF25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97D472E-4D2E-4B58-B26C-A5C6E9B9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D590CE5-E95F-4274-817F-D56AE118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6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79CC03-CB65-4A4C-90D3-F02B507A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4C3BF4E-7FD7-4E97-ADD2-17103BBD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4CE1139-B009-4241-B0C4-BF93CB876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61306DD-CDF6-4C8F-8EAA-8585BA36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DE83B16-91E8-4F91-A8A9-2286EF49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500BC4-2676-4C2C-A56B-8495420F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06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BFDEE6-9163-4FA6-9C33-9D0B1D96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6CFD921-B66F-4B9F-8D0C-B14325FE9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DD6FEE-737C-4DE7-A07A-B8500FB8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8FE9F1-30AE-46C1-A8C8-4B7D5FFC7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45E6A3-691A-440E-94B6-E4165602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37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B71DFBC-935C-41DF-9AF9-A79F2BD80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FFC04AF-1DA1-4817-ACF7-5A110AD3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DFD425-2E61-4F50-9A02-6256A349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9833F48-4BE3-401E-8EAC-ED423D3D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E6C580-1988-45AF-BDB1-7BCACEB9D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1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ECD6CA42-8F84-4EF7-AC44-C6D7CA7B5256}"/>
              </a:ext>
            </a:extLst>
          </p:cNvPr>
          <p:cNvGrpSpPr/>
          <p:nvPr userDrawn="1"/>
        </p:nvGrpSpPr>
        <p:grpSpPr>
          <a:xfrm>
            <a:off x="0" y="49500"/>
            <a:ext cx="2844750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xmlns="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1451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448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xmlns="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xmlns="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3" y="233363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xmlns="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3" y="2528888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8826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73640FF5-D492-4210-9DE4-D7B66426125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D1C3AA05-E7C7-4C27-A908-2E47AFEBA600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xmlns="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8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81E132A-DAAE-4C5A-9799-9BEDDD0FBE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5ABEC81-0435-44F8-AC84-9AA06776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E9A5681-179B-43EF-A41E-7921E27CA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4075"/>
            <a:ext cx="10515600" cy="15303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815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075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F8FE08DD-35D4-4F6D-9D3E-895549AFA462}"/>
              </a:ext>
            </a:extLst>
          </p:cNvPr>
          <p:cNvSpPr/>
          <p:nvPr userDrawn="1"/>
        </p:nvSpPr>
        <p:spPr>
          <a:xfrm rot="16200000">
            <a:off x="10191000" y="4857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4906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96AF94-0451-4B41-960A-AE014E9C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42D3EF2-51A0-4DA7-88AA-E1FA1562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90037A-9CFB-48E5-9E34-0A14EDE6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8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9DC742-0D31-49BB-8235-E8F23687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CB7A22E-3771-4390-9794-7F14D95D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6951B10-84CC-412A-B18B-E5D7BFE1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FA339-92AB-4D93-B605-E9C0B0E7E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FCBD1A-83E7-45B8-95AE-AE44F108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11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5DC75D-06B2-46E5-A96B-A1468A21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AE6E6F-2E09-401B-B461-D6DF215D1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0FA403A-15C6-49C6-8CC5-8F9664A12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C3F06EE-74D4-48BE-B81A-5C34F61B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D53AD41-416F-495E-A3FD-85E02F26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E8F414-2898-41DB-BD73-B506B16F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5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5BF822-D25A-4089-8B09-6CDFC6C7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DFA1F7A-5EC7-4EDE-B41D-E76BE82B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51A2486-CBD9-47F2-85CB-E75E707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D9BFCC3-815F-46C2-8BBD-B33697BD3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A6C052B-8DDE-4435-89D0-37FEADE5B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E4CBDAB-0EC1-4397-917A-7260217B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848E488-94C4-4695-A96B-BD92D0FE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89685D5-D9B9-4084-9444-3F5DFFF8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56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CAB533-743E-4972-9281-AA80F8DE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E27A4BD-2D2A-438C-8009-83407464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593BC4F-92E4-4734-99DC-E5A245F3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C2D59C2-0660-44F2-8B51-CACB66F9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0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5289D3-E86F-47FE-BC52-53D34FA4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3570AF-E207-47A8-A8FC-5D9057465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AF8805-B906-4169-9117-FA140E73D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E3D611-6D00-421E-BE6B-385F5C2C5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716F83-6BED-46A4-98C2-DEC0D746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3"/>
            <a:extLst>
              <a:ext uri="{FF2B5EF4-FFF2-40B4-BE49-F238E27FC236}">
                <a16:creationId xmlns:a16="http://schemas.microsoft.com/office/drawing/2014/main" xmlns="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16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64" r:id="rId11"/>
    <p:sldLayoutId id="2147483668" r:id="rId12"/>
    <p:sldLayoutId id="2147483663" r:id="rId13"/>
    <p:sldLayoutId id="2147483656" r:id="rId14"/>
    <p:sldLayoutId id="2147483657" r:id="rId15"/>
    <p:sldLayoutId id="2147483658" r:id="rId16"/>
    <p:sldLayoutId id="2147483659" r:id="rId17"/>
    <p:sldLayoutId id="2147483665" r:id="rId18"/>
    <p:sldLayoutId id="2147483667" r:id="rId19"/>
    <p:sldLayoutId id="2147483666" r:id="rId20"/>
    <p:sldLayoutId id="2147483669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1191000" y="1359000"/>
            <a:ext cx="10170000" cy="238442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разработке учебных пособий и УМК, ориентированных на подготовку будущих воспитателей дошкольного образования к формированию основ функциональной грамотности воспитанников дошкольного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47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F5EAD86-0441-42C3-841F-7CB644A282C9}"/>
              </a:ext>
            </a:extLst>
          </p:cNvPr>
          <p:cNvSpPr txBox="1"/>
          <p:nvPr/>
        </p:nvSpPr>
        <p:spPr>
          <a:xfrm>
            <a:off x="272523" y="4716443"/>
            <a:ext cx="497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9" name="Заголовок 17">
            <a:extLst>
              <a:ext uri="{FF2B5EF4-FFF2-40B4-BE49-F238E27FC236}">
                <a16:creationId xmlns:a16="http://schemas.microsoft.com/office/drawing/2014/main" xmlns="" id="{A5D74007-E5AE-44D1-B979-130CA5006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880" y="369000"/>
            <a:ext cx="11115000" cy="1173875"/>
          </a:xfrm>
        </p:spPr>
        <p:txBody>
          <a:bodyPr>
            <a:noAutofit/>
          </a:bodyPr>
          <a:lstStyle/>
          <a:p>
            <a:pPr indent="36195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 к разработке содержания учебных пособий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УМК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включением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 ориентированных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формирование готовности будущих воспитателей дошкольного образования к формированию основ функциональной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</a:t>
            </a:r>
            <a:r>
              <a:rPr lang="ru-RU" sz="2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2960" y="1830004"/>
            <a:ext cx="105080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теоретических оснований формирования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универсальных составляющих и компонентов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 с учетом образовательных областей учебной программы дошкольного образования и направлений развития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12961" y="3306276"/>
            <a:ext cx="105080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теоретических оснований формирования универсальных составляющих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компонентов ФГ обучающихся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учебных дисциплин специальности «Дошкольное образование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и готовности к формированию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ФГ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воспитанников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31228" y="4586298"/>
            <a:ext cx="103897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содержательного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элементов учебных пособий и УМК, направленных на формирование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 обучающихся и готовности к формированию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ФГ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воспитанников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331228" y="5791500"/>
            <a:ext cx="103897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разных видов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ориентированных на формирование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 обучающихся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их готовности к формированию основ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Блок-схема: решение 22">
            <a:extLst>
              <a:ext uri="{FF2B5EF4-FFF2-40B4-BE49-F238E27FC236}">
                <a16:creationId xmlns:a16="http://schemas.microsoft.com/office/drawing/2014/main" xmlns="" id="{36D00F69-75EB-424F-B738-86CD45442AF4}"/>
              </a:ext>
            </a:extLst>
          </p:cNvPr>
          <p:cNvSpPr/>
          <p:nvPr/>
        </p:nvSpPr>
        <p:spPr>
          <a:xfrm>
            <a:off x="116230" y="1888501"/>
            <a:ext cx="1096732" cy="1090499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3F26745-1E34-42A2-B98C-F434033FB06A}"/>
              </a:ext>
            </a:extLst>
          </p:cNvPr>
          <p:cNvSpPr txBox="1"/>
          <p:nvPr/>
        </p:nvSpPr>
        <p:spPr>
          <a:xfrm>
            <a:off x="284443" y="2018251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8" name="Блок-схема: решение 27">
            <a:extLst>
              <a:ext uri="{FF2B5EF4-FFF2-40B4-BE49-F238E27FC236}">
                <a16:creationId xmlns:a16="http://schemas.microsoft.com/office/drawing/2014/main" xmlns="" id="{36D00F69-75EB-424F-B738-86CD45442AF4}"/>
              </a:ext>
            </a:extLst>
          </p:cNvPr>
          <p:cNvSpPr/>
          <p:nvPr/>
        </p:nvSpPr>
        <p:spPr>
          <a:xfrm>
            <a:off x="116230" y="3286966"/>
            <a:ext cx="1102620" cy="1034973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3F26745-1E34-42A2-B98C-F434033FB06A}"/>
              </a:ext>
            </a:extLst>
          </p:cNvPr>
          <p:cNvSpPr txBox="1"/>
          <p:nvPr/>
        </p:nvSpPr>
        <p:spPr>
          <a:xfrm>
            <a:off x="272523" y="3388953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0" name="Блок-схема: решение 29">
            <a:extLst>
              <a:ext uri="{FF2B5EF4-FFF2-40B4-BE49-F238E27FC236}">
                <a16:creationId xmlns:a16="http://schemas.microsoft.com/office/drawing/2014/main" xmlns="" id="{36D00F69-75EB-424F-B738-86CD45442AF4}"/>
              </a:ext>
            </a:extLst>
          </p:cNvPr>
          <p:cNvSpPr/>
          <p:nvPr/>
        </p:nvSpPr>
        <p:spPr>
          <a:xfrm>
            <a:off x="116230" y="4576643"/>
            <a:ext cx="1096730" cy="1034973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B3F26745-1E34-42A2-B98C-F434033FB06A}"/>
              </a:ext>
            </a:extLst>
          </p:cNvPr>
          <p:cNvSpPr txBox="1"/>
          <p:nvPr/>
        </p:nvSpPr>
        <p:spPr>
          <a:xfrm>
            <a:off x="256957" y="4678630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03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2" name="Блок-схема: решение 31">
            <a:extLst>
              <a:ext uri="{FF2B5EF4-FFF2-40B4-BE49-F238E27FC236}">
                <a16:creationId xmlns:a16="http://schemas.microsoft.com/office/drawing/2014/main" xmlns="" id="{36D00F69-75EB-424F-B738-86CD45442AF4}"/>
              </a:ext>
            </a:extLst>
          </p:cNvPr>
          <p:cNvSpPr/>
          <p:nvPr/>
        </p:nvSpPr>
        <p:spPr>
          <a:xfrm>
            <a:off x="113511" y="5772190"/>
            <a:ext cx="1096730" cy="1034973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B3F26745-1E34-42A2-B98C-F434033FB06A}"/>
              </a:ext>
            </a:extLst>
          </p:cNvPr>
          <p:cNvSpPr txBox="1"/>
          <p:nvPr/>
        </p:nvSpPr>
        <p:spPr>
          <a:xfrm>
            <a:off x="301210" y="5874177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04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8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решение 8">
            <a:extLst>
              <a:ext uri="{FF2B5EF4-FFF2-40B4-BE49-F238E27FC236}">
                <a16:creationId xmlns:a16="http://schemas.microsoft.com/office/drawing/2014/main" xmlns="" id="{36D00F69-75EB-424F-B738-86CD45442AF4}"/>
              </a:ext>
            </a:extLst>
          </p:cNvPr>
          <p:cNvSpPr/>
          <p:nvPr/>
        </p:nvSpPr>
        <p:spPr>
          <a:xfrm>
            <a:off x="201000" y="1403999"/>
            <a:ext cx="1485000" cy="126000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Блок-схема: решение 9">
            <a:extLst>
              <a:ext uri="{FF2B5EF4-FFF2-40B4-BE49-F238E27FC236}">
                <a16:creationId xmlns:a16="http://schemas.microsoft.com/office/drawing/2014/main" xmlns="" id="{38742A83-9EA0-4A7F-AF5C-96464284D566}"/>
              </a:ext>
            </a:extLst>
          </p:cNvPr>
          <p:cNvSpPr/>
          <p:nvPr/>
        </p:nvSpPr>
        <p:spPr>
          <a:xfrm>
            <a:off x="201000" y="3968887"/>
            <a:ext cx="1485000" cy="1215113"/>
          </a:xfrm>
          <a:prstGeom prst="flowChartDecision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91D573D8-F176-448B-93AB-FB402132B523}"/>
              </a:ext>
            </a:extLst>
          </p:cNvPr>
          <p:cNvSpPr/>
          <p:nvPr/>
        </p:nvSpPr>
        <p:spPr>
          <a:xfrm>
            <a:off x="1741408" y="4439728"/>
            <a:ext cx="10065457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аспекты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учебно-методических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 направленных на подготовку будущих воспитателей дошкольного образования к формированию основ функциональной грамотности воспитанников дошкольного возраста 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содержать рекомендации о наполнении соответствующих структурных компонентов УМК (учебного пособия): теоретического, практического раздела, раздела контроля знаний и вспомогательного раздела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3F26745-1E34-42A2-B98C-F434033FB06A}"/>
              </a:ext>
            </a:extLst>
          </p:cNvPr>
          <p:cNvSpPr txBox="1"/>
          <p:nvPr/>
        </p:nvSpPr>
        <p:spPr>
          <a:xfrm>
            <a:off x="542891" y="1598165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F7CD723-3E98-4F5B-83AE-5AE1D415D6E0}"/>
              </a:ext>
            </a:extLst>
          </p:cNvPr>
          <p:cNvSpPr txBox="1"/>
          <p:nvPr/>
        </p:nvSpPr>
        <p:spPr>
          <a:xfrm>
            <a:off x="570098" y="2995593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</a:rPr>
              <a:t>0</a:t>
            </a:r>
            <a:r>
              <a:rPr lang="en-US" sz="4800" b="1" dirty="0">
                <a:solidFill>
                  <a:schemeClr val="bg1"/>
                </a:solidFill>
              </a:rPr>
              <a:t>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2828FFC-22DD-42DD-A1DD-1E9E0251233F}"/>
              </a:ext>
            </a:extLst>
          </p:cNvPr>
          <p:cNvSpPr txBox="1"/>
          <p:nvPr/>
        </p:nvSpPr>
        <p:spPr>
          <a:xfrm>
            <a:off x="559930" y="4128003"/>
            <a:ext cx="809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23" name="Заголовок 17">
            <a:extLst>
              <a:ext uri="{FF2B5EF4-FFF2-40B4-BE49-F238E27FC236}">
                <a16:creationId xmlns:a16="http://schemas.microsoft.com/office/drawing/2014/main" xmlns="" id="{93CAE8A1-5702-4CA2-90A6-1F3DF1C5A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58257" cy="90387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по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учебных пособий и УМК, ориентированных на подготовку будущих воспитателей дошкольного образования к формированию основ функциональной грамотности воспитанников дошкольного возраста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2828FFC-22DD-42DD-A1DD-1E9E0251233F}"/>
              </a:ext>
            </a:extLst>
          </p:cNvPr>
          <p:cNvSpPr txBox="1"/>
          <p:nvPr/>
        </p:nvSpPr>
        <p:spPr>
          <a:xfrm>
            <a:off x="570099" y="5578501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04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91D573D8-F176-448B-93AB-FB402132B523}"/>
              </a:ext>
            </a:extLst>
          </p:cNvPr>
          <p:cNvSpPr/>
          <p:nvPr/>
        </p:nvSpPr>
        <p:spPr>
          <a:xfrm>
            <a:off x="1686000" y="1435842"/>
            <a:ext cx="1021785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основы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учебно-методических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 направленных на подготовку будущих воспитателей дошкольного образования к формированию основ функциональной грамотности воспитанников дошкольного возраста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содержать теоретические материалы, раскрывающие особенности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основ функциональной грамотности воспитанников дошкольного возраста при освоении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учебной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дошкольного образования,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об универсальных составляющих и компонентах функциональной грамотности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ребенка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старшего дошкольного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возраста, так и обучающихся по специальности «Дошкольное образование», включая готовность  будущего специалиста к формированию  ФГ</a:t>
            </a:r>
            <a:r>
              <a:rPr lang="en-US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воспитанников</a:t>
            </a:r>
          </a:p>
          <a:p>
            <a:pPr algn="just"/>
            <a:endParaRPr lang="ru-RU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43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EF6182C-7CDA-43DD-8536-C76D40EC7FA0}"/>
              </a:ext>
            </a:extLst>
          </p:cNvPr>
          <p:cNvSpPr/>
          <p:nvPr/>
        </p:nvSpPr>
        <p:spPr>
          <a:xfrm>
            <a:off x="921000" y="1539000"/>
            <a:ext cx="4995000" cy="171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раздел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заданий на анализ, структурирование и визуализацию информации (разработка интеллект-карты,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скетчноутинг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фишбоун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269849EE-5963-4529-BDB4-2926876D2BDF}"/>
              </a:ext>
            </a:extLst>
          </p:cNvPr>
          <p:cNvSpPr/>
          <p:nvPr/>
        </p:nvSpPr>
        <p:spPr>
          <a:xfrm>
            <a:off x="6096000" y="1539000"/>
            <a:ext cx="5085000" cy="171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раздел</a:t>
            </a: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кейсов, образовательных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дилемм,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сценариев и постановка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спектаклей,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заданий, контекстных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комплексных задач, моделирующих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социально-личностные и профессиональные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 др.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5C94730-1176-44B3-B7BC-088B524B9082}"/>
              </a:ext>
            </a:extLst>
          </p:cNvPr>
          <p:cNvSpPr/>
          <p:nvPr/>
        </p:nvSpPr>
        <p:spPr>
          <a:xfrm>
            <a:off x="921000" y="3326381"/>
            <a:ext cx="5017421" cy="14484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BAD99790-0B7C-4BA6-B8C9-5728B96C1E53}"/>
              </a:ext>
            </a:extLst>
          </p:cNvPr>
          <p:cNvSpPr/>
          <p:nvPr/>
        </p:nvSpPr>
        <p:spPr>
          <a:xfrm>
            <a:off x="6103604" y="3314887"/>
            <a:ext cx="5085000" cy="14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Вспомогательный: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перечня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художественных произведений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видео и фотоматериалы  и др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0671FF66-9BF3-40F6-9D26-0D73928C35CF}"/>
              </a:ext>
            </a:extLst>
          </p:cNvPr>
          <p:cNvSpPr/>
          <p:nvPr/>
        </p:nvSpPr>
        <p:spPr>
          <a:xfrm>
            <a:off x="999710" y="3366502"/>
            <a:ext cx="486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контекстных задач и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-ориентированных заданий, разработка и защита учебно-исследовательских проектов,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разработанного дидактического материала и др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8" name="Заголовок 17">
            <a:extLst>
              <a:ext uri="{FF2B5EF4-FFF2-40B4-BE49-F238E27FC236}">
                <a16:creationId xmlns:a16="http://schemas.microsoft.com/office/drawing/2014/main" xmlns="" id="{1F97A0AA-EFC3-44AE-A04B-47051DE7A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Содержательное наполнение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элементов учебных пособий и УМК, направленных на формирование функциональной грамотности обучающихся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AD99790-0B7C-4BA6-B8C9-5728B96C1E53}"/>
              </a:ext>
            </a:extLst>
          </p:cNvPr>
          <p:cNvSpPr/>
          <p:nvPr/>
        </p:nvSpPr>
        <p:spPr>
          <a:xfrm>
            <a:off x="1730999" y="5814000"/>
            <a:ext cx="8954921" cy="810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личностная включенность,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комплексность,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ориентированность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 rot="16200000">
            <a:off x="5503680" y="4591676"/>
            <a:ext cx="824646" cy="1440001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99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500688" y="-81851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746772"/>
              </p:ext>
            </p:extLst>
          </p:nvPr>
        </p:nvGraphicFramePr>
        <p:xfrm>
          <a:off x="246000" y="1134001"/>
          <a:ext cx="11745000" cy="5199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9711"/>
                <a:gridCol w="9085289"/>
              </a:tblGrid>
              <a:tr h="247499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Критическое мышление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978" marR="4997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91465" algn="l"/>
                        </a:tabLs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направленные на формирование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умений определять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формулировать потребности в информации, выработать стратегию поиска, находить необходимую информацию на основе уже известных способов и умений работать с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информацией;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критически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информацию, отбирать, извлекать, анализировать, обобщать и синтезировать информацию и выражать собственное отношение к этой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информации; использовать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информацию, интерпретировать ее и находить новые пути ее передачи и представления, осваивать информацию как собственное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978" marR="49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5765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Креативность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978" marR="4997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адания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направленные на формирование умений предложить новые (оригинальные) способы или варианты решения профессиональных и иных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978" marR="49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856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Коммуникативность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9978" marR="4997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направленные на формирование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умений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коммуницировать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языковые средства (вербальные, невербальные) в обсуждении и передаче информации, обмене уже имеющимися знаниями и опытом для решения задач профессионального и межличностного взаимодействия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978" marR="499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26000" y="99000"/>
            <a:ext cx="1134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функциональной грамотности будущих воспитателей дошкольного образования и их готовности к формированию основ функциональной грамотности у воспитанников дошкольного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7278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868027"/>
              </p:ext>
            </p:extLst>
          </p:nvPr>
        </p:nvGraphicFramePr>
        <p:xfrm>
          <a:off x="291000" y="279000"/>
          <a:ext cx="11700000" cy="5773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9600"/>
                <a:gridCol w="9500400"/>
              </a:tblGrid>
              <a:tr h="102493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Кооперация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направленные на формирование умений действовать целенаправленно в команде и реализовывать свою роль в ней, проявлять способность к достижению согласия в деятельности, направленной на решение учебных и профессиональных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945" marR="19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3506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Эмоциональный интеллект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направленные на формирование умений:</a:t>
                      </a:r>
                    </a:p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идентифицировать и понимать эмоции окружающих людей, понимать чувства и эмоции (мотивы, характеры), отображенные в разных источниках информации (изображениях, музыке, движениях и др.); адекватно реагировать на различные ситуации и выражать соответствующие эмоции; различать эмоциональное состояние и настроение других, учитывать их в собственном поведении и отношении; регулировать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эмоциональное состояние, целенаправленно воздействуя на предупреждение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негативных эмотивных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состояний в межличностном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взаимодействии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514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Социальный интеллект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239250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направленные на формирование умений оценивать и выражать свое отношение к социальным явлениям, привычкам и поведению; выражать в действиях осознанное отношение к цели и результату собственной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деятельности;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и давать адекватную оценку своему поведению и поведению окружающих людей в различных ситуациях; понимать, предвидеть  и определять планы своих действий, отслеживать собственное развитие,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неиспользованные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альтернативные возможности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912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Устойчивое развитие личности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направленные на формирование умения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осуществлять целеполагание,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планирование и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рефлексию,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 воплощать свои замыслы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945" marR="19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67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000" y="8465"/>
            <a:ext cx="11697244" cy="877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заданий, направленных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подготовку будущих воспитателей дошкольного образования к формированию основ функциональной грамотности воспитанников дошкольного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и представьте результаты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аналитического обзора литературы по проблеме формирования основ читательской грамотности  детей дошкольного возраста в формате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питчинга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«Я читал и вам советую!».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Разработайте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заданий для воспитанников старшего дошкольного возраста, направленных на формирование умений различать истинные и ложные высказывания.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материале стихотворения Э.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Мошковскай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«Я ушел в свою обиду» проследите взаимосвязь поведения человека с его эмоциональным состоянием, предложите возможные способы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негативных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эмоциональных состояний. Приведите примеры их проявления в области межличностных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беседы, которую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эмоциональной настройки перед первичным восприятием песни для воспитанников старшего дошкольного возраста. Предложите другие (кроме словесных) методы и приемы создания эмоциональной настройки перед прослушиванием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произведения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Разработайте и представьте учебно-исследовательский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 проблеме формирования ценностного отношения к здоровью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обучающихся факультета дошкольного образования.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Разработайте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образовательных ситуаций для воспитанников по формированию умений выполнять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сохранения и укрепления здоровья на основе использования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субъектного опыта (например,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«Реклама полезных привычек, которые помогут человеку прожить долго»,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происходит со мной, когда я болен» (когда мне весело, грустно, страшно, когда я сердит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др.).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мультипликационный фильм «Адажио» (2000 г.,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Г.Бардин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представьте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конфликтологическую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экспертизу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Разработайте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 ситуации для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дошкольного возраста на идентификацию и интерпретацию их эмоций и чувств при рассматривании и последующем составлении рассказов по художественным картинам, в том числе по произведениям портретной живописи (В.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Васнецов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«Аленушка», Л.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Малемпрэ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«Игривый котенок» и др.).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64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5976322a44a97ac26d815ee62557e8e28e4d658"/>
</p:tagLst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830</Words>
  <Application>Microsoft Office PowerPoint</Application>
  <PresentationFormat>Произвольный</PresentationFormat>
  <Paragraphs>67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 ЦЕЛЬ – обоснование подходов к разработке содержания учебных пособий и УМК с включением материалов, ориентированных на формирование готовности будущих воспитателей дошкольного образования к формированию основ функциональной грамотности у воспитанников дошкольного возраста. ЗАДАЧИ:</vt:lpstr>
      <vt:lpstr>Структура методических рекомендаций по разработке учебных пособий и УМК, ориентированных на подготовку будущих воспитателей дошкольного образования к формированию основ функциональной грамотности воспитанников дошкольного возраста </vt:lpstr>
      <vt:lpstr>Содержательное наполнение структурных элементов учебных пособий и УМК, направленных на формирование функциональной грамотности обучающихся</vt:lpstr>
      <vt:lpstr>Презентация PowerPoint</vt:lpstr>
      <vt:lpstr>Презентация PowerPoint</vt:lpstr>
      <vt:lpstr>Презентация PowerPoint</vt:lpstr>
      <vt:lpstr>        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Lenovo</cp:lastModifiedBy>
  <cp:revision>80</cp:revision>
  <dcterms:created xsi:type="dcterms:W3CDTF">2020-07-14T14:01:38Z</dcterms:created>
  <dcterms:modified xsi:type="dcterms:W3CDTF">2023-11-29T09:25:09Z</dcterms:modified>
</cp:coreProperties>
</file>