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theme/themeOverride15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12" r:id="rId3"/>
    <p:sldId id="365" r:id="rId4"/>
    <p:sldId id="343" r:id="rId5"/>
    <p:sldId id="315" r:id="rId6"/>
    <p:sldId id="366" r:id="rId7"/>
    <p:sldId id="372" r:id="rId8"/>
    <p:sldId id="367" r:id="rId9"/>
    <p:sldId id="375" r:id="rId10"/>
    <p:sldId id="368" r:id="rId11"/>
    <p:sldId id="369" r:id="rId12"/>
    <p:sldId id="373" r:id="rId13"/>
    <p:sldId id="342" r:id="rId14"/>
    <p:sldId id="374" r:id="rId15"/>
    <p:sldId id="370" r:id="rId16"/>
    <p:sldId id="364" r:id="rId17"/>
    <p:sldId id="376" r:id="rId18"/>
  </p:sldIdLst>
  <p:sldSz cx="9144000" cy="6858000" type="screen4x3"/>
  <p:notesSz cx="6858000" cy="9144000"/>
  <p:custDataLst>
    <p:tags r:id="rId20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DAC8B0"/>
    <a:srgbClr val="F1EFDB"/>
    <a:srgbClr val="F6F3DE"/>
    <a:srgbClr val="EFE7DD"/>
    <a:srgbClr val="FDFDF5"/>
    <a:srgbClr val="996600"/>
    <a:srgbClr val="F9F8EB"/>
    <a:srgbClr val="FAF8EC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>
      <p:cViewPr varScale="1">
        <p:scale>
          <a:sx n="88" d="100"/>
          <a:sy n="88" d="100"/>
        </p:scale>
        <p:origin x="110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19EC5-4689-4FC8-9BD7-61D4322362F2}" type="datetimeFigureOut">
              <a:rPr lang="en-US" smtClean="0"/>
              <a:t>11/29/2023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42900-79D5-41FA-8B0A-9C73AA859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217129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0961292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706489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2839999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084308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38808406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hape 123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1507" name="Shape 124"/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4572000 w 120000"/>
              <a:gd name="T3" fmla="*/ 0 h 120000"/>
              <a:gd name="T4" fmla="*/ 4572000 w 120000"/>
              <a:gd name="T5" fmla="*/ 3429000 h 120000"/>
              <a:gd name="T6" fmla="*/ 0 w 120000"/>
              <a:gd name="T7" fmla="*/ 3429000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189775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79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2306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6006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 type="tx">
  <p:cSld name="Title and 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b="0" i="0" u="none" strike="noStrike" cap="none">
                <a:solidFill>
                  <a:schemeClr val="dk2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lIns="92075" tIns="46025" rIns="92075" bIns="46025"/>
          <a:lstStyle>
            <a:lvl1pPr marL="457200" marR="0" lvl="0" indent="-22860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orsiva"/>
              <a:buChar char="–"/>
              <a:defRPr sz="28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orsiva"/>
              <a:buChar char="•"/>
              <a:defRPr sz="24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–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rsiva"/>
              <a:buChar char="•"/>
              <a:defRPr sz="2000" b="0" i="0" u="none" strike="noStrike" cap="none">
                <a:solidFill>
                  <a:schemeClr val="dk1"/>
                </a:solidFill>
                <a:latin typeface="Corsiva"/>
                <a:ea typeface="Corsiva"/>
                <a:cs typeface="Corsiva"/>
                <a:sym typeface="Corsiva"/>
              </a:defRPr>
            </a:lvl9pPr>
          </a:lstStyle>
          <a:p>
            <a:endParaRPr/>
          </a:p>
        </p:txBody>
      </p:sp>
      <p:sp>
        <p:nvSpPr>
          <p:cNvPr id="4" name="Shape 3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5" name="Shape 37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375" cy="3000375"/>
          </a:xfrm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endParaRPr/>
          </a:p>
        </p:txBody>
      </p:sp>
      <p:sp>
        <p:nvSpPr>
          <p:cNvPr id="6" name="Shape 38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375" cy="3000375"/>
          </a:xfrm>
        </p:spPr>
        <p:txBody>
          <a:bodyPr spcFirstLastPara="1" lIns="91425" tIns="45700" rIns="91425" bIns="45700" anchor="t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fld id="{1DFEC2DF-267C-4ADC-916D-2A8C2A877890}" type="slidenum">
              <a:rPr lang="en-US"/>
              <a:pPr>
                <a:defRPr/>
              </a:pPr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132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648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36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72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6023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327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25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142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617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33546-533C-4602-9AC6-D4444013B534}" type="datetimeFigureOut">
              <a:rPr lang="ru-RU" smtClean="0"/>
              <a:pPr/>
              <a:t>29.11.2023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B4CF1A-7D40-4827-9346-ED6A505F6B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881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10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5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solidFill>
            <a:schemeClr val="bg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63587" y="1963014"/>
            <a:ext cx="7416825" cy="2553891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Разработать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обучающихся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85875" y="4469"/>
            <a:ext cx="7508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Белорусский</a:t>
            </a: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государственный педагогический</a:t>
            </a:r>
          </a:p>
          <a:p>
            <a:pPr eaLnBrk="1" hangingPunct="1">
              <a:defRPr/>
            </a:pP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университет  имени Максима Танка</a:t>
            </a:r>
            <a:r>
              <a:rPr lang="ru-RU" sz="2800" dirty="0">
                <a:solidFill>
                  <a:srgbClr val="3366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 smtClean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gray">
          <a:xfrm>
            <a:off x="7812360" y="6384772"/>
            <a:ext cx="1152128" cy="340519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1400" b="0" i="1" dirty="0" smtClean="0">
                <a:solidFill>
                  <a:schemeClr val="tx1"/>
                </a:solidFill>
                <a:latin typeface="Arial" pitchFamily="34" charset="0"/>
              </a:rPr>
              <a:t>29.11.2023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04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936848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Примеры задач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8496944" cy="5760640"/>
          </a:xfrm>
        </p:spPr>
        <p:txBody>
          <a:bodyPr lIns="91425" tIns="45700" rIns="91425" bIns="45700">
            <a:normAutofit/>
          </a:bodyPr>
          <a:lstStyle/>
          <a:p>
            <a:pPr marL="0" algn="just">
              <a:spcBef>
                <a:spcPts val="0"/>
              </a:spcBef>
            </a:pPr>
            <a:r>
              <a:rPr lang="ru-RU" sz="2400" dirty="0" smtClean="0"/>
              <a:t>	Учебная </a:t>
            </a:r>
            <a:r>
              <a:rPr lang="ru-RU" sz="2400" dirty="0"/>
              <a:t>программа по биологии 9 класса включает материал санитарно-гигиенического содержания в ходе изучения каждой системы органов. Однако в большинстве случаев теоретические знания учащихся не находят применения в реальной жизни. Предложите оптимальный вариант разрешения данного противоречия и способы формирования функциональной грамотности учащихся при изучении биологии в 9 классе. </a:t>
            </a:r>
            <a:endParaRPr lang="en-US" sz="2400" dirty="0"/>
          </a:p>
          <a:p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2896581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1143000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Примеры задач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1258888"/>
            <a:ext cx="8496944" cy="4476750"/>
          </a:xfrm>
        </p:spPr>
        <p:txBody>
          <a:bodyPr lIns="91425" tIns="45700" rIns="91425" bIns="45700">
            <a:normAutofit fontScale="77500" lnSpcReduction="20000"/>
          </a:bodyPr>
          <a:lstStyle/>
          <a:p>
            <a:pPr marL="0" algn="just">
              <a:spcBef>
                <a:spcPts val="0"/>
              </a:spcBef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При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изучении учебного предмета «Химия» в учреждениях общего среднего образования значительная часть времени отводится на решение химических задач и химический эксперимент. Химический эксперимент является одним из специфических методов формирования функциональной грамотности. Он позволяет решать исследовательские и коммуникативные задачи, формирует умение безопасности жизнедеятельности учащихся.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При демонстрации опыта «Взаимодействие воды с кислотными оксидами» рекомендуется остановиться на экологических аспектах химии, связанных с объяснением причин образования кислотных дождей и их пагубного воздействия на природу и живые организмы.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Подготовьте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к указанному демонстрационному опыту соответствующий экскурс экологической направленности.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4703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179512" y="116632"/>
            <a:ext cx="8624069" cy="534640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«Гипс»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Цель: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формирование функциональной грамотности через химические задачи с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межпредметным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содержанием.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3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Сегодня 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всем известно, что при переломах конечностей необходимо использовать затвердевающую повязку, приготавливаемую из гипса. Цель применения – иммобилизация, создание неподвижности в сегменте конечности или отдельных областях туловища для улучшения и ускорения процесса заживления, уменьшения болевого синдрома. Впервые она была применена в 1852 году Николаем Ивановичем Пироговым –основоположником военно-полевой хирургии. Но, как часто бывает с гениальными изобретениями, доктор Пирогов придумал делать свою </a:t>
            </a:r>
            <a:r>
              <a:rPr lang="ru-RU" sz="1300" i="1" dirty="0" err="1">
                <a:latin typeface="Arial" panose="020B0604020202020204" pitchFamily="34" charset="0"/>
                <a:cs typeface="Arial" panose="020B0604020202020204" pitchFamily="34" charset="0"/>
              </a:rPr>
              <a:t>иммобилизирующую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 повязку в… мастерской скульптора. Химическая формула гипса – </a:t>
            </a:r>
            <a:r>
              <a:rPr lang="en-US" sz="1300" i="1" dirty="0" err="1"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ru-RU" sz="13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*2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3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, и чаще всего его получают из алебастра </a:t>
            </a:r>
            <a:r>
              <a:rPr lang="en-US" sz="1300" i="1" dirty="0" err="1"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ru-RU" sz="13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*0.5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ru-RU" sz="1300" i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. На территории Беларуси гипс встречается чаще всего в виде пластов, слоев, прослоев, прожилков и </a:t>
            </a:r>
            <a:r>
              <a:rPr lang="ru-RU" sz="1300" i="1" dirty="0" err="1">
                <a:latin typeface="Arial" panose="020B0604020202020204" pitchFamily="34" charset="0"/>
                <a:cs typeface="Arial" panose="020B0604020202020204" pitchFamily="34" charset="0"/>
              </a:rPr>
              <a:t>гнездовидных</a:t>
            </a:r>
            <a:r>
              <a:rPr lang="ru-RU" sz="1300" i="1" dirty="0">
                <a:latin typeface="Arial" panose="020B0604020202020204" pitchFamily="34" charset="0"/>
                <a:cs typeface="Arial" panose="020B0604020202020204" pitchFamily="34" charset="0"/>
              </a:rPr>
              <a:t> скоплений. Самое крупное месторождение гипса расположено в Петриковском районе Гомельской области.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300" b="1" dirty="0">
                <a:latin typeface="Arial" panose="020B0604020202020204" pitchFamily="34" charset="0"/>
                <a:cs typeface="Arial" panose="020B0604020202020204" pitchFamily="34" charset="0"/>
              </a:rPr>
              <a:t>Вопрос 1.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Будущему учителю химии необходимо уметь как решать расчетные задачи, так и составлять их. Предлагаем вам решить задачу следующую задачу, связанную с кристаллогидратами: «Известно, что при добавлении воды к алебастру CaSO</a:t>
            </a:r>
            <a:r>
              <a:rPr lang="ru-RU" sz="13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*0.5H</a:t>
            </a:r>
            <a:r>
              <a:rPr lang="ru-RU" sz="13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O образуется гипс CaSO</a:t>
            </a:r>
            <a:r>
              <a:rPr lang="ru-RU" sz="13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*2H</a:t>
            </a:r>
            <a:r>
              <a:rPr lang="ru-RU" sz="13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O. Рассчитайте массу воды, необходимую для превращения в гипс алебастра массой 43,5 кг». Составьте алгоритм решения задачи, а также предложите усложненный и упрощенный вариант задачи.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300" b="1" i="1" dirty="0">
                <a:latin typeface="Arial" panose="020B0604020202020204" pitchFamily="34" charset="0"/>
                <a:cs typeface="Arial" panose="020B0604020202020204" pitchFamily="34" charset="0"/>
              </a:rPr>
              <a:t>Где искать объяснение?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Объяснение находится в нескольких дисциплинах. Так, в курсах «Общей химии» и «Неорганической химии» можно узнать о составе и свойствах кристаллогидратов, способах решения расчетной задачи. В дисциплине «Методика преподавания химии» можно найти ответ на вопрос о составлении грамотного алгоритма решения задачи, а также о вариативности уровня сложности расчетной задачи.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300" b="1" i="1" dirty="0">
                <a:latin typeface="Arial" panose="020B0604020202020204" pitchFamily="34" charset="0"/>
                <a:cs typeface="Arial" panose="020B0604020202020204" pitchFamily="34" charset="0"/>
              </a:rPr>
              <a:t>Как строить объяснение?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Решение задачи строится по следующему алгоритму: внимательно прочитайте задачу – определите условие задачи (масса алебастра) – определите вопрос задачи (масса воды) – определи, каким действием решается задача (перерасчет химического количества воды) – запишите математические расчеты – запишите ответ. Для упрощения задачи можно предложить учащимся готовый алгоритм решения задачи или необходимые формулы для расчетов, а для усложнения – добавить массовую долю примесей в алебастре или условие о том, что дальше гипс будем вступать в реакцию с другим химическим веществом. </a:t>
            </a:r>
            <a:endParaRPr lang="en-US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5343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36037" cy="626469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r>
              <a:rPr lang="ru-RU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800" b="1" dirty="0">
                <a:latin typeface="Arial" panose="020B0604020202020204" pitchFamily="34" charset="0"/>
                <a:cs typeface="Arial" panose="020B0604020202020204" pitchFamily="34" charset="0"/>
              </a:rPr>
              <a:t>Гипс»</a:t>
            </a:r>
            <a:endParaRPr lang="en-US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b="1" dirty="0"/>
              <a:t> </a:t>
            </a:r>
            <a:endParaRPr lang="en-US" sz="2400" dirty="0"/>
          </a:p>
          <a:p>
            <a:pPr marL="0" indent="0" algn="just">
              <a:buNone/>
            </a:pPr>
            <a:r>
              <a:rPr lang="ru-RU" sz="3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3500" b="1" dirty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Можно ли назвать предложенный текст – 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межпредметным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? Как его можно адаптировать для классов с разным профилем: филологическим, физико-математическим, общественно-гуманитарным, химико-биологическим?  На какие виды функциональной грамотности стоит обратить внимание учителю при выборе содержания данного текста и заданий к нему?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Где искать объяснение? 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Для анализа текста на 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межпредметность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, определения вида функциональной грамотности и адаптивности 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матераиала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под профиль необходимо вспомнить материал «Методики преподавания химии». Именно в этом курсе рассматриваются взаимосвязи школьного предмета «Химия» с другими предметами: математика, биология, история, география. 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3500" b="1" i="1" dirty="0">
                <a:latin typeface="Arial" panose="020B0604020202020204" pitchFamily="34" charset="0"/>
                <a:cs typeface="Arial" panose="020B0604020202020204" pitchFamily="34" charset="0"/>
              </a:rPr>
              <a:t>Как строить объяснение? 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В данном тексте рассматривается исторические факты создания гипса, его биолого-медицинское значение, химическая формула и характеристики месторождения, как минерала (связь с географией). Таким образом, этот текст можно назвать 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межпредметным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. Чаще всего на уроках химии, в том числе в </a:t>
            </a:r>
            <a:r>
              <a:rPr lang="ru-RU" sz="3500" dirty="0" err="1">
                <a:latin typeface="Arial" panose="020B0604020202020204" pitchFamily="34" charset="0"/>
                <a:cs typeface="Arial" panose="020B0604020202020204" pitchFamily="34" charset="0"/>
              </a:rPr>
              <a:t>биохим</a:t>
            </a:r>
            <a:r>
              <a:rPr lang="ru-RU" sz="3500" dirty="0">
                <a:latin typeface="Arial" panose="020B0604020202020204" pitchFamily="34" charset="0"/>
                <a:cs typeface="Arial" panose="020B0604020202020204" pitchFamily="34" charset="0"/>
              </a:rPr>
              <a:t> классах) мы формируем естественнонаучную грамотность, но если профиль филологический, то стоит обратить внимание на читательскую грамотность, если физико-математический – математическая грамотность, если общественно-гуманитарный – читательская и финансовая. Текст для каждого класса можно адаптировать следующим образом: филологический и общественно-гуманитарный – больше информации об истории создания гипса, личности Н.И. Пирогова, использование гипса в искусстве; для физико-математических классов – использование большего количества расчетных задач, а для химико-биологического – свойства минералов, медицинское значение гипса</a:t>
            </a:r>
            <a:r>
              <a:rPr lang="ru-RU" sz="3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68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Содержимое 2"/>
          <p:cNvSpPr>
            <a:spLocks noGrp="1"/>
          </p:cNvSpPr>
          <p:nvPr>
            <p:ph idx="1"/>
          </p:nvPr>
        </p:nvSpPr>
        <p:spPr>
          <a:xfrm>
            <a:off x="323528" y="260648"/>
            <a:ext cx="8336037" cy="590465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3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 </a:t>
            </a:r>
            <a:r>
              <a:rPr lang="ru-RU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3300" b="1" dirty="0">
                <a:latin typeface="Arial" panose="020B0604020202020204" pitchFamily="34" charset="0"/>
                <a:cs typeface="Arial" panose="020B0604020202020204" pitchFamily="34" charset="0"/>
              </a:rPr>
              <a:t>Гипс»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b="1" dirty="0"/>
              <a:t> </a:t>
            </a:r>
            <a:endParaRPr lang="en-US" sz="2400" dirty="0"/>
          </a:p>
          <a:p>
            <a:pPr marL="0" indent="0" algn="just">
              <a:buNone/>
            </a:pPr>
            <a:r>
              <a:rPr lang="ru-RU" sz="2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Вопрос </a:t>
            </a:r>
            <a:r>
              <a:rPr lang="ru-RU" sz="29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Значительные массы гипса в осадочных породах образуются прежде всего в результате гидратации ангидрита, который в свою очередь осаждался при испарении морской воды; нередко при её испарении осаждается непосредственно гипс. Опишите, что представляет из себя ангидрит и какие темы проектов, связанных с ним, вы бы могли предложить своим учащимся.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Где искать объяснение? 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Для объяснения данной темы можно обратиться к дисциплине химического цикла «Неорганическая химия», а также к географии, так как именно на этом предмете более подробно изучаются осадочные породы и их 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преобразования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Как строить объяснение?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 Ангидрит – это минерал, относящийся к классу сульфатов. Его химическая формула </a:t>
            </a:r>
            <a:r>
              <a:rPr lang="en-US" sz="2900" dirty="0" err="1"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ru-RU" sz="29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900" dirty="0">
                <a:latin typeface="Arial" panose="020B0604020202020204" pitchFamily="34" charset="0"/>
                <a:cs typeface="Arial" panose="020B0604020202020204" pitchFamily="34" charset="0"/>
              </a:rPr>
              <a:t>, что означает сульфат кальция. Ангидрит содержит 41,2% оксида кальция и 58,8% оксида серы. В составе иногда присутствует примеси стронция, бария или органических соединений, которые влияют на окраску образцов. Темы проектов должны быть проблемными и, связанными, с практическим применением гипса. Можно предложить следующие темы: «Н.И. Пирогов – создатель гипса»; «Добыча гипса в Республики Беларусь»; «Научные эксперименты с гипсом»; «Скульптура и гипс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en-US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582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Заголовок 1"/>
          <p:cNvSpPr>
            <a:spLocks noGrp="1"/>
          </p:cNvSpPr>
          <p:nvPr>
            <p:ph type="title"/>
          </p:nvPr>
        </p:nvSpPr>
        <p:spPr>
          <a:xfrm>
            <a:off x="684213" y="260350"/>
            <a:ext cx="8153400" cy="99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ru-RU" sz="36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Паспорт задачи</a:t>
            </a:r>
            <a:endParaRPr lang="ru-RU" altLang="en-US" sz="36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67238"/>
              </p:ext>
            </p:extLst>
          </p:nvPr>
        </p:nvGraphicFramePr>
        <p:xfrm>
          <a:off x="548445" y="1340768"/>
          <a:ext cx="8424936" cy="482630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519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5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780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Компетенция (согласно предлагаемой в классификации)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научно объяснять явления;</a:t>
                      </a:r>
                      <a:endParaRPr lang="en-US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применять естественно-научные методы исследования; </a:t>
                      </a:r>
                      <a:endParaRPr lang="en-US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интерпретировать данные и использовать научные доказательства для получения выводов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3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Формат вопросов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Открытое, закрытое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26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Концепция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Достижения зеленой революции в решении глобальной проблемы голода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3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Когнитивный уровень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высокий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537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Дидактические единицы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География – населения Китая</a:t>
                      </a:r>
                      <a:endParaRPr lang="en-US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Биология – «зеленая революция»</a:t>
                      </a:r>
                      <a:endParaRPr lang="en-US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История – историческая справка о Китае</a:t>
                      </a:r>
                      <a:endParaRPr lang="en-US" sz="160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 – построение графика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902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 знания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Представления о связях между естествознанием, наукой, технологий и обществом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26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Уровень формирования функциональной грамотности</a:t>
                      </a:r>
                      <a:endParaRPr lang="en-US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шестой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7530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solidFill>
            <a:schemeClr val="bg1">
              <a:alpha val="5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863587" y="1963012"/>
            <a:ext cx="7416825" cy="2553891"/>
          </a:xfrm>
          <a:prstGeom prst="roundRect">
            <a:avLst/>
          </a:prstGeom>
          <a:solidFill>
            <a:schemeClr val="bg1">
              <a:alpha val="90000"/>
            </a:schemeClr>
          </a:solidFill>
          <a:ln>
            <a:solidFill>
              <a:schemeClr val="accent6">
                <a:lumMod val="50000"/>
              </a:schemeClr>
            </a:solidFill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400" b="1" i="1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Разработать методические рекомендации по разработке учебных пособий и УМК, ориентированных на подготовку будущих педагогических работников к формированию функциональной грамотности обучающихся</a:t>
            </a:r>
            <a:endParaRPr lang="en-US" sz="24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pic>
        <p:nvPicPr>
          <p:cNvPr id="9" name="Picture 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285875" y="4469"/>
            <a:ext cx="7508875" cy="88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defRPr/>
            </a:pPr>
            <a:r>
              <a:rPr lang="ru-RU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Белорусский</a:t>
            </a: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  государственный педагогический</a:t>
            </a:r>
          </a:p>
          <a:p>
            <a:pPr eaLnBrk="1" hangingPunct="1">
              <a:defRPr/>
            </a:pPr>
            <a:r>
              <a:rPr lang="be-BY" sz="2400" b="1" dirty="0">
                <a:solidFill>
                  <a:srgbClr val="3366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университет  имени Максима Танка</a:t>
            </a:r>
            <a:r>
              <a:rPr lang="ru-RU" sz="2800" dirty="0">
                <a:solidFill>
                  <a:srgbClr val="3366CC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4427984" y="5467864"/>
            <a:ext cx="4078734" cy="510778"/>
          </a:xfrm>
          <a:prstGeom prst="round2DiagRect">
            <a:avLst/>
          </a:prstGeom>
          <a:solidFill>
            <a:srgbClr val="F6F3DE"/>
          </a:solidFill>
          <a:ln w="9525" cap="flat" cmpd="sng" algn="ctr">
            <a:solidFill>
              <a:schemeClr val="accent6">
                <a:lumMod val="50000"/>
              </a:schemeClr>
            </a:solidFill>
            <a:prstDash val="solid"/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47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1800" b="1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ru-RU" altLang="en-US" sz="2400" b="0" i="1" dirty="0" smtClean="0">
                <a:solidFill>
                  <a:schemeClr val="tx1"/>
                </a:solidFill>
                <a:latin typeface="Arial" pitchFamily="34" charset="0"/>
              </a:rPr>
              <a:t>ВНК «Естествознание»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0598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635219"/>
              </p:ext>
            </p:extLst>
          </p:nvPr>
        </p:nvGraphicFramePr>
        <p:xfrm>
          <a:off x="827584" y="476672"/>
          <a:ext cx="7776864" cy="61206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776864">
                  <a:extLst>
                    <a:ext uri="{9D8B030D-6E8A-4147-A177-3AD203B41FA5}">
                      <a16:colId xmlns:a16="http://schemas.microsoft.com/office/drawing/2014/main" val="3637239670"/>
                    </a:ext>
                  </a:extLst>
                </a:gridCol>
              </a:tblGrid>
              <a:tr h="20724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Описание уровня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2532152398"/>
                  </a:ext>
                </a:extLst>
              </a:tr>
              <a:tr h="10010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 уровень. Обучающиеся могут использовать повседневные содержательные и процедурные знания, чтобы распознавать объяснение простого научного явления. При поддержке они могут выполнять по заданной процедуре исследования не более чем с двумя переменными. Они способны видеть простые причинно-следственные или корреляционные связи и интерпретировать графические и другие визуальные данные, когда для этого требуются умения низкого уровня.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2177731555"/>
                  </a:ext>
                </a:extLst>
              </a:tr>
              <a:tr h="10010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2 уровень. Обучающиеся могут опираться на знания повседневного содержания и базовые процедурные знания для распознавания научного объяснения, интерпретации данных, а также распознать задачу, решаемую в простом экспериментальном исследовании. Они могут использовать базовые или повседневные естественнонаучные знания, чтобы распознать адекватный вывод из простого набора данных.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1991125440"/>
                  </a:ext>
                </a:extLst>
              </a:tr>
              <a:tr h="80087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 уровень. Обучающиеся могут опираться на не очень сложные знания для распознавания или построения объяснений знакомых явлений. В менее знакомых или более сложных ситуациях они могут строить объяснения, используя подсказки. Опираясь на элементы содержательных или процедурных знаний, они способны выполнить простой эксперимент для ограниченного круга задач.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2608184726"/>
                  </a:ext>
                </a:extLst>
              </a:tr>
              <a:tr h="106165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 уровень. Обучающиеся могут использовать более сложные или более абстрактные знания, которые им либо предоставлены, либо они их вспомнили, для объяснения достаточно сложных или не совсем знакомых ситуаций и процессов. Они могут проводить эксперименты, включающие две или более независимые переменные, для ограниченного круга задач. Они способны обосновать план эксперимента, опираясь на элементы знаний о процедурах и методах исследования.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2684887727"/>
                  </a:ext>
                </a:extLst>
              </a:tr>
              <a:tr h="12013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 уровень. Обучающиеся могут использовать абстрактные естественнонаучные идеи или понятия, чтобы объяснить незнакомые им и более сложные, комплексные, явления, события и процессы, включающие в себя несколько причинно-следственных связей. Они могут применять более сложные знания, связанные с научным познанием для того, чтобы дать оценку различным способам проведения экспериментов и обосновать свой выбор, а также способны использовать теоретические знания для интерпретации информации или формулирования прогнозов.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1194157702"/>
                  </a:ext>
                </a:extLst>
              </a:tr>
              <a:tr h="84742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6 уровень. Обучающиеся могут опираться на целый ряд взаимосвязанных естественнонаучных идей и понятий из области других наук и использовать знания содержания, процедур и методов познания для формулирования гипотез относительно новых научных явлений, событий и процессов или для формулирования прогнозов.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341" marR="66341" marT="0" marB="0"/>
                </a:tc>
                <a:extLst>
                  <a:ext uri="{0D108BD9-81ED-4DB2-BD59-A6C34878D82A}">
                    <a16:rowId xmlns:a16="http://schemas.microsoft.com/office/drawing/2014/main" val="4287451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215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</a:rPr>
              <a:t>Естественнонаучная грамотность</a:t>
            </a:r>
            <a:endParaRPr lang="ru-RU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373956" y="1412776"/>
            <a:ext cx="8370887" cy="5112568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Способность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учащихся осваивать и использовать естественнонаучные знания для освоения новых знаний, для объяснения естественнонаучных явлений, разрешения проблем с помощью научных методов, для получения выводов, основанных на наблюдениях и экспериментах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2800" dirty="0" smtClean="0"/>
              <a:t>	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Способность человека занимать активную гражданскую позицию по вопросам, связанным с естественными науками, и его готовность интересоваться естественнонаучными идеями</a:t>
            </a:r>
          </a:p>
        </p:txBody>
      </p:sp>
    </p:spTree>
    <p:extLst>
      <p:ext uri="{BB962C8B-B14F-4D97-AF65-F5344CB8AC3E}">
        <p14:creationId xmlns:p14="http://schemas.microsoft.com/office/powerpoint/2010/main" val="687012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7"/>
          <p:cNvSpPr>
            <a:spLocks noChangeArrowheads="1"/>
          </p:cNvSpPr>
          <p:nvPr/>
        </p:nvSpPr>
        <p:spPr bwMode="ltGray">
          <a:xfrm rot="5400000" flipH="1">
            <a:off x="-1711825" y="1594363"/>
            <a:ext cx="4032250" cy="3929063"/>
          </a:xfrm>
          <a:custGeom>
            <a:avLst/>
            <a:gdLst>
              <a:gd name="G0" fmla="+- 56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6"/>
              <a:gd name="G18" fmla="*/ 56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6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6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5372 w 21600"/>
              <a:gd name="T15" fmla="*/ 10800 h 21600"/>
              <a:gd name="T16" fmla="*/ 10800 w 21600"/>
              <a:gd name="T17" fmla="*/ 10744 h 21600"/>
              <a:gd name="T18" fmla="*/ 16228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0744" y="10800"/>
                </a:moveTo>
                <a:cubicBezTo>
                  <a:pt x="10744" y="10769"/>
                  <a:pt x="10769" y="10744"/>
                  <a:pt x="10800" y="10744"/>
                </a:cubicBezTo>
                <a:cubicBezTo>
                  <a:pt x="10830" y="10743"/>
                  <a:pt x="10855" y="10769"/>
                  <a:pt x="10856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  <a:ln w="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7" name="AutoShape 46"/>
          <p:cNvSpPr>
            <a:spLocks noChangeArrowheads="1"/>
          </p:cNvSpPr>
          <p:nvPr/>
        </p:nvSpPr>
        <p:spPr bwMode="ltGray">
          <a:xfrm rot="5400000">
            <a:off x="-2193729" y="1285105"/>
            <a:ext cx="4824413" cy="4770438"/>
          </a:xfrm>
          <a:custGeom>
            <a:avLst/>
            <a:gdLst>
              <a:gd name="G0" fmla="+- 10478 0 0"/>
              <a:gd name="G1" fmla="+- -11739500 0 0"/>
              <a:gd name="G2" fmla="+- 0 0 -11739500"/>
              <a:gd name="T0" fmla="*/ 0 256 1"/>
              <a:gd name="T1" fmla="*/ 180 256 1"/>
              <a:gd name="G3" fmla="+- -11739500 T0 T1"/>
              <a:gd name="T2" fmla="*/ 0 256 1"/>
              <a:gd name="T3" fmla="*/ 90 256 1"/>
              <a:gd name="G4" fmla="+- -11739500 T2 T3"/>
              <a:gd name="G5" fmla="*/ G4 2 1"/>
              <a:gd name="T4" fmla="*/ 90 256 1"/>
              <a:gd name="T5" fmla="*/ 0 256 1"/>
              <a:gd name="G6" fmla="+- -11739500 T4 T5"/>
              <a:gd name="G7" fmla="*/ G6 2 1"/>
              <a:gd name="G8" fmla="abs -1173950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478"/>
              <a:gd name="G18" fmla="*/ 10478 1 2"/>
              <a:gd name="G19" fmla="+- G18 5400 0"/>
              <a:gd name="G20" fmla="cos G19 -11739500"/>
              <a:gd name="G21" fmla="sin G19 -11739500"/>
              <a:gd name="G22" fmla="+- G20 10800 0"/>
              <a:gd name="G23" fmla="+- G21 10800 0"/>
              <a:gd name="G24" fmla="+- 10800 0 G20"/>
              <a:gd name="G25" fmla="+- 10478 10800 0"/>
              <a:gd name="G26" fmla="?: G9 G17 G25"/>
              <a:gd name="G27" fmla="?: G9 0 21600"/>
              <a:gd name="G28" fmla="cos 10800 -11739500"/>
              <a:gd name="G29" fmla="sin 10800 -11739500"/>
              <a:gd name="G30" fmla="sin 10478 -11739500"/>
              <a:gd name="G31" fmla="+- G28 10800 0"/>
              <a:gd name="G32" fmla="+- G29 10800 0"/>
              <a:gd name="G33" fmla="+- G30 10800 0"/>
              <a:gd name="G34" fmla="?: G4 0 G31"/>
              <a:gd name="G35" fmla="?: -11739500 G34 0"/>
              <a:gd name="G36" fmla="?: G6 G35 G31"/>
              <a:gd name="G37" fmla="+- 21600 0 G36"/>
              <a:gd name="G38" fmla="?: G4 0 G33"/>
              <a:gd name="G39" fmla="?: -1173950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62 w 21600"/>
              <a:gd name="T15" fmla="*/ 10638 h 21600"/>
              <a:gd name="T16" fmla="*/ 10800 w 21600"/>
              <a:gd name="T17" fmla="*/ 322 h 21600"/>
              <a:gd name="T18" fmla="*/ 21438 w 21600"/>
              <a:gd name="T19" fmla="*/ 10638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323" y="10641"/>
                </a:moveTo>
                <a:cubicBezTo>
                  <a:pt x="410" y="4916"/>
                  <a:pt x="5075" y="321"/>
                  <a:pt x="10800" y="322"/>
                </a:cubicBezTo>
                <a:cubicBezTo>
                  <a:pt x="16524" y="322"/>
                  <a:pt x="21189" y="4916"/>
                  <a:pt x="21276" y="10641"/>
                </a:cubicBezTo>
                <a:lnTo>
                  <a:pt x="21598" y="10636"/>
                </a:lnTo>
                <a:cubicBezTo>
                  <a:pt x="21509" y="4736"/>
                  <a:pt x="16700" y="-1"/>
                  <a:pt x="10799" y="0"/>
                </a:cubicBezTo>
                <a:cubicBezTo>
                  <a:pt x="4899" y="0"/>
                  <a:pt x="90" y="4736"/>
                  <a:pt x="1" y="10636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2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2">
                  <a:lumMod val="60000"/>
                  <a:lumOff val="4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9525" algn="ctr">
            <a:solidFill>
              <a:schemeClr val="tx1">
                <a:lumMod val="85000"/>
                <a:lumOff val="15000"/>
              </a:schemeClr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grpSp>
        <p:nvGrpSpPr>
          <p:cNvPr id="64" name="Group 74"/>
          <p:cNvGrpSpPr>
            <a:grpSpLocks/>
          </p:cNvGrpSpPr>
          <p:nvPr/>
        </p:nvGrpSpPr>
        <p:grpSpPr bwMode="auto">
          <a:xfrm>
            <a:off x="1883483" y="1591866"/>
            <a:ext cx="381000" cy="381000"/>
            <a:chOff x="2078" y="1680"/>
            <a:chExt cx="1615" cy="1615"/>
          </a:xfrm>
        </p:grpSpPr>
        <p:sp>
          <p:nvSpPr>
            <p:cNvPr id="65" name="Oval 75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6" name="Oval 76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7" name="Oval 77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8" name="Oval 78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8D67E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9" name="Oval 79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0" name="Oval 80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8D67E1"/>
                </a:gs>
                <a:gs pos="100000">
                  <a:srgbClr val="4532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1" name="AutoShape 48"/>
          <p:cNvSpPr>
            <a:spLocks noChangeArrowheads="1"/>
          </p:cNvSpPr>
          <p:nvPr/>
        </p:nvSpPr>
        <p:spPr bwMode="gray">
          <a:xfrm>
            <a:off x="2295732" y="1423932"/>
            <a:ext cx="5470162" cy="612678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2" name="Group 53"/>
          <p:cNvGrpSpPr>
            <a:grpSpLocks/>
          </p:cNvGrpSpPr>
          <p:nvPr/>
        </p:nvGrpSpPr>
        <p:grpSpPr bwMode="auto">
          <a:xfrm>
            <a:off x="2362257" y="2285822"/>
            <a:ext cx="381000" cy="381000"/>
            <a:chOff x="2078" y="1680"/>
            <a:chExt cx="1615" cy="1615"/>
          </a:xfrm>
        </p:grpSpPr>
        <p:sp>
          <p:nvSpPr>
            <p:cNvPr id="73" name="Oval 5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4" name="Oval 5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5" name="Oval 56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6" name="Oval 57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77" name="Oval 58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8" name="Oval 59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79" name="AutoShape 52"/>
          <p:cNvSpPr>
            <a:spLocks noChangeArrowheads="1"/>
          </p:cNvSpPr>
          <p:nvPr/>
        </p:nvSpPr>
        <p:spPr bwMode="gray">
          <a:xfrm>
            <a:off x="2989183" y="2955855"/>
            <a:ext cx="5465100" cy="608013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Читательская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0" name="Group 60"/>
          <p:cNvGrpSpPr>
            <a:grpSpLocks/>
          </p:cNvGrpSpPr>
          <p:nvPr/>
        </p:nvGrpSpPr>
        <p:grpSpPr bwMode="auto">
          <a:xfrm>
            <a:off x="2620272" y="3878334"/>
            <a:ext cx="381000" cy="381000"/>
            <a:chOff x="2078" y="1680"/>
            <a:chExt cx="1615" cy="1615"/>
          </a:xfrm>
        </p:grpSpPr>
        <p:sp>
          <p:nvSpPr>
            <p:cNvPr id="81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2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3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4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85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6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87" name="AutoShape 51"/>
          <p:cNvSpPr>
            <a:spLocks noChangeArrowheads="1"/>
          </p:cNvSpPr>
          <p:nvPr/>
        </p:nvSpPr>
        <p:spPr bwMode="gray">
          <a:xfrm>
            <a:off x="2745999" y="2171357"/>
            <a:ext cx="5501595" cy="609930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ct val="85000"/>
              </a:lnSpc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8" name="Group 67"/>
          <p:cNvGrpSpPr>
            <a:grpSpLocks/>
          </p:cNvGrpSpPr>
          <p:nvPr/>
        </p:nvGrpSpPr>
        <p:grpSpPr bwMode="auto">
          <a:xfrm>
            <a:off x="2361549" y="4697147"/>
            <a:ext cx="381000" cy="381000"/>
            <a:chOff x="2078" y="1680"/>
            <a:chExt cx="1615" cy="1615"/>
          </a:xfrm>
        </p:grpSpPr>
        <p:sp>
          <p:nvSpPr>
            <p:cNvPr id="89" name="Oval 68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0" name="Oval 69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1" name="Oval 70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2" name="Oval 71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93" name="Oval 72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4" name="Oval 73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95" name="AutoShape 50"/>
          <p:cNvSpPr>
            <a:spLocks noChangeArrowheads="1"/>
          </p:cNvSpPr>
          <p:nvPr/>
        </p:nvSpPr>
        <p:spPr bwMode="gray">
          <a:xfrm>
            <a:off x="3017847" y="3801253"/>
            <a:ext cx="5479623" cy="607704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ru-RU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Коммуникативная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AutoShape 49"/>
          <p:cNvSpPr>
            <a:spLocks noChangeArrowheads="1"/>
          </p:cNvSpPr>
          <p:nvPr/>
        </p:nvSpPr>
        <p:spPr bwMode="gray">
          <a:xfrm>
            <a:off x="2775342" y="4624942"/>
            <a:ext cx="5465881" cy="5966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ts val="1700"/>
              </a:lnSpc>
              <a:defRPr/>
            </a:pP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4" name="Group 81"/>
          <p:cNvGrpSpPr>
            <a:grpSpLocks/>
          </p:cNvGrpSpPr>
          <p:nvPr/>
        </p:nvGrpSpPr>
        <p:grpSpPr bwMode="auto">
          <a:xfrm>
            <a:off x="1864962" y="5381030"/>
            <a:ext cx="355600" cy="381000"/>
            <a:chOff x="2078" y="1680"/>
            <a:chExt cx="1615" cy="1615"/>
          </a:xfrm>
        </p:grpSpPr>
        <p:sp>
          <p:nvSpPr>
            <p:cNvPr id="105" name="Oval 82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6" name="Oval 83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7" name="Oval 84"/>
            <p:cNvSpPr>
              <a:spLocks noChangeArrowheads="1"/>
            </p:cNvSpPr>
            <p:nvPr/>
          </p:nvSpPr>
          <p:spPr bwMode="gray">
            <a:xfrm>
              <a:off x="2251" y="1855"/>
              <a:ext cx="1262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8" name="Oval 85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E35E23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09" name="Oval 86"/>
            <p:cNvSpPr>
              <a:spLocks noChangeArrowheads="1"/>
            </p:cNvSpPr>
            <p:nvPr/>
          </p:nvSpPr>
          <p:spPr bwMode="gray">
            <a:xfrm>
              <a:off x="2338" y="1936"/>
              <a:ext cx="1096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0" name="Oval 87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E35E23"/>
                </a:gs>
                <a:gs pos="100000">
                  <a:srgbClr val="6E2E1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120" name="Прямоугольник 1"/>
          <p:cNvSpPr>
            <a:spLocks noChangeArrowheads="1"/>
          </p:cNvSpPr>
          <p:nvPr/>
        </p:nvSpPr>
        <p:spPr bwMode="auto">
          <a:xfrm>
            <a:off x="1619672" y="113536"/>
            <a:ext cx="677022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 Unicode MS" panose="020B0604020202020204" pitchFamily="34" charset="-128"/>
              </a:defRPr>
            </a:lvl9pPr>
          </a:lstStyle>
          <a:p>
            <a:pPr algn="ctr" eaLnBrk="1" hangingPunct="1"/>
            <a:r>
              <a:rPr lang="ru-RU" altLang="en-US" sz="3200" b="1" i="1" dirty="0" smtClean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Периферийные виды функциональной грамотности</a:t>
            </a:r>
          </a:p>
          <a:p>
            <a:pPr algn="ctr" eaLnBrk="1" hangingPunct="1"/>
            <a:endParaRPr lang="ru-RU" altLang="en-US" b="1" dirty="0">
              <a:solidFill>
                <a:srgbClr val="8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39747" y="3152097"/>
            <a:ext cx="23710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функциональная</a:t>
            </a:r>
          </a:p>
          <a:p>
            <a:pPr algn="ctr"/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грамотность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7" name="AutoShape 49"/>
          <p:cNvSpPr>
            <a:spLocks noChangeArrowheads="1"/>
          </p:cNvSpPr>
          <p:nvPr/>
        </p:nvSpPr>
        <p:spPr bwMode="gray">
          <a:xfrm>
            <a:off x="2678720" y="5465931"/>
            <a:ext cx="5465881" cy="596695"/>
          </a:xfrm>
          <a:prstGeom prst="roundRect">
            <a:avLst>
              <a:gd name="adj" fmla="val 50000"/>
            </a:avLst>
          </a:prstGeom>
          <a:noFill/>
          <a:ln w="28575" algn="ctr">
            <a:solidFill>
              <a:srgbClr val="66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lnSpc>
                <a:spcPts val="1700"/>
              </a:lnSpc>
              <a:defRPr/>
            </a:pPr>
            <a:r>
              <a:rPr lang="ru-RU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Компьютерная</a:t>
            </a:r>
            <a:endParaRPr lang="en-US" sz="2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Group 60"/>
          <p:cNvGrpSpPr>
            <a:grpSpLocks/>
          </p:cNvGrpSpPr>
          <p:nvPr/>
        </p:nvGrpSpPr>
        <p:grpSpPr bwMode="auto">
          <a:xfrm>
            <a:off x="2589310" y="3069716"/>
            <a:ext cx="381000" cy="381000"/>
            <a:chOff x="2078" y="1680"/>
            <a:chExt cx="1615" cy="1615"/>
          </a:xfrm>
        </p:grpSpPr>
        <p:sp>
          <p:nvSpPr>
            <p:cNvPr id="59" name="Oval 61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5715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0" name="Oval 62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1" name="Oval 63"/>
            <p:cNvSpPr>
              <a:spLocks noChangeArrowheads="1"/>
            </p:cNvSpPr>
            <p:nvPr/>
          </p:nvSpPr>
          <p:spPr bwMode="gray">
            <a:xfrm>
              <a:off x="2253" y="1855"/>
              <a:ext cx="1265" cy="1265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" name="Oval 64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48BE67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" name="Oval 65"/>
            <p:cNvSpPr>
              <a:spLocks noChangeArrowheads="1"/>
            </p:cNvSpPr>
            <p:nvPr/>
          </p:nvSpPr>
          <p:spPr bwMode="gray">
            <a:xfrm>
              <a:off x="2334" y="1936"/>
              <a:ext cx="1097" cy="110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 w="38100" algn="ctr">
              <a:noFill/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6" name="Oval 66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48BE67"/>
                </a:gs>
                <a:gs pos="100000">
                  <a:srgbClr val="235C3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38100" algn="ctr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Arial Unicode MS" panose="020B060402020202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56484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23528" y="260648"/>
            <a:ext cx="8651304" cy="633670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500" b="1" i="1" dirty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Разработка методических рекомендаций по формированию и функциональной грамотности на уроках </a:t>
            </a:r>
            <a:r>
              <a:rPr lang="ru-RU" sz="3500" b="1" i="1" dirty="0" smtClean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биологии, географии, химии обусловлена </a:t>
            </a:r>
            <a:r>
              <a:rPr lang="ru-RU" sz="3500" b="1" i="1" dirty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рядом актуальных задач:</a:t>
            </a:r>
          </a:p>
          <a:p>
            <a:pPr marL="0" indent="0" algn="ctr">
              <a:buNone/>
            </a:pP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algn="just">
              <a:spcAft>
                <a:spcPts val="600"/>
              </a:spcAft>
            </a:pP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обновления методов, средств и форм организации обучения для формирования функциональной грамотности на уроках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биологии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географии, химии;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algn="just">
              <a:spcAft>
                <a:spcPts val="600"/>
              </a:spcAft>
            </a:pP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мониторинга формирования способности применять полученные в процессе обучения знания для решения различных учебных и практических задач (функциональной грамотности);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algn="just"/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повышение уровня самореализации обучающихся на уроках </a:t>
            </a:r>
            <a:r>
              <a:rPr lang="ru-RU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химии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, а также во внеурочной деятельности.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250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323528" y="332656"/>
            <a:ext cx="8640960" cy="6336704"/>
          </a:xfrm>
        </p:spPr>
        <p:txBody>
          <a:bodyPr lIns="91425" tIns="45700" rIns="91425" bIns="45700">
            <a:normAutofit fontScale="62500" lnSpcReduction="20000"/>
          </a:bodyPr>
          <a:lstStyle/>
          <a:p>
            <a:pPr marL="0" algn="just"/>
            <a:r>
              <a:rPr lang="ru-RU" sz="3900" b="1" i="1" dirty="0" smtClean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Цель: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компетенций, которые позволят будущему учителю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химии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формировать функциональную грамотность обучающихся при организации образовательного процесса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по биологии, географии, химии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в учреждениях общего среднего образования.</a:t>
            </a:r>
            <a:endParaRPr lang="en-US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/>
            <a:endParaRPr lang="ru-RU" sz="2800" dirty="0" smtClean="0"/>
          </a:p>
          <a:p>
            <a:pPr marL="0"/>
            <a:r>
              <a:rPr lang="ru-RU" sz="3900" b="1" i="1" dirty="0">
                <a:solidFill>
                  <a:srgbClr val="8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Задачи:  </a:t>
            </a:r>
            <a:endParaRPr lang="en-US" sz="3900" b="1" i="1" dirty="0">
              <a:solidFill>
                <a:srgbClr val="80000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marL="0"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1. Проанализировать возможности содержания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учебных предметов «Биология», «География», «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Химия»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с позиции формирования функциональной грамотности обучающихся. 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2. Выявить и обосновать методы и приемы подготовки студентов с позиции формирования у них компетенций необходимых для формирования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функциональной грамотности обучающихся.  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Разработать учебно-методическое обеспечение процесса методической подготовки будущего учителя биологии, географии,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химии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для формирования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функциональной грамотности обучающихся при организации учебного процесса по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</a:t>
            </a:r>
            <a:r>
              <a:rPr lang="ru-RU" sz="3400" dirty="0" smtClean="0">
                <a:latin typeface="Arial" panose="020B0604020202020204" pitchFamily="34" charset="0"/>
                <a:cs typeface="Arial" panose="020B0604020202020204" pitchFamily="34" charset="0"/>
              </a:rPr>
              <a:t>химии </a:t>
            </a:r>
            <a:r>
              <a:rPr lang="ru-RU" sz="3400" dirty="0">
                <a:latin typeface="Arial" panose="020B0604020202020204" pitchFamily="34" charset="0"/>
                <a:cs typeface="Arial" panose="020B0604020202020204" pitchFamily="34" charset="0"/>
              </a:rPr>
              <a:t>в учреждениях общего среднего образования.</a:t>
            </a:r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/>
            <a:endParaRPr 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8947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251520" y="1484784"/>
            <a:ext cx="8712968" cy="3744416"/>
          </a:xfrm>
        </p:spPr>
        <p:txBody>
          <a:bodyPr>
            <a:noAutofit/>
          </a:bodyPr>
          <a:lstStyle/>
          <a:p>
            <a:pPr>
              <a:lnSpc>
                <a:spcPts val="3200"/>
              </a:lnSpc>
            </a:pPr>
            <a:r>
              <a:rPr lang="ru-RU" altLang="en-US" sz="32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Создание задач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направленных 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на подготовку студентов к формированию функциональной грамотности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обучающихся </a:t>
            </a:r>
            <a:endParaRPr lang="ru-RU" altLang="en-US" sz="32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82886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251520" y="332656"/>
            <a:ext cx="8748414" cy="6192688"/>
          </a:xfrm>
        </p:spPr>
        <p:txBody>
          <a:bodyPr lIns="91425" tIns="45700" rIns="91425" bIns="45700">
            <a:normAutofit fontScale="62500" lnSpcReduction="20000"/>
          </a:bodyPr>
          <a:lstStyle/>
          <a:p>
            <a:pPr marL="0">
              <a:lnSpc>
                <a:spcPct val="120000"/>
              </a:lnSpc>
            </a:pPr>
            <a:r>
              <a:rPr lang="ru-RU" sz="4000" b="1" i="1" dirty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Основой для разработки таких задач выступают</a:t>
            </a:r>
            <a:r>
              <a:rPr lang="ru-RU" sz="4000" b="1" i="1" dirty="0" smtClean="0">
                <a:solidFill>
                  <a:srgbClr val="66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algn="just">
              <a:lnSpc>
                <a:spcPct val="120000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требования образовательного стандарта высшего образования для специальности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«Природоведческое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образование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биология и химия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), (биология и география)»;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учебные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программы по методике преподавания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химии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20000"/>
              </a:lnSpc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содержание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учебных программ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и учебных пособий по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химии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для учреждений общего среднего образования;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20000"/>
              </a:lnSpc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психолого-педагогическая и методическая 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литература;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algn="just">
              <a:lnSpc>
                <a:spcPct val="120000"/>
              </a:lnSpc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– передовой опыт по разработке и использованию задач, направленных как на подготовку будущего учителя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химии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к формированию естественнонаучной функциональной грамотности, так и на формирование функциональной грамотности обучающихся.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036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323528" y="620688"/>
            <a:ext cx="8496944" cy="5328592"/>
          </a:xfrm>
        </p:spPr>
        <p:txBody>
          <a:bodyPr lIns="91425" tIns="45700" rIns="91425" bIns="45700">
            <a:normAutofit lnSpcReduction="10000"/>
          </a:bodyPr>
          <a:lstStyle/>
          <a:p>
            <a:pPr marL="0" algn="just"/>
            <a:r>
              <a:rPr lang="ru-RU" sz="2400" dirty="0"/>
              <a:t>Основой для разработки конструктора таких задач послужила теория педагогического проектирования, которое представляет собой сложный процесс, включающий три важнейших этапа: </a:t>
            </a:r>
            <a:endParaRPr lang="ru-RU" sz="2400" dirty="0" smtClean="0"/>
          </a:p>
          <a:p>
            <a:pPr marL="0" indent="0" algn="just"/>
            <a:r>
              <a:rPr lang="ru-RU" sz="2400" dirty="0" smtClean="0"/>
              <a:t>1) моделирование (</a:t>
            </a:r>
            <a:r>
              <a:rPr lang="ru-RU" sz="2400" dirty="0"/>
              <a:t>предполагает четкую постановку цели создания предполагаемой задачи, без которой невозможно ее дальнейшее </a:t>
            </a:r>
            <a:r>
              <a:rPr lang="ru-RU" sz="2400" dirty="0" smtClean="0"/>
              <a:t>проектирование); </a:t>
            </a:r>
          </a:p>
          <a:p>
            <a:pPr marL="0" indent="0" algn="just"/>
            <a:r>
              <a:rPr lang="ru-RU" sz="2400" dirty="0" smtClean="0"/>
              <a:t>2</a:t>
            </a:r>
            <a:r>
              <a:rPr lang="ru-RU" sz="2400" dirty="0"/>
              <a:t>) собственно </a:t>
            </a:r>
            <a:r>
              <a:rPr lang="ru-RU" sz="2400" dirty="0" smtClean="0"/>
              <a:t>проектирование (</a:t>
            </a:r>
            <a:r>
              <a:rPr lang="ru-RU" sz="2400" dirty="0"/>
              <a:t>возникает замысел такой задачи, представленный в виде конкретной педагогической ситуации, с которой может столкнуться учитель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биологии, географии, </a:t>
            </a:r>
            <a:r>
              <a:rPr lang="ru-RU" sz="2400" dirty="0" smtClean="0"/>
              <a:t>химии </a:t>
            </a:r>
            <a:r>
              <a:rPr lang="ru-RU" sz="2400" dirty="0"/>
              <a:t>в практике своей профессиональной </a:t>
            </a:r>
            <a:r>
              <a:rPr lang="ru-RU" sz="2400" dirty="0" smtClean="0"/>
              <a:t>деятельности); </a:t>
            </a:r>
          </a:p>
          <a:p>
            <a:pPr marL="0" indent="0" algn="just"/>
            <a:r>
              <a:rPr lang="ru-RU" sz="2400" dirty="0" smtClean="0"/>
              <a:t>3</a:t>
            </a:r>
            <a:r>
              <a:rPr lang="ru-RU" sz="2400" dirty="0"/>
              <a:t>) </a:t>
            </a:r>
            <a:r>
              <a:rPr lang="ru-RU" sz="2400" dirty="0" smtClean="0"/>
              <a:t>конструирование (результатом </a:t>
            </a:r>
            <a:r>
              <a:rPr lang="ru-RU" sz="2400" dirty="0"/>
              <a:t>конструирования является полностью готовая </a:t>
            </a:r>
            <a:r>
              <a:rPr lang="ru-RU" sz="2400" dirty="0" smtClean="0"/>
              <a:t>задача).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24442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alphaModFix amt="82000"/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681038" y="115888"/>
            <a:ext cx="7772400" cy="936848"/>
          </a:xfrm>
        </p:spPr>
        <p:txBody>
          <a:bodyPr>
            <a:noAutofit/>
          </a:bodyPr>
          <a:lstStyle/>
          <a:p>
            <a:r>
              <a:rPr lang="ru-RU" altLang="en-US" sz="4000" b="1" i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+mj-cs"/>
              </a:rPr>
              <a:t>Конструктор задач</a:t>
            </a:r>
            <a:endParaRPr lang="ru-RU" altLang="en-US" sz="4000" b="1" i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20483" name="Shape 127"/>
          <p:cNvSpPr>
            <a:spLocks noGrp="1"/>
          </p:cNvSpPr>
          <p:nvPr>
            <p:ph type="body" idx="1"/>
          </p:nvPr>
        </p:nvSpPr>
        <p:spPr>
          <a:xfrm>
            <a:off x="467544" y="908720"/>
            <a:ext cx="8496944" cy="5760640"/>
          </a:xfrm>
        </p:spPr>
        <p:txBody>
          <a:bodyPr lIns="91425" tIns="45700" rIns="91425" bIns="45700">
            <a:normAutofit fontScale="85000" lnSpcReduction="20000"/>
          </a:bodyPr>
          <a:lstStyle/>
          <a:p>
            <a:pPr marL="0" algn="just">
              <a:spcBef>
                <a:spcPts val="0"/>
              </a:spcBef>
            </a:pPr>
            <a:r>
              <a:rPr lang="ru-RU" dirty="0" smtClean="0"/>
              <a:t>1</a:t>
            </a:r>
            <a:r>
              <a:rPr lang="ru-RU" dirty="0"/>
              <a:t>. Постановка дидактической цели задачи и определение ее основной функции на занятии.  </a:t>
            </a:r>
          </a:p>
          <a:p>
            <a:pPr marL="0" algn="just">
              <a:spcBef>
                <a:spcPts val="0"/>
              </a:spcBef>
            </a:pPr>
            <a:r>
              <a:rPr lang="ru-RU" dirty="0"/>
              <a:t>2. Поиск материала для описания в задаче педагогической ситуации.</a:t>
            </a:r>
          </a:p>
          <a:p>
            <a:pPr marL="0" algn="just">
              <a:spcBef>
                <a:spcPts val="0"/>
              </a:spcBef>
            </a:pPr>
            <a:r>
              <a:rPr lang="ru-RU" dirty="0"/>
              <a:t>3. Составление основного содержания задачи.</a:t>
            </a:r>
          </a:p>
          <a:p>
            <a:pPr marL="0" algn="just">
              <a:spcBef>
                <a:spcPts val="0"/>
              </a:spcBef>
            </a:pPr>
            <a:r>
              <a:rPr lang="ru-RU" dirty="0"/>
              <a:t>4.</a:t>
            </a:r>
            <a:r>
              <a:rPr lang="en-US" dirty="0"/>
              <a:t> </a:t>
            </a:r>
            <a:r>
              <a:rPr lang="ru-RU" dirty="0"/>
              <a:t>Установление соответствия содержания задачи требованиям важнейших нормативных документов.</a:t>
            </a:r>
          </a:p>
          <a:p>
            <a:pPr marL="0" algn="just">
              <a:spcBef>
                <a:spcPts val="0"/>
              </a:spcBef>
            </a:pPr>
            <a:r>
              <a:rPr lang="ru-RU" dirty="0"/>
              <a:t>5.</a:t>
            </a:r>
            <a:r>
              <a:rPr lang="en-US" dirty="0"/>
              <a:t> </a:t>
            </a:r>
            <a:r>
              <a:rPr lang="ru-RU" dirty="0"/>
              <a:t>Формулирование возможного условия задачи и ее последующее решение (либо в обратном порядке формулирование условия на основе варианта решения).</a:t>
            </a:r>
          </a:p>
          <a:p>
            <a:pPr marL="0" algn="just">
              <a:spcBef>
                <a:spcPts val="0"/>
              </a:spcBef>
            </a:pPr>
            <a:r>
              <a:rPr lang="ru-RU" dirty="0"/>
              <a:t>6. Составление окончательного текста задачи.</a:t>
            </a:r>
          </a:p>
          <a:p>
            <a:pPr marL="0" algn="just">
              <a:spcBef>
                <a:spcPts val="0"/>
              </a:spcBef>
            </a:pPr>
            <a:r>
              <a:rPr lang="ru-RU" dirty="0"/>
              <a:t>7.</a:t>
            </a:r>
            <a:r>
              <a:rPr lang="en-US" dirty="0"/>
              <a:t> </a:t>
            </a:r>
            <a:r>
              <a:rPr lang="ru-RU" dirty="0"/>
              <a:t>Установление соответствия составленной задачи критериям, характеризующим ее направленность на формирование как естественнонаучной функциональной грамотности, так и читательской, математической и др.</a:t>
            </a:r>
          </a:p>
        </p:txBody>
      </p:sp>
    </p:spTree>
    <p:extLst>
      <p:ext uri="{BB962C8B-B14F-4D97-AF65-F5344CB8AC3E}">
        <p14:creationId xmlns:p14="http://schemas.microsoft.com/office/powerpoint/2010/main" val="28581875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5dd9ec0d53bff32117958d438a958c5c9c17a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4242</TotalTime>
  <Words>876</Words>
  <Application>Microsoft Office PowerPoint</Application>
  <PresentationFormat>Экран (4:3)</PresentationFormat>
  <Paragraphs>104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Arial Unicode MS</vt:lpstr>
      <vt:lpstr>Calibri</vt:lpstr>
      <vt:lpstr>Corsiva</vt:lpstr>
      <vt:lpstr>Times New Roman</vt:lpstr>
      <vt:lpstr>Wingdings</vt:lpstr>
      <vt:lpstr>Тема Office</vt:lpstr>
      <vt:lpstr>Презентация PowerPoint</vt:lpstr>
      <vt:lpstr>Естественнонаучная грамотность</vt:lpstr>
      <vt:lpstr>Презентация PowerPoint</vt:lpstr>
      <vt:lpstr>Презентация PowerPoint</vt:lpstr>
      <vt:lpstr>Презентация PowerPoint</vt:lpstr>
      <vt:lpstr>Создание задач направленных на подготовку студентов к формированию функциональной грамотности обучающихся </vt:lpstr>
      <vt:lpstr>Презентация PowerPoint</vt:lpstr>
      <vt:lpstr>Презентация PowerPoint</vt:lpstr>
      <vt:lpstr>Конструктор задач</vt:lpstr>
      <vt:lpstr>Примеры задач</vt:lpstr>
      <vt:lpstr>Примеры задач</vt:lpstr>
      <vt:lpstr>Презентация PowerPoint</vt:lpstr>
      <vt:lpstr>Презентация PowerPoint</vt:lpstr>
      <vt:lpstr>Презентация PowerPoint</vt:lpstr>
      <vt:lpstr>Паспорт задачи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user</cp:lastModifiedBy>
  <cp:revision>339</cp:revision>
  <dcterms:created xsi:type="dcterms:W3CDTF">2019-10-16T13:47:56Z</dcterms:created>
  <dcterms:modified xsi:type="dcterms:W3CDTF">2023-11-29T09:48:20Z</dcterms:modified>
</cp:coreProperties>
</file>