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12" r:id="rId3"/>
    <p:sldId id="369" r:id="rId4"/>
    <p:sldId id="375" r:id="rId5"/>
    <p:sldId id="378" r:id="rId6"/>
    <p:sldId id="381" r:id="rId7"/>
    <p:sldId id="383" r:id="rId8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DAC8B0"/>
    <a:srgbClr val="F1EFDB"/>
    <a:srgbClr val="F6F3DE"/>
    <a:srgbClr val="EFE7DD"/>
    <a:srgbClr val="FDFDF5"/>
    <a:srgbClr val="996600"/>
    <a:srgbClr val="F9F8EB"/>
    <a:srgbClr val="FAF8E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>
      <p:cViewPr varScale="1">
        <p:scale>
          <a:sx n="69" d="100"/>
          <a:sy n="69" d="100"/>
        </p:scale>
        <p:origin x="58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19EC5-4689-4FC8-9BD7-61D4322362F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42900-79D5-41FA-8B0A-9C73AA859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897759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439795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390086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23354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7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0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00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lIns="92075" tIns="46025" rIns="92075" bIns="46025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lIns="92075" tIns="46025" rIns="92075" bIns="46025"/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siva"/>
              <a:buChar char="–"/>
              <a:defRPr sz="2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Char char="•"/>
              <a:defRPr sz="24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–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4" name="Shape 3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375" cy="3000375"/>
          </a:xfrm>
        </p:spPr>
        <p:txBody>
          <a:bodyPr spcFirstLastPara="1" wrap="square" lIns="91425" tIns="45700" rIns="91425" bIns="45700" anchor="t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5" name="Shape 37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375" cy="3000375"/>
          </a:xfrm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6" name="Shape 3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375" cy="3000375"/>
          </a:xfrm>
        </p:spPr>
        <p:txBody>
          <a:bodyPr spcFirstLastPara="1" lIns="91425" tIns="45700" rIns="91425" bIns="45700" anchor="t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1DFEC2DF-267C-4ADC-916D-2A8C2A877890}" type="slidenum">
              <a:rPr lang="en-US"/>
              <a:pPr>
                <a:defRPr/>
              </a:pPr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32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48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36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7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02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32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5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14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61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33546-533C-4602-9AC6-D4444013B534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88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971599" y="2467851"/>
            <a:ext cx="7416825" cy="2145268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Внедрить электронные ресурсы информационных банков эффективных практик формирования функциональной грамотности обучающихся.</a:t>
            </a:r>
          </a:p>
          <a:p>
            <a:pPr algn="ctr"/>
            <a:endParaRPr lang="en-US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4427984" y="5467864"/>
            <a:ext cx="4078734" cy="510778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2400" b="0" i="1" dirty="0">
                <a:solidFill>
                  <a:schemeClr val="tx1"/>
                </a:solidFill>
                <a:latin typeface="Arial" pitchFamily="34" charset="0"/>
              </a:rPr>
              <a:t>ВНК «Естествознание»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7812360" y="6384772"/>
            <a:ext cx="1152128" cy="340519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1400" b="0" i="1" dirty="0">
                <a:solidFill>
                  <a:schemeClr val="tx1"/>
                </a:solidFill>
                <a:latin typeface="Arial" pitchFamily="34" charset="0"/>
              </a:rPr>
              <a:t>24.11.2025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BDE7893E-B2A4-325B-BC10-B1DBE39E8EA2}"/>
              </a:ext>
            </a:extLst>
          </p:cNvPr>
          <p:cNvSpPr/>
          <p:nvPr/>
        </p:nvSpPr>
        <p:spPr>
          <a:xfrm>
            <a:off x="378550" y="97000"/>
            <a:ext cx="1186097" cy="1535578"/>
          </a:xfrm>
          <a:custGeom>
            <a:avLst/>
            <a:gdLst/>
            <a:ahLst/>
            <a:cxnLst/>
            <a:rect l="l" t="t" r="r" b="b"/>
            <a:pathLst>
              <a:path w="1186097" h="1535578">
                <a:moveTo>
                  <a:pt x="0" y="0"/>
                </a:moveTo>
                <a:lnTo>
                  <a:pt x="1186096" y="0"/>
                </a:lnTo>
                <a:lnTo>
                  <a:pt x="1186096" y="1535577"/>
                </a:lnTo>
                <a:lnTo>
                  <a:pt x="0" y="153557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3327" r="-13327" b="-16930"/>
            </a:stretch>
          </a:blipFill>
          <a:ln cap="sq">
            <a:noFill/>
            <a:prstDash val="solid"/>
            <a:miter/>
          </a:ln>
        </p:spPr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ED208A57-D261-CE78-7211-8E43C8D59DEE}"/>
              </a:ext>
            </a:extLst>
          </p:cNvPr>
          <p:cNvSpPr txBox="1"/>
          <p:nvPr/>
        </p:nvSpPr>
        <p:spPr>
          <a:xfrm>
            <a:off x="1907704" y="530588"/>
            <a:ext cx="3888432" cy="334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2563"/>
              </a:lnSpc>
              <a:spcBef>
                <a:spcPct val="0"/>
              </a:spcBef>
            </a:pPr>
            <a:r>
              <a:rPr lang="en-US" sz="2395" u="none" strike="noStrike" dirty="0" err="1">
                <a:solidFill>
                  <a:srgbClr val="000000"/>
                </a:solidFill>
                <a:latin typeface="Helios Condensed"/>
                <a:ea typeface="Helios Condensed"/>
                <a:cs typeface="Helios Condensed"/>
                <a:sym typeface="Helios Condensed"/>
              </a:rPr>
              <a:t>Факультет</a:t>
            </a:r>
            <a:r>
              <a:rPr lang="en-US" sz="2395" u="none" strike="noStrike" dirty="0">
                <a:solidFill>
                  <a:srgbClr val="000000"/>
                </a:solidFill>
                <a:latin typeface="Helios Condensed"/>
                <a:ea typeface="Helios Condensed"/>
                <a:cs typeface="Helios Condensed"/>
                <a:sym typeface="Helios Condensed"/>
              </a:rPr>
              <a:t> </a:t>
            </a:r>
            <a:r>
              <a:rPr lang="en-US" sz="2395" u="none" strike="noStrike" dirty="0" err="1">
                <a:solidFill>
                  <a:srgbClr val="000000"/>
                </a:solidFill>
                <a:latin typeface="Helios Condensed"/>
                <a:ea typeface="Helios Condensed"/>
                <a:cs typeface="Helios Condensed"/>
                <a:sym typeface="Helios Condensed"/>
              </a:rPr>
              <a:t>естествознания</a:t>
            </a:r>
            <a:endParaRPr lang="en-US" sz="2395" u="none" strike="noStrike" dirty="0">
              <a:solidFill>
                <a:srgbClr val="000000"/>
              </a:solidFill>
              <a:latin typeface="Helios Condensed"/>
              <a:ea typeface="Helios Condensed"/>
              <a:cs typeface="Helios Condensed"/>
              <a:sym typeface="Helios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50401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F7485C6-7E85-0807-3932-91D45C49D294}"/>
              </a:ext>
            </a:extLst>
          </p:cNvPr>
          <p:cNvSpPr txBox="1"/>
          <p:nvPr/>
        </p:nvSpPr>
        <p:spPr>
          <a:xfrm>
            <a:off x="467544" y="692696"/>
            <a:ext cx="842493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tabLst>
                <a:tab pos="630555" algn="l"/>
              </a:tabLst>
            </a:pPr>
            <a:r>
              <a:rPr lang="ru-RU" sz="4000" b="1" i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+mj-cs"/>
              </a:rPr>
              <a:t>Что внедрялось?</a:t>
            </a:r>
          </a:p>
          <a:p>
            <a:pPr lvl="0" indent="-34290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</a:t>
            </a:r>
          </a:p>
          <a:p>
            <a:pPr lvl="0" indent="-34290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для формирования компетенций учителей по разработке заданий по оценке функциональной грамотности учащихся</a:t>
            </a:r>
          </a:p>
          <a:p>
            <a:pPr lvl="0" indent="-34290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для формирования и оценки функциональной грамотности учащихся</a:t>
            </a:r>
          </a:p>
          <a:p>
            <a:pPr lvl="0" indent="-34290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Планы-конспекты уроков</a:t>
            </a:r>
          </a:p>
          <a:p>
            <a:pPr lvl="0" algn="just">
              <a:tabLst>
                <a:tab pos="630555" algn="l"/>
              </a:tabLst>
            </a:pPr>
            <a:r>
              <a:rPr lang="ru-RU" sz="3600" b="1" i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7012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35FDA1-1A2B-830A-55B2-FECA0FB00471}"/>
              </a:ext>
            </a:extLst>
          </p:cNvPr>
          <p:cNvSpPr txBox="1"/>
          <p:nvPr/>
        </p:nvSpPr>
        <p:spPr>
          <a:xfrm>
            <a:off x="390689" y="119680"/>
            <a:ext cx="84249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tabLst>
                <a:tab pos="630555" algn="l"/>
              </a:tabLst>
            </a:pPr>
            <a:r>
              <a:rPr lang="ru-RU" sz="4000" b="1" i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+mj-cs"/>
                <a:sym typeface="Arial Narrow"/>
              </a:rPr>
              <a:t>Место внедрения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CB1581-6B59-6164-7FBF-DA6AA049C7C9}"/>
              </a:ext>
            </a:extLst>
          </p:cNvPr>
          <p:cNvSpPr txBox="1"/>
          <p:nvPr/>
        </p:nvSpPr>
        <p:spPr>
          <a:xfrm>
            <a:off x="320303" y="928028"/>
            <a:ext cx="8424936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tabLst>
                <a:tab pos="630555" algn="l"/>
              </a:tabLst>
            </a:pPr>
            <a:r>
              <a:rPr lang="ru-RU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 Narrow"/>
              </a:rPr>
              <a:t>Факультет естествознания</a:t>
            </a:r>
          </a:p>
          <a:p>
            <a:pPr lvl="0" algn="just"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Arial Narrow"/>
              </a:rPr>
              <a:t>Методика обучения биологии: частные вопросы</a:t>
            </a:r>
          </a:p>
          <a:p>
            <a:pPr algn="just"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Arial Narrow"/>
              </a:rPr>
              <a:t>Методика обучения географии: частные вопросы</a:t>
            </a:r>
          </a:p>
          <a:p>
            <a:pPr algn="just"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Arial Narrow"/>
              </a:rPr>
              <a:t>Методика обучения химии: частные вопросы</a:t>
            </a:r>
          </a:p>
          <a:p>
            <a:pPr lvl="0" algn="just"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Arial Narrow"/>
              </a:rPr>
              <a:t>Общая методика обучения биологии и географии</a:t>
            </a:r>
          </a:p>
          <a:p>
            <a:pPr lvl="0" algn="just"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Arial Narrow"/>
              </a:rPr>
              <a:t>Общая методика обучения биологии и химии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E01F7E-6AC5-44ED-519A-98CEB78D7DDB}"/>
              </a:ext>
            </a:extLst>
          </p:cNvPr>
          <p:cNvSpPr txBox="1"/>
          <p:nvPr/>
        </p:nvSpPr>
        <p:spPr>
          <a:xfrm>
            <a:off x="239332" y="3529462"/>
            <a:ext cx="8424936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tabLst>
                <a:tab pos="630555" algn="l"/>
              </a:tabLst>
            </a:pPr>
            <a:r>
              <a:rPr lang="ru-RU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 Narrow"/>
              </a:rPr>
              <a:t>Учреждения общего среднего образования</a:t>
            </a:r>
          </a:p>
          <a:p>
            <a:pPr algn="just"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Arial Narrow"/>
              </a:rPr>
              <a:t>Гимназия №40 имени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Янки Лучины г. Минска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  <a:sym typeface="Arial Narrow"/>
            </a:endParaRPr>
          </a:p>
          <a:p>
            <a:pPr algn="just"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Arial Narrow"/>
              </a:rPr>
              <a:t>Гимназия №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146 г. Минска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  <a:sym typeface="Arial Narrow"/>
            </a:endParaRPr>
          </a:p>
          <a:p>
            <a:pPr algn="just"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Arial Narrow"/>
              </a:rPr>
              <a:t>Гимназия №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№27 г. Минска</a:t>
            </a:r>
          </a:p>
          <a:p>
            <a:pPr algn="just"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школа № 47 г. Минска имени В. С. Мичурина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  <a:sym typeface="Arial Narrow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EE7594-4C9C-37FF-002E-532EF2993183}"/>
              </a:ext>
            </a:extLst>
          </p:cNvPr>
          <p:cNvSpPr txBox="1"/>
          <p:nvPr/>
        </p:nvSpPr>
        <p:spPr>
          <a:xfrm>
            <a:off x="393245" y="5568916"/>
            <a:ext cx="842237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630555" algn="l"/>
              </a:tabLst>
            </a:pPr>
            <a:r>
              <a:rPr lang="ru-RU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 Narrow"/>
              </a:rPr>
              <a:t>Минский областной институт развития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8814703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DD04F58-E04F-1FD3-85A9-665089084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516" y="404664"/>
            <a:ext cx="8712968" cy="6048672"/>
          </a:xfrm>
        </p:spPr>
        <p:txBody>
          <a:bodyPr>
            <a:normAutofit lnSpcReduction="10000"/>
          </a:bodyPr>
          <a:lstStyle/>
          <a:p>
            <a:r>
              <a:rPr lang="ru-RU" sz="3600" b="1" i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+mj-cs"/>
              </a:rPr>
              <a:t>Факультет естествознания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лекций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Семинарские занятия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занятия</a:t>
            </a:r>
          </a:p>
          <a:p>
            <a:pPr algn="just">
              <a:spcBef>
                <a:spcPts val="0"/>
              </a:spcBef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0"/>
              </a:spcBef>
            </a:pPr>
            <a:r>
              <a:rPr lang="ru-RU" sz="3600" b="1" i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+mj-cs"/>
                <a:sym typeface="Arial Narrow"/>
              </a:rPr>
              <a:t>Учреждения общего среднего образования</a:t>
            </a:r>
          </a:p>
          <a:p>
            <a:pPr marL="0" indent="360000" algn="just">
              <a:spcBef>
                <a:spcPts val="0"/>
              </a:spcBef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предметы «Биология», «География», «Химия»</a:t>
            </a:r>
          </a:p>
          <a:p>
            <a:pPr algn="just"/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i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+mj-cs"/>
                <a:sym typeface="Arial Narrow"/>
              </a:rPr>
              <a:t>Минский областной институт развития образования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занятия на курсах переподготовки учителей химии</a:t>
            </a:r>
          </a:p>
          <a:p>
            <a:endParaRPr lang="ru-RU" sz="3600" b="1" i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+mj-cs"/>
              <a:sym typeface="Arial Narrow"/>
            </a:endParaRPr>
          </a:p>
          <a:p>
            <a:endParaRPr lang="ru-RU" sz="3600" b="1" i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+mj-cs"/>
              <a:sym typeface="Arial Narrow"/>
            </a:endParaRPr>
          </a:p>
          <a:p>
            <a:endParaRPr lang="ru-RU" sz="3600" b="1" i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+mj-cs"/>
              <a:sym typeface="Arial Narrow"/>
            </a:endParaRPr>
          </a:p>
          <a:p>
            <a:pPr algn="just"/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b="1" i="1" dirty="0">
              <a:solidFill>
                <a:srgbClr val="C00000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133851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2277C8-B156-F7CE-AC74-D67AAF034F74}"/>
              </a:ext>
            </a:extLst>
          </p:cNvPr>
          <p:cNvSpPr txBox="1"/>
          <p:nvPr/>
        </p:nvSpPr>
        <p:spPr>
          <a:xfrm>
            <a:off x="467544" y="692696"/>
            <a:ext cx="8424936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tabLst>
                <a:tab pos="630555" algn="l"/>
              </a:tabLst>
            </a:pPr>
            <a:r>
              <a:rPr lang="ru-RU" sz="4000" b="1" i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+mj-cs"/>
              </a:rPr>
              <a:t>Трудности внедрения</a:t>
            </a:r>
          </a:p>
          <a:p>
            <a:pPr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некоторых заданий требует довольно много времени, что не всегда удобно в рамках занятия (урока);</a:t>
            </a:r>
          </a:p>
          <a:p>
            <a:pPr lvl="0" indent="-34290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доступность заданий, их формат остается для большинства педагогов новым и вызывает затруднения при их использовании </a:t>
            </a:r>
          </a:p>
        </p:txBody>
      </p:sp>
    </p:spTree>
    <p:extLst>
      <p:ext uri="{BB962C8B-B14F-4D97-AF65-F5344CB8AC3E}">
        <p14:creationId xmlns:p14="http://schemas.microsoft.com/office/powerpoint/2010/main" val="3295390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79BC95-4A26-0AB5-09E0-D694FF46620F}"/>
              </a:ext>
            </a:extLst>
          </p:cNvPr>
          <p:cNvSpPr txBox="1"/>
          <p:nvPr/>
        </p:nvSpPr>
        <p:spPr>
          <a:xfrm>
            <a:off x="755576" y="332656"/>
            <a:ext cx="813690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tabLst>
                <a:tab pos="630555" algn="l"/>
              </a:tabLst>
            </a:pPr>
            <a:r>
              <a:rPr lang="ru-RU" sz="3000" b="1" i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+mj-cs"/>
                <a:sym typeface="Arial Narrow"/>
              </a:rPr>
              <a:t>Предложения </a:t>
            </a:r>
          </a:p>
          <a:p>
            <a:pPr lvl="0" algn="ctr">
              <a:tabLst>
                <a:tab pos="630555" algn="l"/>
              </a:tabLst>
            </a:pPr>
            <a:r>
              <a:rPr lang="ru-RU" sz="3000" b="1" i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+mj-cs"/>
                <a:sym typeface="Arial Narrow"/>
              </a:rPr>
              <a:t>по совершенствованию структуры, наполнения информационного банка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7BD575-7B01-D25B-2CD7-45AA0CA27578}"/>
              </a:ext>
            </a:extLst>
          </p:cNvPr>
          <p:cNvSpPr txBox="1"/>
          <p:nvPr/>
        </p:nvSpPr>
        <p:spPr>
          <a:xfrm>
            <a:off x="379481" y="2132856"/>
            <a:ext cx="849694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indent="-342900" algn="just"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учебно-методических материалов для адресной поддержки учащихся, демонстрирующих низкий уровень функциональной грамотности</a:t>
            </a:r>
          </a:p>
          <a:p>
            <a:pPr lvl="0" indent="-342900" algn="just">
              <a:buFont typeface="Wingdings" panose="05000000000000000000" pitchFamily="2" charset="2"/>
              <a:buChar char="ü"/>
              <a:tabLst>
                <a:tab pos="630555" algn="l"/>
              </a:tabLs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раздела с разработками учителей-практиков</a:t>
            </a:r>
          </a:p>
          <a:p>
            <a:pPr lvl="0" algn="just">
              <a:tabLst>
                <a:tab pos="630555" algn="l"/>
              </a:tabLs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Появление новых разделов в соответствии с современными тенденциями в образовании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428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A3EFA6-0DEB-D900-046C-5A746C9C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>
            <a:extLst>
              <a:ext uri="{FF2B5EF4-FFF2-40B4-BE49-F238E27FC236}">
                <a16:creationId xmlns:a16="http://schemas.microsoft.com/office/drawing/2014/main" id="{7D541119-E975-5210-81A3-36CDC8635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99" y="2467851"/>
            <a:ext cx="7416825" cy="2145268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Внедрить электронные ресурсы информационных банков эффективных практик формирования функциональной грамотности обучающихся.</a:t>
            </a:r>
          </a:p>
          <a:p>
            <a:pPr algn="ctr"/>
            <a:endParaRPr lang="en-US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710245-4A14-3A61-6792-EED0525119DE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427984" y="5467864"/>
            <a:ext cx="4078734" cy="510778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2400" b="0" i="1" dirty="0">
                <a:solidFill>
                  <a:schemeClr val="tx1"/>
                </a:solidFill>
                <a:latin typeface="Arial" pitchFamily="34" charset="0"/>
              </a:rPr>
              <a:t>ВНК «Естествознание»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AECC4B7-9D1B-9D02-F2D9-72E06845FF75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812360" y="6384772"/>
            <a:ext cx="1152128" cy="340519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1400" b="0" i="1" dirty="0">
                <a:solidFill>
                  <a:schemeClr val="tx1"/>
                </a:solidFill>
                <a:latin typeface="Arial" pitchFamily="34" charset="0"/>
              </a:rPr>
              <a:t>24.11.2025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9DDE6CE3-AA6F-89AB-A3D7-155E63172343}"/>
              </a:ext>
            </a:extLst>
          </p:cNvPr>
          <p:cNvSpPr/>
          <p:nvPr/>
        </p:nvSpPr>
        <p:spPr>
          <a:xfrm>
            <a:off x="378550" y="97000"/>
            <a:ext cx="1186097" cy="1535578"/>
          </a:xfrm>
          <a:custGeom>
            <a:avLst/>
            <a:gdLst/>
            <a:ahLst/>
            <a:cxnLst/>
            <a:rect l="l" t="t" r="r" b="b"/>
            <a:pathLst>
              <a:path w="1186097" h="1535578">
                <a:moveTo>
                  <a:pt x="0" y="0"/>
                </a:moveTo>
                <a:lnTo>
                  <a:pt x="1186096" y="0"/>
                </a:lnTo>
                <a:lnTo>
                  <a:pt x="1186096" y="1535577"/>
                </a:lnTo>
                <a:lnTo>
                  <a:pt x="0" y="153557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3327" r="-13327" b="-16930"/>
            </a:stretch>
          </a:blipFill>
          <a:ln cap="sq">
            <a:noFill/>
            <a:prstDash val="solid"/>
            <a:miter/>
          </a:ln>
        </p:spPr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6179DEC6-1CEB-733E-F4E9-85132AD98210}"/>
              </a:ext>
            </a:extLst>
          </p:cNvPr>
          <p:cNvSpPr txBox="1"/>
          <p:nvPr/>
        </p:nvSpPr>
        <p:spPr>
          <a:xfrm>
            <a:off x="1907704" y="530588"/>
            <a:ext cx="3888432" cy="334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2563"/>
              </a:lnSpc>
              <a:spcBef>
                <a:spcPct val="0"/>
              </a:spcBef>
            </a:pPr>
            <a:r>
              <a:rPr lang="en-US" sz="2395" u="none" strike="noStrike" dirty="0" err="1">
                <a:solidFill>
                  <a:srgbClr val="000000"/>
                </a:solidFill>
                <a:latin typeface="Helios Condensed"/>
                <a:ea typeface="Helios Condensed"/>
                <a:cs typeface="Helios Condensed"/>
                <a:sym typeface="Helios Condensed"/>
              </a:rPr>
              <a:t>Факультет</a:t>
            </a:r>
            <a:r>
              <a:rPr lang="en-US" sz="2395" u="none" strike="noStrike" dirty="0">
                <a:solidFill>
                  <a:srgbClr val="000000"/>
                </a:solidFill>
                <a:latin typeface="Helios Condensed"/>
                <a:ea typeface="Helios Condensed"/>
                <a:cs typeface="Helios Condensed"/>
                <a:sym typeface="Helios Condensed"/>
              </a:rPr>
              <a:t> </a:t>
            </a:r>
            <a:r>
              <a:rPr lang="en-US" sz="2395" u="none" strike="noStrike" dirty="0" err="1">
                <a:solidFill>
                  <a:srgbClr val="000000"/>
                </a:solidFill>
                <a:latin typeface="Helios Condensed"/>
                <a:ea typeface="Helios Condensed"/>
                <a:cs typeface="Helios Condensed"/>
                <a:sym typeface="Helios Condensed"/>
              </a:rPr>
              <a:t>естествознания</a:t>
            </a:r>
            <a:endParaRPr lang="en-US" sz="2395" u="none" strike="noStrike" dirty="0">
              <a:solidFill>
                <a:srgbClr val="000000"/>
              </a:solidFill>
              <a:latin typeface="Helios Condensed"/>
              <a:ea typeface="Helios Condensed"/>
              <a:cs typeface="Helios Condensed"/>
              <a:sym typeface="Helios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826670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5dd9ec0d53bff32117958d438a958c5c9c17a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5003</TotalTime>
  <Words>253</Words>
  <Application>Microsoft Office PowerPoint</Application>
  <PresentationFormat>Экран (4:3)</PresentationFormat>
  <Paragraphs>52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Calibri</vt:lpstr>
      <vt:lpstr>Corsiva</vt:lpstr>
      <vt:lpstr>Helios Condensed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Пользователь</cp:lastModifiedBy>
  <cp:revision>390</cp:revision>
  <dcterms:created xsi:type="dcterms:W3CDTF">2019-10-16T13:47:56Z</dcterms:created>
  <dcterms:modified xsi:type="dcterms:W3CDTF">2025-11-23T22:23:07Z</dcterms:modified>
</cp:coreProperties>
</file>