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83" r:id="rId3"/>
  </p:sldMasterIdLst>
  <p:sldIdLst>
    <p:sldId id="436" r:id="rId4"/>
    <p:sldId id="452" r:id="rId5"/>
    <p:sldId id="453" r:id="rId6"/>
    <p:sldId id="454" r:id="rId7"/>
    <p:sldId id="442" r:id="rId8"/>
    <p:sldId id="450" r:id="rId9"/>
    <p:sldId id="4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B8"/>
    <a:srgbClr val="D35F5B"/>
    <a:srgbClr val="78C8ED"/>
    <a:srgbClr val="FDE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32" y="48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11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00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54148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52678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02989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4204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76232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0419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5279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66368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3086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5841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ED10-F549-92E4-19FEF45C0FCC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F940-A2C3-8A4B-ACDC-5F869B75E9F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77678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95587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9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94" r:id="rId15"/>
    <p:sldLayoutId id="2147483695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3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2001911" y="1219374"/>
            <a:ext cx="8630919" cy="4067734"/>
          </a:xfrm>
          <a:prstGeom prst="rect">
            <a:avLst/>
          </a:prstGeom>
          <a:solidFill>
            <a:srgbClr val="00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2001911" y="1964012"/>
            <a:ext cx="863091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Отчёт 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о выполнении задания 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«Внедрить электронные ресурсы информационных банков эффективных практик формирования функциональной грамотности обучающихся»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01.10.2025 – 30.12.2025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134708" y="5386306"/>
            <a:ext cx="587766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ВНК «Гуманитарное образование»</a:t>
            </a:r>
          </a:p>
          <a:p>
            <a:pPr algn="r"/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В. Д. Стариченок, А. И. Жишкевич, О. Г. Дедович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1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DFA42-C9F5-9050-41D4-875D25247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EB7F61C-8516-7AA5-C797-1653557A1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</a:rPr>
              <a:t>Ресурсы банка внедрены в учебные дисциплины: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513B26-1742-94EF-B2DA-BABF59F87904}"/>
              </a:ext>
            </a:extLst>
          </p:cNvPr>
          <p:cNvSpPr/>
          <p:nvPr/>
        </p:nvSpPr>
        <p:spPr>
          <a:xfrm>
            <a:off x="323529" y="1269504"/>
            <a:ext cx="11573197" cy="476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«Формирование функциональной грамотности при обучении русскому языку» 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«Формирование функциональной грамотности при обучении белорусскому языку»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«Культура речи современного педагога»</a:t>
            </a:r>
          </a:p>
          <a:p>
            <a:pPr marL="457200" indent="-457200" algn="just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«Методика преподавания русского языка»</a:t>
            </a:r>
          </a:p>
        </p:txBody>
      </p:sp>
      <p:grpSp>
        <p:nvGrpSpPr>
          <p:cNvPr id="4" name="Group 138">
            <a:extLst>
              <a:ext uri="{FF2B5EF4-FFF2-40B4-BE49-F238E27FC236}">
                <a16:creationId xmlns:a16="http://schemas.microsoft.com/office/drawing/2014/main" id="{543D6743-43A6-72F7-A501-7CD644731429}"/>
              </a:ext>
            </a:extLst>
          </p:cNvPr>
          <p:cNvGrpSpPr/>
          <p:nvPr/>
        </p:nvGrpSpPr>
        <p:grpSpPr>
          <a:xfrm>
            <a:off x="8367255" y="5164611"/>
            <a:ext cx="3011945" cy="1195319"/>
            <a:chOff x="434509" y="3232290"/>
            <a:chExt cx="7866058" cy="3285899"/>
          </a:xfrm>
        </p:grpSpPr>
        <p:grpSp>
          <p:nvGrpSpPr>
            <p:cNvPr id="5" name="Group 118">
              <a:extLst>
                <a:ext uri="{FF2B5EF4-FFF2-40B4-BE49-F238E27FC236}">
                  <a16:creationId xmlns:a16="http://schemas.microsoft.com/office/drawing/2014/main" id="{A7510BBA-EF85-BD36-0610-1275BA214B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20" name="Rectangle 119">
                <a:extLst>
                  <a:ext uri="{FF2B5EF4-FFF2-40B4-BE49-F238E27FC236}">
                    <a16:creationId xmlns:a16="http://schemas.microsoft.com/office/drawing/2014/main" id="{C9E9C9D8-A47B-F07D-524E-AE764C9C2C91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120">
                <a:extLst>
                  <a:ext uri="{FF2B5EF4-FFF2-40B4-BE49-F238E27FC236}">
                    <a16:creationId xmlns:a16="http://schemas.microsoft.com/office/drawing/2014/main" id="{CBB48E43-A123-4832-D885-EEFF25308D6C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A05DCE12-E728-2FCE-B034-8428582CF00B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023A2895-11F8-6964-19A2-8F57E18DB2C6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2DE5489B-DE86-86A4-9CB4-35B201481B11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124">
              <a:extLst>
                <a:ext uri="{FF2B5EF4-FFF2-40B4-BE49-F238E27FC236}">
                  <a16:creationId xmlns:a16="http://schemas.microsoft.com/office/drawing/2014/main" id="{E82BB76B-92C1-33B3-E2AC-380B7FCD6D01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7" name="Freeform: Shape 125">
                <a:extLst>
                  <a:ext uri="{FF2B5EF4-FFF2-40B4-BE49-F238E27FC236}">
                    <a16:creationId xmlns:a16="http://schemas.microsoft.com/office/drawing/2014/main" id="{A19DE7C7-4742-7EE3-B568-06D7E7AEA22F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126">
                <a:extLst>
                  <a:ext uri="{FF2B5EF4-FFF2-40B4-BE49-F238E27FC236}">
                    <a16:creationId xmlns:a16="http://schemas.microsoft.com/office/drawing/2014/main" id="{B6D67412-3D47-0389-7052-F3BBE85BE1FF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27">
                <a:extLst>
                  <a:ext uri="{FF2B5EF4-FFF2-40B4-BE49-F238E27FC236}">
                    <a16:creationId xmlns:a16="http://schemas.microsoft.com/office/drawing/2014/main" id="{A7F5F76B-AE00-7787-9549-0AE4B82401EC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8">
                <a:extLst>
                  <a:ext uri="{FF2B5EF4-FFF2-40B4-BE49-F238E27FC236}">
                    <a16:creationId xmlns:a16="http://schemas.microsoft.com/office/drawing/2014/main" id="{1D060010-61EA-FD4A-DE71-36F2AD651968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9">
                <a:extLst>
                  <a:ext uri="{FF2B5EF4-FFF2-40B4-BE49-F238E27FC236}">
                    <a16:creationId xmlns:a16="http://schemas.microsoft.com/office/drawing/2014/main" id="{E998F384-4821-4D26-248A-7C71FF72CB5F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30">
                <a:extLst>
                  <a:ext uri="{FF2B5EF4-FFF2-40B4-BE49-F238E27FC236}">
                    <a16:creationId xmlns:a16="http://schemas.microsoft.com/office/drawing/2014/main" id="{B08EEC82-6A4D-AF25-E76E-8920F51AE3E2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31">
                <a:extLst>
                  <a:ext uri="{FF2B5EF4-FFF2-40B4-BE49-F238E27FC236}">
                    <a16:creationId xmlns:a16="http://schemas.microsoft.com/office/drawing/2014/main" id="{3D8BD24D-EE88-59DD-5C2B-2CAEBE19424A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2">
                <a:extLst>
                  <a:ext uri="{FF2B5EF4-FFF2-40B4-BE49-F238E27FC236}">
                    <a16:creationId xmlns:a16="http://schemas.microsoft.com/office/drawing/2014/main" id="{923DA007-9B01-08E7-9D29-FA0908EDCC7A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3">
                <a:extLst>
                  <a:ext uri="{FF2B5EF4-FFF2-40B4-BE49-F238E27FC236}">
                    <a16:creationId xmlns:a16="http://schemas.microsoft.com/office/drawing/2014/main" id="{2EAA4425-B0EE-AC5C-4046-575F3E2C3747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34">
                <a:extLst>
                  <a:ext uri="{FF2B5EF4-FFF2-40B4-BE49-F238E27FC236}">
                    <a16:creationId xmlns:a16="http://schemas.microsoft.com/office/drawing/2014/main" id="{27628310-04F4-0E60-8577-8FB4D972F401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5">
                <a:extLst>
                  <a:ext uri="{FF2B5EF4-FFF2-40B4-BE49-F238E27FC236}">
                    <a16:creationId xmlns:a16="http://schemas.microsoft.com/office/drawing/2014/main" id="{F744A27A-E24C-11E0-92A7-E28DB6944B73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36">
                <a:extLst>
                  <a:ext uri="{FF2B5EF4-FFF2-40B4-BE49-F238E27FC236}">
                    <a16:creationId xmlns:a16="http://schemas.microsoft.com/office/drawing/2014/main" id="{6C03A571-802C-2830-2AC3-88F0B7CB748C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37">
                <a:extLst>
                  <a:ext uri="{FF2B5EF4-FFF2-40B4-BE49-F238E27FC236}">
                    <a16:creationId xmlns:a16="http://schemas.microsoft.com/office/drawing/2014/main" id="{4DE02623-47A2-E207-1A68-DAE7CF0EC1E4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95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8907-302C-D1D4-427D-E31A492F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BA29BAB-86E2-A1FC-5DC7-B6DF55A92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78010"/>
            <a:ext cx="11573197" cy="724247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latin typeface="Arial" panose="020B0604020202020204" pitchFamily="34" charset="0"/>
              </a:rPr>
              <a:t>Материалы</a:t>
            </a:r>
            <a:r>
              <a:rPr lang="ru-RU" sz="3200" dirty="0">
                <a:latin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</a:rPr>
              <a:t>Банка не остаются в стенах университета, а активно транслируются в школу через педагогическую практику студентов:</a:t>
            </a:r>
          </a:p>
          <a:p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65DC24-41D0-A3A7-517B-B9405F1D355B}"/>
              </a:ext>
            </a:extLst>
          </p:cNvPr>
          <p:cNvSpPr/>
          <p:nvPr/>
        </p:nvSpPr>
        <p:spPr>
          <a:xfrm>
            <a:off x="323529" y="715401"/>
            <a:ext cx="11573197" cy="676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Ресурсный компонент Банка (банк текстов, инфографики, видео) используется в качестве основы для создания практико-ориентированных заданий для учащихся.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Методического компонента схемы, алгоритмы и шаблоны используются и адаптируются для уроков русского языка в разных классах.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Методика постановки вопросов и проведения дискуссий успешно применяется студентами-практикантами на уроках русского языка и литературы.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Диагностический компонент Банка (чек-листы, рефлексивные карты) используется для организации формирующего оценивания на уроках.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9720B-AE39-87C5-88AB-8CC25CEC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BE67A69-7471-CB47-D0DE-0D5E34C0B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578010"/>
            <a:ext cx="11573197" cy="724247"/>
          </a:xfrm>
        </p:spPr>
        <p:txBody>
          <a:bodyPr>
            <a:normAutofit/>
          </a:bodyPr>
          <a:lstStyle/>
          <a:p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291FD6-18E6-30F1-6A4F-E065396C33A6}"/>
              </a:ext>
            </a:extLst>
          </p:cNvPr>
          <p:cNvSpPr/>
          <p:nvPr/>
        </p:nvSpPr>
        <p:spPr>
          <a:xfrm>
            <a:off x="295274" y="676939"/>
            <a:ext cx="11573197" cy="476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BY" sz="2600" dirty="0">
                <a:latin typeface="Arial" panose="020B0604020202020204" pitchFamily="34" charset="0"/>
                <a:cs typeface="Arial" panose="020B0604020202020204" pitchFamily="34" charset="0"/>
              </a:rPr>
              <a:t>Материалы Банка были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представлены 25.03.2025 г. на педагогическом совете «Функциональная грамотность. Как учить?», организованном в ГУО «Средняя школа № 47 г. Минска им. В.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.Мичурина» в форме методического коворкинга, и в дальнейшем внедрены в образовательный процесс данного учреждения образования.</a:t>
            </a:r>
            <a:endParaRPr lang="ru-BY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ru-RU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38">
            <a:extLst>
              <a:ext uri="{FF2B5EF4-FFF2-40B4-BE49-F238E27FC236}">
                <a16:creationId xmlns:a16="http://schemas.microsoft.com/office/drawing/2014/main" id="{D25C9117-4280-0F69-41DC-E568262F9327}"/>
              </a:ext>
            </a:extLst>
          </p:cNvPr>
          <p:cNvGrpSpPr/>
          <p:nvPr/>
        </p:nvGrpSpPr>
        <p:grpSpPr>
          <a:xfrm>
            <a:off x="8367255" y="5164611"/>
            <a:ext cx="3011945" cy="1195319"/>
            <a:chOff x="434509" y="3232290"/>
            <a:chExt cx="7866058" cy="3285899"/>
          </a:xfrm>
        </p:grpSpPr>
        <p:grpSp>
          <p:nvGrpSpPr>
            <p:cNvPr id="5" name="Group 118">
              <a:extLst>
                <a:ext uri="{FF2B5EF4-FFF2-40B4-BE49-F238E27FC236}">
                  <a16:creationId xmlns:a16="http://schemas.microsoft.com/office/drawing/2014/main" id="{AC5C0AC0-7B29-8DDC-E638-332385FE6F51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20" name="Rectangle 119">
                <a:extLst>
                  <a:ext uri="{FF2B5EF4-FFF2-40B4-BE49-F238E27FC236}">
                    <a16:creationId xmlns:a16="http://schemas.microsoft.com/office/drawing/2014/main" id="{489B267B-3768-3655-90C4-DDE9676065DA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120">
                <a:extLst>
                  <a:ext uri="{FF2B5EF4-FFF2-40B4-BE49-F238E27FC236}">
                    <a16:creationId xmlns:a16="http://schemas.microsoft.com/office/drawing/2014/main" id="{3748AF7F-D705-DB6E-0072-C24899B9C0E0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82889B2A-77ED-5EDE-8134-70123161213A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53797D1-CBF3-F313-8E43-A93CFB6461B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11F1B8AF-35FC-7174-5BB2-A00374B0C14A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124">
              <a:extLst>
                <a:ext uri="{FF2B5EF4-FFF2-40B4-BE49-F238E27FC236}">
                  <a16:creationId xmlns:a16="http://schemas.microsoft.com/office/drawing/2014/main" id="{D2E3EA04-0EF5-3AE1-96E7-4A06481B61C4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7" name="Freeform: Shape 125">
                <a:extLst>
                  <a:ext uri="{FF2B5EF4-FFF2-40B4-BE49-F238E27FC236}">
                    <a16:creationId xmlns:a16="http://schemas.microsoft.com/office/drawing/2014/main" id="{24CDE8EF-55D4-FA10-5B43-4BCABEB5D763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126">
                <a:extLst>
                  <a:ext uri="{FF2B5EF4-FFF2-40B4-BE49-F238E27FC236}">
                    <a16:creationId xmlns:a16="http://schemas.microsoft.com/office/drawing/2014/main" id="{A7667778-5A9E-DE28-37F8-7AEC0D3C2CF4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27">
                <a:extLst>
                  <a:ext uri="{FF2B5EF4-FFF2-40B4-BE49-F238E27FC236}">
                    <a16:creationId xmlns:a16="http://schemas.microsoft.com/office/drawing/2014/main" id="{B6A11643-0EBF-100F-5A3C-0BF40D333277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8">
                <a:extLst>
                  <a:ext uri="{FF2B5EF4-FFF2-40B4-BE49-F238E27FC236}">
                    <a16:creationId xmlns:a16="http://schemas.microsoft.com/office/drawing/2014/main" id="{2FB33B13-EF90-6E96-71F9-A215F3798E5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9">
                <a:extLst>
                  <a:ext uri="{FF2B5EF4-FFF2-40B4-BE49-F238E27FC236}">
                    <a16:creationId xmlns:a16="http://schemas.microsoft.com/office/drawing/2014/main" id="{AED11EF2-F6C2-8963-5E57-E7CEECED1790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30">
                <a:extLst>
                  <a:ext uri="{FF2B5EF4-FFF2-40B4-BE49-F238E27FC236}">
                    <a16:creationId xmlns:a16="http://schemas.microsoft.com/office/drawing/2014/main" id="{AF19FA56-AC96-12B6-0B61-498B3EC6BD62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31">
                <a:extLst>
                  <a:ext uri="{FF2B5EF4-FFF2-40B4-BE49-F238E27FC236}">
                    <a16:creationId xmlns:a16="http://schemas.microsoft.com/office/drawing/2014/main" id="{923EECF7-B89D-A816-0AC1-0332F2BC74BC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2">
                <a:extLst>
                  <a:ext uri="{FF2B5EF4-FFF2-40B4-BE49-F238E27FC236}">
                    <a16:creationId xmlns:a16="http://schemas.microsoft.com/office/drawing/2014/main" id="{B2BA6432-1147-7698-5EFC-DEE38E47F106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3">
                <a:extLst>
                  <a:ext uri="{FF2B5EF4-FFF2-40B4-BE49-F238E27FC236}">
                    <a16:creationId xmlns:a16="http://schemas.microsoft.com/office/drawing/2014/main" id="{1868FC14-3730-2FEF-237C-1AFDC85EF458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34">
                <a:extLst>
                  <a:ext uri="{FF2B5EF4-FFF2-40B4-BE49-F238E27FC236}">
                    <a16:creationId xmlns:a16="http://schemas.microsoft.com/office/drawing/2014/main" id="{01431E49-8468-1810-A480-9669D8308DBA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5">
                <a:extLst>
                  <a:ext uri="{FF2B5EF4-FFF2-40B4-BE49-F238E27FC236}">
                    <a16:creationId xmlns:a16="http://schemas.microsoft.com/office/drawing/2014/main" id="{29C04B63-3A3A-0F40-A0C2-0E72EC47FABC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36">
                <a:extLst>
                  <a:ext uri="{FF2B5EF4-FFF2-40B4-BE49-F238E27FC236}">
                    <a16:creationId xmlns:a16="http://schemas.microsoft.com/office/drawing/2014/main" id="{0482AB58-041F-1F9F-CBC1-BB3D21259AA3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37">
                <a:extLst>
                  <a:ext uri="{FF2B5EF4-FFF2-40B4-BE49-F238E27FC236}">
                    <a16:creationId xmlns:a16="http://schemas.microsoft.com/office/drawing/2014/main" id="{4E11C4ED-E3C3-55FB-86D9-37AC2B6A51DA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342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BY" b="1" dirty="0">
                <a:latin typeface="Arial" panose="020B0604020202020204" pitchFamily="34" charset="0"/>
              </a:rPr>
              <a:t>Внедрение Банка эффективных практик формирования функциональной грамотности </a:t>
            </a:r>
            <a:r>
              <a:rPr lang="ru-RU" b="1" dirty="0">
                <a:latin typeface="Arial" panose="020B0604020202020204" pitchFamily="34" charset="0"/>
              </a:rPr>
              <a:t>показало высокую эффективность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529" y="1269504"/>
            <a:ext cx="11065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студентов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Банк стал мобильным и интуитивно понятным ресурсом, который позволяет углубить теоретические знания, получить наглядные практические примеры и инструменты для будущей профессиональной деятельности.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преподавателей вуза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Банк структурировал и обогатил содержание лекционных и практических занятий, предоставил богатый материал для организации самостоятельной работы студентов и контроля знаний.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Для учителей школ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Ресурсы Банка являются готовым методическим конструктором, позволяющим быстро и качественно готовить уроки, направленные на формирование функциональной грамотности учащихся.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oup 138">
            <a:extLst>
              <a:ext uri="{FF2B5EF4-FFF2-40B4-BE49-F238E27FC236}">
                <a16:creationId xmlns:a16="http://schemas.microsoft.com/office/drawing/2014/main" id="{22CAF0A3-47CB-34E6-4C5E-FA17949D9FFB}"/>
              </a:ext>
            </a:extLst>
          </p:cNvPr>
          <p:cNvGrpSpPr/>
          <p:nvPr/>
        </p:nvGrpSpPr>
        <p:grpSpPr>
          <a:xfrm>
            <a:off x="8367255" y="5164611"/>
            <a:ext cx="3011945" cy="1195319"/>
            <a:chOff x="434509" y="3232290"/>
            <a:chExt cx="7866058" cy="3285899"/>
          </a:xfrm>
        </p:grpSpPr>
        <p:grpSp>
          <p:nvGrpSpPr>
            <p:cNvPr id="5" name="Group 118">
              <a:extLst>
                <a:ext uri="{FF2B5EF4-FFF2-40B4-BE49-F238E27FC236}">
                  <a16:creationId xmlns:a16="http://schemas.microsoft.com/office/drawing/2014/main" id="{D3131D2D-6479-38DD-B11F-2A76244960A9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20" name="Rectangle 119">
                <a:extLst>
                  <a:ext uri="{FF2B5EF4-FFF2-40B4-BE49-F238E27FC236}">
                    <a16:creationId xmlns:a16="http://schemas.microsoft.com/office/drawing/2014/main" id="{DA07A09A-E82C-ED7B-4402-5460292D6894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120">
                <a:extLst>
                  <a:ext uri="{FF2B5EF4-FFF2-40B4-BE49-F238E27FC236}">
                    <a16:creationId xmlns:a16="http://schemas.microsoft.com/office/drawing/2014/main" id="{E0894155-07EA-7F67-28EA-CF76E4664B1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85485ACD-95E6-FDBF-F1A0-36F4A409EE79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5D4E6DE9-C2F5-4480-FA99-E83C1C7BD70C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BA109F01-AA10-23F1-6978-4C55C896A68F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124">
              <a:extLst>
                <a:ext uri="{FF2B5EF4-FFF2-40B4-BE49-F238E27FC236}">
                  <a16:creationId xmlns:a16="http://schemas.microsoft.com/office/drawing/2014/main" id="{BB6D1B36-9E15-7D9A-46F4-DA74CFB2636B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7" name="Freeform: Shape 125">
                <a:extLst>
                  <a:ext uri="{FF2B5EF4-FFF2-40B4-BE49-F238E27FC236}">
                    <a16:creationId xmlns:a16="http://schemas.microsoft.com/office/drawing/2014/main" id="{9EAC6248-F22C-E6E4-EDAF-11FC64642DE4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126">
                <a:extLst>
                  <a:ext uri="{FF2B5EF4-FFF2-40B4-BE49-F238E27FC236}">
                    <a16:creationId xmlns:a16="http://schemas.microsoft.com/office/drawing/2014/main" id="{43E5433B-690A-D94F-ECFA-54A4EE49D007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27">
                <a:extLst>
                  <a:ext uri="{FF2B5EF4-FFF2-40B4-BE49-F238E27FC236}">
                    <a16:creationId xmlns:a16="http://schemas.microsoft.com/office/drawing/2014/main" id="{3CADDCE0-2285-2EF6-A697-9B76759F8318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8">
                <a:extLst>
                  <a:ext uri="{FF2B5EF4-FFF2-40B4-BE49-F238E27FC236}">
                    <a16:creationId xmlns:a16="http://schemas.microsoft.com/office/drawing/2014/main" id="{9ED115E0-D39F-2461-B491-1918EE2BB3DF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29">
                <a:extLst>
                  <a:ext uri="{FF2B5EF4-FFF2-40B4-BE49-F238E27FC236}">
                    <a16:creationId xmlns:a16="http://schemas.microsoft.com/office/drawing/2014/main" id="{64E3AC0F-F8BB-28F6-F07C-FE100DD3C1A6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30">
                <a:extLst>
                  <a:ext uri="{FF2B5EF4-FFF2-40B4-BE49-F238E27FC236}">
                    <a16:creationId xmlns:a16="http://schemas.microsoft.com/office/drawing/2014/main" id="{9F452834-7C0A-97C6-E220-4CE5B4C3881B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31">
                <a:extLst>
                  <a:ext uri="{FF2B5EF4-FFF2-40B4-BE49-F238E27FC236}">
                    <a16:creationId xmlns:a16="http://schemas.microsoft.com/office/drawing/2014/main" id="{C9B7E9AB-50E2-B22F-B767-B57A7A34E44A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2">
                <a:extLst>
                  <a:ext uri="{FF2B5EF4-FFF2-40B4-BE49-F238E27FC236}">
                    <a16:creationId xmlns:a16="http://schemas.microsoft.com/office/drawing/2014/main" id="{8F30E9A8-636B-0913-EACA-C9206E477C98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3">
                <a:extLst>
                  <a:ext uri="{FF2B5EF4-FFF2-40B4-BE49-F238E27FC236}">
                    <a16:creationId xmlns:a16="http://schemas.microsoft.com/office/drawing/2014/main" id="{2AAB1328-4214-025A-D9B0-4FCBC92A38BC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34">
                <a:extLst>
                  <a:ext uri="{FF2B5EF4-FFF2-40B4-BE49-F238E27FC236}">
                    <a16:creationId xmlns:a16="http://schemas.microsoft.com/office/drawing/2014/main" id="{D112C918-9DC1-4E44-969D-13F503CED25D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5">
                <a:extLst>
                  <a:ext uri="{FF2B5EF4-FFF2-40B4-BE49-F238E27FC236}">
                    <a16:creationId xmlns:a16="http://schemas.microsoft.com/office/drawing/2014/main" id="{2E5AB34D-A92D-B0E0-1FE5-8BF3894D3F90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36">
                <a:extLst>
                  <a:ext uri="{FF2B5EF4-FFF2-40B4-BE49-F238E27FC236}">
                    <a16:creationId xmlns:a16="http://schemas.microsoft.com/office/drawing/2014/main" id="{3E28CB35-B1B9-80B9-E9C0-46C103FF2EBE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37">
                <a:extLst>
                  <a:ext uri="{FF2B5EF4-FFF2-40B4-BE49-F238E27FC236}">
                    <a16:creationId xmlns:a16="http://schemas.microsoft.com/office/drawing/2014/main" id="{FB432F45-4E7D-BC75-C430-04B492842D43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5" name="Текст 1">
            <a:extLst>
              <a:ext uri="{FF2B5EF4-FFF2-40B4-BE49-F238E27FC236}">
                <a16:creationId xmlns:a16="http://schemas.microsoft.com/office/drawing/2014/main" id="{9CD4B0E6-025A-C47C-6424-6712CFBEF903}"/>
              </a:ext>
            </a:extLst>
          </p:cNvPr>
          <p:cNvSpPr txBox="1">
            <a:spLocks/>
          </p:cNvSpPr>
          <p:nvPr/>
        </p:nvSpPr>
        <p:spPr>
          <a:xfrm>
            <a:off x="0" y="4694761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Arial" panose="020B0604020202020204" pitchFamily="34" charset="0"/>
              </a:rPr>
              <a:t>Внедрение материалов Банка подтверждено 5 актами внедрения. </a:t>
            </a:r>
            <a:endParaRPr lang="ru-RU" sz="10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6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1E87EF8-29B3-F72E-E2F9-2EA57ED7E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0"/>
            <a:ext cx="11573197" cy="724247"/>
          </a:xfrm>
        </p:spPr>
        <p:txBody>
          <a:bodyPr>
            <a:normAutofit/>
          </a:bodyPr>
          <a:lstStyle/>
          <a:p>
            <a:r>
              <a:rPr lang="ru-BY" sz="3600" dirty="0">
                <a:latin typeface="Arial" panose="020B0604020202020204" pitchFamily="34" charset="0"/>
              </a:rPr>
              <a:t>Список публикаций в 2025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0B225-CC7C-A6D9-56D5-2B1C165972C4}"/>
              </a:ext>
            </a:extLst>
          </p:cNvPr>
          <p:cNvSpPr txBox="1"/>
          <p:nvPr/>
        </p:nvSpPr>
        <p:spPr>
          <a:xfrm>
            <a:off x="9188605" y="1962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2383E-1676-6AC6-11CB-D8BAC1DAE7C2}"/>
              </a:ext>
            </a:extLst>
          </p:cNvPr>
          <p:cNvSpPr txBox="1"/>
          <p:nvPr/>
        </p:nvSpPr>
        <p:spPr>
          <a:xfrm>
            <a:off x="309401" y="724247"/>
            <a:ext cx="1122765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О. Г. Трансформация учебного текста в текст новой природы как фактор развития функциональной грамотности учащихся / О. Г.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А. И. Жишкевич // Функциональная грамотность обучающихся как фактор развития личности: сборник материалов круглого стола с международным участием, 18 декабря 2024 г. / Витебский областной институт развития образования;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редкол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.: А. Н.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Деревяго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(отв. ред.) [и др.]. – Витебск: Государственное учреждение дополнительного образования взрослых «Витебский областной институт развития образования», 2025.  – С. 65–67.</a:t>
            </a:r>
          </a:p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В. Д. Культура речи современного педагога: учебно-методическое пособие /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А. И. Жишкевич, О. Г.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; под общ. ред.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Минск : БГПУ, 2025. – 276 с.</a:t>
            </a:r>
          </a:p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В. Д. Формирование функциональной грамотности при обучении русскому языку /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А. И. Жишкевич, О. Г.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; под общ. ред.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Минск : БГПУ, 2025. – 138 с.</a:t>
            </a:r>
          </a:p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4)	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В. Д. Методика преподавания русского языка: практикум /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А. И. Жишкевич, О. Г.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; под общ. ред. В. 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Стариченка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Минск : БГПУ, 2025. – 186 с.</a:t>
            </a:r>
          </a:p>
          <a:p>
            <a:pPr lvl="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5)	Жишкевич, А. И. Формирование функциональной грамот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подготовке специалистов филологического профиля /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А.И.Жишкевич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О.Г.Дедович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// Язык и межкультурные коммуникации: сборник научных статей / Бел. гос. пед. ун-т им. Максима Танка;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редкол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В.Д.Старичёнок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[и др.]; отв. ред. В.Д.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Старичёнок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– Мн., 2025. – С. 139–142.</a:t>
            </a:r>
          </a:p>
          <a:p>
            <a:pPr lvl="0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17186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8B36-5856-E4A2-1CB3-B3F6DE9D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B1CFF0-8672-2E0B-2F43-B131A3F3B29C}"/>
              </a:ext>
            </a:extLst>
          </p:cNvPr>
          <p:cNvSpPr/>
          <p:nvPr/>
        </p:nvSpPr>
        <p:spPr>
          <a:xfrm>
            <a:off x="2001911" y="1219374"/>
            <a:ext cx="8630919" cy="4067734"/>
          </a:xfrm>
          <a:prstGeom prst="rect">
            <a:avLst/>
          </a:prstGeom>
          <a:solidFill>
            <a:srgbClr val="00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67165-A0E2-1B7C-2DCC-EDBC95CD300A}"/>
              </a:ext>
            </a:extLst>
          </p:cNvPr>
          <p:cNvSpPr txBox="1"/>
          <p:nvPr/>
        </p:nvSpPr>
        <p:spPr>
          <a:xfrm>
            <a:off x="2001911" y="1964012"/>
            <a:ext cx="863091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Отчёт 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о выполнении задания 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«Внедрить электронные ресурсы информационных банков эффективных практик формирования функциональной грамотности обучающихся»</a:t>
            </a:r>
          </a:p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01.10.2025 – 30.12.2025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359373-D158-561A-F77F-AB744560AA1F}"/>
              </a:ext>
            </a:extLst>
          </p:cNvPr>
          <p:cNvSpPr txBox="1"/>
          <p:nvPr/>
        </p:nvSpPr>
        <p:spPr>
          <a:xfrm>
            <a:off x="5134708" y="5386306"/>
            <a:ext cx="587766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ВНК «Гуманитарное образование»</a:t>
            </a:r>
          </a:p>
          <a:p>
            <a:pPr algn="r"/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В. Д. Стариченок, А. И. Жишкевич, О. Г. Дедович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1945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 2013 – 2022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719</Words>
  <Application>Microsoft Macintosh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Contents Slide Master</vt:lpstr>
      <vt:lpstr>Section Break Slide Master</vt:lpstr>
      <vt:lpstr>1_Тема Office 2013 –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Алена Жишкевич</cp:lastModifiedBy>
  <cp:revision>122</cp:revision>
  <dcterms:created xsi:type="dcterms:W3CDTF">2020-01-20T05:08:25Z</dcterms:created>
  <dcterms:modified xsi:type="dcterms:W3CDTF">2025-11-24T11:14:51Z</dcterms:modified>
</cp:coreProperties>
</file>