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2" r:id="rId3"/>
    <p:sldId id="294" r:id="rId4"/>
    <p:sldId id="322" r:id="rId5"/>
    <p:sldId id="327" r:id="rId6"/>
    <p:sldId id="323" r:id="rId7"/>
    <p:sldId id="324" r:id="rId8"/>
    <p:sldId id="325" r:id="rId9"/>
    <p:sldId id="326" r:id="rId10"/>
    <p:sldId id="328" r:id="rId11"/>
    <p:sldId id="329" r:id="rId12"/>
    <p:sldId id="320" r:id="rId13"/>
    <p:sldId id="321" r:id="rId14"/>
  </p:sldIdLst>
  <p:sldSz cx="12192000" cy="6858000"/>
  <p:notesSz cx="9942513" cy="6761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00" autoAdjust="0"/>
    <p:restoredTop sz="94660"/>
  </p:normalViewPr>
  <p:slideViewPr>
    <p:cSldViewPr>
      <p:cViewPr varScale="1">
        <p:scale>
          <a:sx n="106" d="100"/>
          <a:sy n="106" d="100"/>
        </p:scale>
        <p:origin x="834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8422" cy="339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1790" y="1"/>
            <a:ext cx="4308422" cy="339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A5215-7EAD-421A-B1AA-0F5562B1C96D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21932"/>
            <a:ext cx="4308422" cy="3392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1790" y="6421932"/>
            <a:ext cx="4308422" cy="3392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F4094E-0EB9-40CD-A39B-BBE834EC0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552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2450" y="0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C7A346-47C8-4B7C-9199-1721D34FD375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41638" y="844550"/>
            <a:ext cx="4059237" cy="2282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3775" y="3254375"/>
            <a:ext cx="7954963" cy="2662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21438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2450" y="6421438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DEA25-0CC1-47D0-A1FC-D9A30D019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752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DEA25-0CC1-47D0-A1FC-D9A30D01986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4935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DEA25-0CC1-47D0-A1FC-D9A30D01986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804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DEA25-0CC1-47D0-A1FC-D9A30D01986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884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DEA25-0CC1-47D0-A1FC-D9A30D01986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030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DEA25-0CC1-47D0-A1FC-D9A30D01986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42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DEA25-0CC1-47D0-A1FC-D9A30D01986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4464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DEA25-0CC1-47D0-A1FC-D9A30D01986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6664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DEA25-0CC1-47D0-A1FC-D9A30D01986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9212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DEA25-0CC1-47D0-A1FC-D9A30D01986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0309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DEA25-0CC1-47D0-A1FC-D9A30D01986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229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2212F8-5B3B-48ED-8F9E-1553BB0227FB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19D7EAD-95D0-447C-B146-8FE7F3438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12F8-5B3B-48ED-8F9E-1553BB0227FB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7EAD-95D0-447C-B146-8FE7F3438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12F8-5B3B-48ED-8F9E-1553BB0227FB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7EAD-95D0-447C-B146-8FE7F3438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12F8-5B3B-48ED-8F9E-1553BB0227FB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7EAD-95D0-447C-B146-8FE7F3438E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12F8-5B3B-48ED-8F9E-1553BB0227FB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7EAD-95D0-447C-B146-8FE7F3438E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Нашивка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12F8-5B3B-48ED-8F9E-1553BB0227FB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7EAD-95D0-447C-B146-8FE7F3438E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12F8-5B3B-48ED-8F9E-1553BB0227FB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7EAD-95D0-447C-B146-8FE7F3438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12F8-5B3B-48ED-8F9E-1553BB0227FB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7EAD-95D0-447C-B146-8FE7F3438E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12F8-5B3B-48ED-8F9E-1553BB0227FB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7EAD-95D0-447C-B146-8FE7F3438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342212F8-5B3B-48ED-8F9E-1553BB0227FB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D7EAD-95D0-447C-B146-8FE7F3438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2212F8-5B3B-48ED-8F9E-1553BB0227FB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19D7EAD-95D0-447C-B146-8FE7F3438E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Нашивка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42212F8-5B3B-48ED-8F9E-1553BB0227FB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19D7EAD-95D0-447C-B146-8FE7F3438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4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15480" y="2564905"/>
            <a:ext cx="9577064" cy="1829761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effectLst>
                  <a:outerShdw blurRad="76200" dist="25400" dir="5400000" sx="101000" sy="101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ОТЧЁТ</a:t>
            </a:r>
            <a:br>
              <a:rPr lang="ru-RU" sz="3200" dirty="0">
                <a:effectLst>
                  <a:outerShdw blurRad="76200" dist="25400" dir="5400000" sx="101000" sy="101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effectLst>
                  <a:outerShdw blurRad="76200" dist="25400" dir="5400000" sx="101000" sy="101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ВНК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effectLst>
                  <a:outerShdw blurRad="76200" dist="25400" dir="5400000" sx="101000" sy="101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«Физмат» </a:t>
            </a:r>
            <a:r>
              <a:rPr lang="ru-RU" sz="3200" dirty="0">
                <a:effectLst>
                  <a:outerShdw blurRad="76200" dist="25400" dir="5400000" sx="101000" sy="101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effectLst>
                  <a:outerShdw blurRad="76200" dist="25400" dir="5400000" sx="101000" sy="101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effectLst>
                  <a:outerShdw blurRad="76200" dist="25400" dir="5400000" sx="101000" sy="101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Этап </a:t>
            </a:r>
            <a:r>
              <a:rPr lang="ru-RU" sz="3200" dirty="0" smtClean="0">
                <a:effectLst>
                  <a:outerShdw blurRad="76200" dist="25400" dir="5400000" sx="101000" sy="101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3200" dirty="0">
                <a:effectLst>
                  <a:outerShdw blurRad="76200" dist="25400" dir="5400000" sx="101000" sy="101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effectLst>
                  <a:outerShdw blurRad="76200" dist="25400" dir="5400000" sx="101000" sy="101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effectLst>
                  <a:outerShdw blurRad="76200" dist="25400" dir="5400000" sx="101000" sy="101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Внедрить электронные ресурсы информационных банков эффективных практик формирования функциональной грамотности обучающихся</a:t>
            </a:r>
            <a:endParaRPr lang="ru-RU" sz="2400" dirty="0">
              <a:solidFill>
                <a:schemeClr val="tx1"/>
              </a:solidFill>
              <a:effectLst>
                <a:outerShdw blurRad="76200" dist="25400" dir="5400000" sx="101000" sy="101000" algn="tl" rotWithShape="0">
                  <a:srgbClr val="000000">
                    <a:alpha val="25000"/>
                  </a:srgbClr>
                </a:outerShdw>
              </a:effectLst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83632" y="6021288"/>
            <a:ext cx="8640960" cy="1199704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Гриб Н.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В.,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Кирилко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А. А.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1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97597" y="692696"/>
            <a:ext cx="10801200" cy="5904656"/>
          </a:xfrm>
        </p:spPr>
        <p:txBody>
          <a:bodyPr>
            <a:normAutofit/>
          </a:bodyPr>
          <a:lstStyle/>
          <a:p>
            <a:endParaRPr lang="ru-RU" sz="3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Мастер-класс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«Формирование функциональной грамотности учащихся в рамках проектно-исследовательской деятельности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17 марта 2025 г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09728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Учитель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математики СШ №200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Дронь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В.Г. поделилась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опытом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формирования функциональной грамотности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учащихся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 обучающимися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физико-математического факультета (материалы размещены в ИБ)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2812" indent="0" algn="just">
              <a:lnSpc>
                <a:spcPct val="120000"/>
              </a:lnSpc>
              <a:spcBef>
                <a:spcPts val="600"/>
              </a:spcBef>
              <a:buNone/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68400" indent="-255588" algn="just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endParaRPr lang="ru-RU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0" y="548680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0" y="548680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FB1DA51-827B-2931-D25C-C1AF48005E36}"/>
              </a:ext>
            </a:extLst>
          </p:cNvPr>
          <p:cNvSpPr/>
          <p:nvPr/>
        </p:nvSpPr>
        <p:spPr>
          <a:xfrm>
            <a:off x="4394" y="548680"/>
            <a:ext cx="12192000" cy="596273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715963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материалов ИБ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80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1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97597" y="692696"/>
            <a:ext cx="10801200" cy="5904656"/>
          </a:xfrm>
        </p:spPr>
        <p:txBody>
          <a:bodyPr>
            <a:normAutofit/>
          </a:bodyPr>
          <a:lstStyle/>
          <a:p>
            <a:endParaRPr lang="ru-RU" sz="3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1200"/>
              </a:spcBef>
              <a:buNone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Республиканский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конкурс работ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исследовательского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характера </a:t>
            </a:r>
            <a:endParaRPr lang="ru-RU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5475" indent="0" algn="just">
              <a:spcBef>
                <a:spcPts val="1200"/>
              </a:spcBef>
              <a:buNone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Работа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«Поиск стратегии для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увеличения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вероятности положительного исхода испытания в задаче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</a:p>
          <a:p>
            <a:pPr marL="1349375" indent="0" algn="just">
              <a:spcBef>
                <a:spcPts val="1200"/>
              </a:spcBef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ГУО «Средняя школа №200 г. Минска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1349375" indent="0" algn="just">
              <a:spcBef>
                <a:spcPts val="1200"/>
              </a:spcBef>
              <a:buNone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Руководитель -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В.Г.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Дронь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49375" indent="0" algn="just">
              <a:spcBef>
                <a:spcPts val="1200"/>
              </a:spcBef>
              <a:buNone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Научный консультант - Н.В. Гриб</a:t>
            </a: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just">
              <a:spcBef>
                <a:spcPts val="1200"/>
              </a:spcBef>
              <a:buNone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В основе – 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контекстная задача о 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заключенных и коробках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(размещена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ИБ)</a:t>
            </a: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0" y="548680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0" y="548680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FB1DA51-827B-2931-D25C-C1AF48005E36}"/>
              </a:ext>
            </a:extLst>
          </p:cNvPr>
          <p:cNvSpPr/>
          <p:nvPr/>
        </p:nvSpPr>
        <p:spPr>
          <a:xfrm>
            <a:off x="4394" y="548680"/>
            <a:ext cx="12192000" cy="596273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715963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материалов ИБ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47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1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97597" y="836712"/>
            <a:ext cx="10801200" cy="5832648"/>
          </a:xfrm>
        </p:spPr>
        <p:txBody>
          <a:bodyPr>
            <a:normAutofit/>
          </a:bodyPr>
          <a:lstStyle/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Примеры выполненных проектов и разработанных контекстных задач при изучении дисциплины «Практикум по методике обучения математики» (декабрь 2025)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Методические разработки студентов по функциональной грамотности во время прохождения педагогической практики (февраль-май 2026)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Материалы УМК по учебной дисциплине «Формирование функциональной грамотности при обучении информатике» (на протяжении 2026-2027 уч. года)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Методические разработки студентов, выполненные при написании курсовых и дипломных работ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0" y="548680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0" y="548680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FB1DA51-827B-2931-D25C-C1AF48005E36}"/>
              </a:ext>
            </a:extLst>
          </p:cNvPr>
          <p:cNvSpPr/>
          <p:nvPr/>
        </p:nvSpPr>
        <p:spPr>
          <a:xfrm>
            <a:off x="4394" y="548680"/>
            <a:ext cx="12192000" cy="596273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715963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Планы по развитию ИБ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514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1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97597" y="692696"/>
            <a:ext cx="10801200" cy="6264696"/>
          </a:xfrm>
        </p:spPr>
        <p:txBody>
          <a:bodyPr>
            <a:normAutofit/>
          </a:bodyPr>
          <a:lstStyle/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УМК по учебной дисциплине «Формирование функциональной грамотности при обучении математике» - в процессе изучения одноименной дисциплины (2026-2027 уч. год);</a:t>
            </a:r>
          </a:p>
          <a:p>
            <a:pPr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УМК по учебной дисциплине «Формирование функциональной грамотности при обучении информатике» - в процессе изучения одноименной дисциплины (2026-2027 уч. год);</a:t>
            </a:r>
          </a:p>
          <a:p>
            <a:pPr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УМК по учебной дисциплине «Решение олимпиадных задач по математике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 в процессе изучения одноименной дисциплины (2026-2027 уч. год);</a:t>
            </a:r>
          </a:p>
          <a:p>
            <a:pPr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Педагогическая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практика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учреждениях общего среднего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образования (февраль-май 2026)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0" y="548680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0" y="548680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FB1DA51-827B-2931-D25C-C1AF48005E36}"/>
              </a:ext>
            </a:extLst>
          </p:cNvPr>
          <p:cNvSpPr/>
          <p:nvPr/>
        </p:nvSpPr>
        <p:spPr>
          <a:xfrm>
            <a:off x="4394" y="548680"/>
            <a:ext cx="12192000" cy="596273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715963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Планы по внедрению ИБ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27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1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97597" y="1052736"/>
            <a:ext cx="10801200" cy="5582423"/>
          </a:xfrm>
        </p:spPr>
        <p:txBody>
          <a:bodyPr>
            <a:normAutofit/>
          </a:bodyPr>
          <a:lstStyle/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just">
              <a:buNone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Информационный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банк эффективных практик формирования функциональной грамотности обучающихся разработан на платформе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Moodle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БГПУ .</a:t>
            </a: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0" y="548680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0" y="548680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FB1DA51-827B-2931-D25C-C1AF48005E36}"/>
              </a:ext>
            </a:extLst>
          </p:cNvPr>
          <p:cNvSpPr/>
          <p:nvPr/>
        </p:nvSpPr>
        <p:spPr>
          <a:xfrm>
            <a:off x="4394" y="548680"/>
            <a:ext cx="12192000" cy="596273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715963"/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274" y="572064"/>
            <a:ext cx="11925846" cy="6063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77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1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8FB1DA51-827B-2931-D25C-C1AF48005E36}"/>
              </a:ext>
            </a:extLst>
          </p:cNvPr>
          <p:cNvSpPr/>
          <p:nvPr/>
        </p:nvSpPr>
        <p:spPr>
          <a:xfrm>
            <a:off x="1217" y="572777"/>
            <a:ext cx="12192000" cy="596273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715963"/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91E5430B-7CF3-32D5-E84E-2C0B06203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Изменения в ИБ за отчетный период:</a:t>
            </a:r>
            <a:endParaRPr lang="ru-RU" sz="2400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-3177" y="572777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473" y="1275720"/>
            <a:ext cx="5837506" cy="5537656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3335" y="1922583"/>
            <a:ext cx="5384342" cy="4131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85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1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97597" y="692696"/>
            <a:ext cx="10801200" cy="5582423"/>
          </a:xfrm>
        </p:spPr>
        <p:txBody>
          <a:bodyPr>
            <a:normAutofit/>
          </a:bodyPr>
          <a:lstStyle/>
          <a:p>
            <a:endParaRPr lang="ru-RU" sz="3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just">
              <a:spcBef>
                <a:spcPts val="1200"/>
              </a:spcBef>
              <a:buNone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Учебное пособие «Разработка учебных пособий и учебно-методических комплексов, ориентированных на подготовку будущих преподавателей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дисциплин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физико-математического профиля к формированию функциональной грамотности обучающихся. Методические рекомендации»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используется в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образовательном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процессе кафедр физико-математического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факультета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 марта 2024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г. </a:t>
            </a:r>
          </a:p>
          <a:p>
            <a:pPr marL="109728" indent="0" algn="just">
              <a:spcBef>
                <a:spcPts val="1200"/>
              </a:spcBef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Главный результат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внедрения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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увеличение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количества комплексных, контекстных задач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прикладной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направленности в учебно-методических комплексах к учебным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дисциплинам и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учебных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пособиях.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0" y="548680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0" y="548680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FB1DA51-827B-2931-D25C-C1AF48005E36}"/>
              </a:ext>
            </a:extLst>
          </p:cNvPr>
          <p:cNvSpPr/>
          <p:nvPr/>
        </p:nvSpPr>
        <p:spPr>
          <a:xfrm>
            <a:off x="4394" y="548680"/>
            <a:ext cx="12192000" cy="596273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715963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материалов ИБ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92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1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97597" y="692696"/>
            <a:ext cx="10801200" cy="5582423"/>
          </a:xfrm>
        </p:spPr>
        <p:txBody>
          <a:bodyPr>
            <a:normAutofit fontScale="92500" lnSpcReduction="20000"/>
          </a:bodyPr>
          <a:lstStyle/>
          <a:p>
            <a:endParaRPr lang="ru-RU" sz="3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195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Учебные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пособия «Общая методика обучения математике» и «Частная методика обучения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математике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используются с сентября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2024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г.   </a:t>
            </a:r>
          </a:p>
          <a:p>
            <a:pPr marL="1168400" indent="-255588" algn="just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Общая методика обучения математике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68400" indent="-255588" algn="just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«Частная методика обучения математике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68400" indent="-255588" algn="just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«Практикум по методике преподавания математики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1168400" indent="-255588" algn="just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Педагогическая практика на 3-м и 4-м курсах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98738" indent="-352425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Чтение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лекций</a:t>
            </a:r>
          </a:p>
          <a:p>
            <a:pPr marL="2598738" indent="-352425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Проведение практических занятий</a:t>
            </a:r>
          </a:p>
          <a:p>
            <a:pPr marL="2598738" indent="-352425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Выполнение лабораторных работ</a:t>
            </a:r>
          </a:p>
          <a:p>
            <a:pPr marL="2598738" indent="-352425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Выполнение проектов</a:t>
            </a:r>
          </a:p>
          <a:p>
            <a:pPr marL="2598738" indent="-352425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Выполнение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домашних заданий</a:t>
            </a:r>
          </a:p>
          <a:p>
            <a:pPr marL="2598738" indent="-352425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Разработка планов-конспектов уроков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1950" indent="0" algn="just">
              <a:lnSpc>
                <a:spcPct val="120000"/>
              </a:lnSpc>
              <a:spcBef>
                <a:spcPts val="600"/>
              </a:spcBef>
              <a:buNone/>
            </a:pP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0" y="548680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0" y="548680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FB1DA51-827B-2931-D25C-C1AF48005E36}"/>
              </a:ext>
            </a:extLst>
          </p:cNvPr>
          <p:cNvSpPr/>
          <p:nvPr/>
        </p:nvSpPr>
        <p:spPr>
          <a:xfrm>
            <a:off x="4394" y="548680"/>
            <a:ext cx="12192000" cy="596273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715963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материалов ИБ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08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1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97597" y="692696"/>
            <a:ext cx="10801200" cy="5904656"/>
          </a:xfrm>
        </p:spPr>
        <p:txBody>
          <a:bodyPr>
            <a:normAutofit fontScale="70000" lnSpcReduction="20000"/>
          </a:bodyPr>
          <a:lstStyle/>
          <a:p>
            <a:endParaRPr lang="ru-RU" sz="3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just">
              <a:lnSpc>
                <a:spcPct val="112000"/>
              </a:lnSpc>
              <a:spcBef>
                <a:spcPts val="600"/>
              </a:spcBef>
              <a:buNone/>
            </a:pPr>
            <a:r>
              <a:rPr lang="ru-RU" sz="29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УМК по </a:t>
            </a:r>
            <a:r>
              <a:rPr lang="ru-RU" sz="29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дисциплине «Формирование функциональной грамотности при обучении математике» 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используется </a:t>
            </a:r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с осени 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2024 </a:t>
            </a:r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г. </a:t>
            </a:r>
          </a:p>
          <a:p>
            <a:pPr marL="1168400" indent="-255588" algn="just">
              <a:lnSpc>
                <a:spcPct val="112000"/>
              </a:lnSpc>
              <a:spcBef>
                <a:spcPts val="600"/>
              </a:spcBef>
              <a:buFontTx/>
              <a:buChar char="-"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«Общая методика обучения математике»</a:t>
            </a:r>
          </a:p>
          <a:p>
            <a:pPr marL="1168400" indent="-255588" algn="just">
              <a:lnSpc>
                <a:spcPct val="112000"/>
              </a:lnSpc>
              <a:spcBef>
                <a:spcPts val="600"/>
              </a:spcBef>
              <a:buFontTx/>
              <a:buChar char="-"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«Частная методика обучения математике»</a:t>
            </a:r>
          </a:p>
          <a:p>
            <a:pPr marL="1168400" indent="-255588" algn="just">
              <a:lnSpc>
                <a:spcPct val="112000"/>
              </a:lnSpc>
              <a:spcBef>
                <a:spcPts val="600"/>
              </a:spcBef>
              <a:buFontTx/>
              <a:buChar char="-"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«Практикум по методике преподавания математики»</a:t>
            </a:r>
          </a:p>
          <a:p>
            <a:pPr marL="1168400" indent="-255588" algn="just">
              <a:lnSpc>
                <a:spcPct val="112000"/>
              </a:lnSpc>
              <a:spcBef>
                <a:spcPts val="600"/>
              </a:spcBef>
              <a:buFontTx/>
              <a:buChar char="-"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Педагогическая практика на 3-м и 4-м курсах</a:t>
            </a:r>
          </a:p>
          <a:p>
            <a:pPr marL="2598738" indent="-352425" algn="just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Чтение лекций</a:t>
            </a:r>
          </a:p>
          <a:p>
            <a:pPr marL="2598738" indent="-352425" algn="just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Проведение практических занятий</a:t>
            </a:r>
          </a:p>
          <a:p>
            <a:pPr marL="2598738" indent="-352425" algn="just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Выполнение лабораторных работ</a:t>
            </a:r>
          </a:p>
          <a:p>
            <a:pPr marL="2598738" indent="-352425" algn="just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Выполнение проектов</a:t>
            </a:r>
          </a:p>
          <a:p>
            <a:pPr marL="2598738" indent="-352425" algn="just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Выполнение домашних заданий</a:t>
            </a:r>
          </a:p>
          <a:p>
            <a:pPr marL="2598738" indent="-352425" algn="just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Разработка планов-конспектов уроков</a:t>
            </a:r>
          </a:p>
          <a:p>
            <a:pPr marL="90488" indent="0" algn="just">
              <a:lnSpc>
                <a:spcPct val="112000"/>
              </a:lnSpc>
              <a:spcBef>
                <a:spcPts val="600"/>
              </a:spcBef>
              <a:buNone/>
            </a:pPr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Наиболее 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востребован теоретический и практический материал УМК, касающийся методов, принципов и технологий формирования функциональной грамотности в школе, а также задач, направленных на оценку и формирование функциональной грамотности.</a:t>
            </a:r>
          </a:p>
          <a:p>
            <a:pPr marL="3584575" indent="-352425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ru-RU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0" y="548680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0" y="548680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FB1DA51-827B-2931-D25C-C1AF48005E36}"/>
              </a:ext>
            </a:extLst>
          </p:cNvPr>
          <p:cNvSpPr/>
          <p:nvPr/>
        </p:nvSpPr>
        <p:spPr>
          <a:xfrm>
            <a:off x="4394" y="548680"/>
            <a:ext cx="12192000" cy="596273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715963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материалов ИБ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48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1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97597" y="692696"/>
            <a:ext cx="10801200" cy="5904656"/>
          </a:xfrm>
        </p:spPr>
        <p:txBody>
          <a:bodyPr>
            <a:normAutofit/>
          </a:bodyPr>
          <a:lstStyle/>
          <a:p>
            <a:endParaRPr lang="ru-RU" sz="3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УМК по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дисциплине «Решение олимпиадных задач по математике»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используется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 февраля 2025 г. </a:t>
            </a:r>
          </a:p>
          <a:p>
            <a:pPr marL="36195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Дисциплина:</a:t>
            </a:r>
          </a:p>
          <a:p>
            <a:pPr marL="1168400" indent="-255588" algn="just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«Методы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решения нестандартных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задач» </a:t>
            </a:r>
          </a:p>
          <a:p>
            <a:pPr marL="180975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Использована большая часть теоретического и практического материала. Акцент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 практико-ориентированных и контекстных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задачах.</a:t>
            </a:r>
          </a:p>
          <a:p>
            <a:pPr marL="912812" indent="0" algn="just">
              <a:lnSpc>
                <a:spcPct val="120000"/>
              </a:lnSpc>
              <a:spcBef>
                <a:spcPts val="600"/>
              </a:spcBef>
              <a:buNone/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68400" indent="-255588" algn="just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endParaRPr lang="ru-RU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0" y="548680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0" y="548680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FB1DA51-827B-2931-D25C-C1AF48005E36}"/>
              </a:ext>
            </a:extLst>
          </p:cNvPr>
          <p:cNvSpPr/>
          <p:nvPr/>
        </p:nvSpPr>
        <p:spPr>
          <a:xfrm>
            <a:off x="4394" y="548680"/>
            <a:ext cx="12192000" cy="596273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715963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материалов ИБ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66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1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97597" y="692696"/>
            <a:ext cx="10801200" cy="5904656"/>
          </a:xfrm>
        </p:spPr>
        <p:txBody>
          <a:bodyPr>
            <a:normAutofit/>
          </a:bodyPr>
          <a:lstStyle/>
          <a:p>
            <a:endParaRPr lang="ru-RU" sz="3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Контекстные задачи из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УМК «Решение олимпиадных задач по математике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диагностического компонента ИБ (раздел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«Задания для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формирования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оценки функциональной грамотности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») </a:t>
            </a:r>
          </a:p>
          <a:p>
            <a:pPr marL="109728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Дисциплины:</a:t>
            </a:r>
          </a:p>
          <a:p>
            <a:pPr marL="1168400" indent="-255588" algn="just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Аналитическая геометрия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1168400" indent="-255588" algn="just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«Геометрические построения фигур и преобразования плоскости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1168400" indent="-255588" algn="just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Практикум по решению задач по алгебре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1168400" indent="-255588" algn="just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«Практикум по решению задач по геометрии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1168400" indent="-255588" algn="just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«Практикум по методике преподавания математики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1168400" indent="-255588" algn="just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68400" indent="-255588" algn="just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endParaRPr lang="ru-RU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0" y="548680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0" y="548680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FB1DA51-827B-2931-D25C-C1AF48005E36}"/>
              </a:ext>
            </a:extLst>
          </p:cNvPr>
          <p:cNvSpPr/>
          <p:nvPr/>
        </p:nvSpPr>
        <p:spPr>
          <a:xfrm>
            <a:off x="4394" y="548680"/>
            <a:ext cx="12192000" cy="596273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715963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материалов ИБ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26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1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97597" y="692696"/>
            <a:ext cx="10801200" cy="5904656"/>
          </a:xfrm>
        </p:spPr>
        <p:txBody>
          <a:bodyPr>
            <a:normAutofit fontScale="85000" lnSpcReduction="20000"/>
          </a:bodyPr>
          <a:lstStyle/>
          <a:p>
            <a:endParaRPr lang="ru-RU" sz="3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Контекстные задачи из 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УМК «Решение олимпиадных задач по математике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диагностического компонента ИБ (раздел 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«Задания для 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формирования 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оценки функциональной грамотности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»)</a:t>
            </a:r>
            <a:endParaRPr lang="ru-RU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1950" indent="534988" algn="just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СНИЛ «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Supremum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</a:p>
          <a:p>
            <a:pPr marL="361950" indent="534988" algn="just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Дипломные работы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(темы «Проектирование системы учебных задач на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математическую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индукцию для подготовки к олимпиадам по математике»,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Проектирование системы исследовательских задач на разрезание фигур для подготовки к математическим олимпиадам, конкурсам, научно-практическим конференциям», «Система методов решения задач на оптимизацию как средство формирования исследовательской компетенции обучающихся»).</a:t>
            </a:r>
          </a:p>
          <a:p>
            <a:pPr marL="361950" indent="534988" algn="just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Семинар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по олимпиадным и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контекстным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задачам для учителей </a:t>
            </a:r>
            <a:r>
              <a:rPr lang="ru-RU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Копыльского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района</a:t>
            </a:r>
          </a:p>
          <a:p>
            <a:pPr marL="361950" indent="534988" algn="just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Интернет-олимпиада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БГПУ по математике и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физике</a:t>
            </a:r>
          </a:p>
          <a:p>
            <a:pPr marL="1168400" indent="-255588" algn="just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68400" indent="-255588" algn="just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endParaRPr lang="ru-RU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0" y="548680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A150BA7A-3E76-A578-88D7-F2E60420111C}"/>
              </a:ext>
            </a:extLst>
          </p:cNvPr>
          <p:cNvCxnSpPr>
            <a:cxnSpLocks/>
          </p:cNvCxnSpPr>
          <p:nvPr/>
        </p:nvCxnSpPr>
        <p:spPr>
          <a:xfrm>
            <a:off x="0" y="548680"/>
            <a:ext cx="121963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FB1DA51-827B-2931-D25C-C1AF48005E36}"/>
              </a:ext>
            </a:extLst>
          </p:cNvPr>
          <p:cNvSpPr/>
          <p:nvPr/>
        </p:nvSpPr>
        <p:spPr>
          <a:xfrm>
            <a:off x="4394" y="548680"/>
            <a:ext cx="12192000" cy="596273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715963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материалов ИБ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41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2335</TotalTime>
  <Words>727</Words>
  <Application>Microsoft Office PowerPoint</Application>
  <PresentationFormat>Широкоэкранный</PresentationFormat>
  <Paragraphs>92</Paragraphs>
  <Slides>13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3" baseType="lpstr">
      <vt:lpstr>Arial</vt:lpstr>
      <vt:lpstr>Calibri</vt:lpstr>
      <vt:lpstr>Century Gothic</vt:lpstr>
      <vt:lpstr>Lucida Sans Unicode</vt:lpstr>
      <vt:lpstr>Symbol</vt:lpstr>
      <vt:lpstr>Times New Roman</vt:lpstr>
      <vt:lpstr>Verdana</vt:lpstr>
      <vt:lpstr>Wingdings 2</vt:lpstr>
      <vt:lpstr>Wingdings 3</vt:lpstr>
      <vt:lpstr>Открытая</vt:lpstr>
      <vt:lpstr>ОТЧЁТ ВНК «Физмат»  Этап 3 Внедрить электронные ресурсы информационных банков эффективных практик формирования функциональной грамотности обучающихся</vt:lpstr>
      <vt:lpstr>Презентация PowerPoint</vt:lpstr>
      <vt:lpstr>Изменения в ИБ за отчетный период: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ENIGMAN</dc:creator>
  <cp:lastModifiedBy>User</cp:lastModifiedBy>
  <cp:revision>140</cp:revision>
  <cp:lastPrinted>2025-09-09T10:42:08Z</cp:lastPrinted>
  <dcterms:created xsi:type="dcterms:W3CDTF">2019-09-03T14:04:33Z</dcterms:created>
  <dcterms:modified xsi:type="dcterms:W3CDTF">2025-11-24T11:19:56Z</dcterms:modified>
</cp:coreProperties>
</file>