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47"/>
  </p:notesMasterIdLst>
  <p:sldIdLst>
    <p:sldId id="358" r:id="rId2"/>
    <p:sldId id="313" r:id="rId3"/>
    <p:sldId id="274" r:id="rId4"/>
    <p:sldId id="397" r:id="rId5"/>
    <p:sldId id="314" r:id="rId6"/>
    <p:sldId id="357" r:id="rId7"/>
    <p:sldId id="360" r:id="rId8"/>
    <p:sldId id="315" r:id="rId9"/>
    <p:sldId id="361" r:id="rId10"/>
    <p:sldId id="398" r:id="rId11"/>
    <p:sldId id="362" r:id="rId12"/>
    <p:sldId id="363" r:id="rId13"/>
    <p:sldId id="364" r:id="rId14"/>
    <p:sldId id="399" r:id="rId15"/>
    <p:sldId id="365" r:id="rId16"/>
    <p:sldId id="400" r:id="rId17"/>
    <p:sldId id="366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5" r:id="rId31"/>
    <p:sldId id="414" r:id="rId32"/>
    <p:sldId id="416" r:id="rId33"/>
    <p:sldId id="417" r:id="rId34"/>
    <p:sldId id="419" r:id="rId35"/>
    <p:sldId id="418" r:id="rId36"/>
    <p:sldId id="331" r:id="rId37"/>
    <p:sldId id="378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959CB5-17EE-4839-AB2A-08AD10ECC7BC}">
          <p14:sldIdLst>
            <p14:sldId id="358"/>
            <p14:sldId id="313"/>
            <p14:sldId id="274"/>
            <p14:sldId id="397"/>
            <p14:sldId id="314"/>
            <p14:sldId id="357"/>
            <p14:sldId id="360"/>
            <p14:sldId id="315"/>
            <p14:sldId id="361"/>
            <p14:sldId id="398"/>
            <p14:sldId id="362"/>
            <p14:sldId id="363"/>
            <p14:sldId id="364"/>
            <p14:sldId id="399"/>
            <p14:sldId id="365"/>
            <p14:sldId id="400"/>
            <p14:sldId id="366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5"/>
            <p14:sldId id="414"/>
            <p14:sldId id="416"/>
            <p14:sldId id="417"/>
            <p14:sldId id="419"/>
            <p14:sldId id="418"/>
            <p14:sldId id="331"/>
            <p14:sldId id="378"/>
            <p14:sldId id="420"/>
            <p14:sldId id="421"/>
            <p14:sldId id="422"/>
            <p14:sldId id="423"/>
            <p14:sldId id="424"/>
            <p14:sldId id="425"/>
            <p14:sldId id="426"/>
          </p14:sldIdLst>
        </p14:section>
        <p14:section name="Раздел без заголовка" id="{821FAEAD-7A86-4F04-A498-9660AC224642}">
          <p14:sldIdLst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F6"/>
    <a:srgbClr val="EFF9FF"/>
    <a:srgbClr val="E7FEFF"/>
    <a:srgbClr val="FFFFCC"/>
    <a:srgbClr val="F6E7E6"/>
    <a:srgbClr val="FFFFFF"/>
    <a:srgbClr val="DBFDFF"/>
    <a:srgbClr val="451094"/>
    <a:srgbClr val="46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9DAF-7928-4A43-A57D-AD1769A778AF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D99F2-AC93-45FF-8084-EBE9C246F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8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357B-944B-4089-B63B-9A5E388E29F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5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0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8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0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67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6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4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2" y="829732"/>
            <a:ext cx="9601196" cy="1303867"/>
          </a:xfrm>
          <a:solidFill>
            <a:srgbClr val="F6E7E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ВНК </a:t>
            </a:r>
            <a:r>
              <a:rPr lang="ru-RU" sz="3100" b="1" dirty="0"/>
              <a:t>№ ФГ21-003 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«Физмат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100" b="1" dirty="0"/>
              <a:t> 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ru-RU" sz="3100" b="1" dirty="0" smtClean="0"/>
              <a:t>Этап</a:t>
            </a:r>
            <a:r>
              <a:rPr lang="en-US" sz="3100" b="1" dirty="0" smtClean="0"/>
              <a:t> </a:t>
            </a:r>
            <a:r>
              <a:rPr lang="en-US" sz="3100" b="1" dirty="0"/>
              <a:t>4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3200" b="1" dirty="0" err="1" smtClean="0"/>
              <a:t>Пирютко</a:t>
            </a:r>
            <a:r>
              <a:rPr lang="ru-RU" sz="3200" b="1" dirty="0" smtClean="0"/>
              <a:t> </a:t>
            </a:r>
            <a:r>
              <a:rPr lang="ru-RU" sz="3200" b="1" dirty="0"/>
              <a:t>О. Н., </a:t>
            </a:r>
            <a:r>
              <a:rPr lang="ru-RU" sz="3200" b="1" dirty="0" err="1"/>
              <a:t>Гуло</a:t>
            </a:r>
            <a:r>
              <a:rPr lang="ru-RU" sz="3200" b="1" dirty="0"/>
              <a:t> И.Н., Карпенко Е.М</a:t>
            </a:r>
            <a:r>
              <a:rPr lang="ru-RU" sz="3200" b="1" dirty="0" smtClean="0"/>
              <a:t>., Носова </a:t>
            </a:r>
            <a:r>
              <a:rPr lang="ru-RU" sz="3200" b="1" dirty="0"/>
              <a:t>К. Д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55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700" y="752444"/>
            <a:ext cx="10464800" cy="473033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направления I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пособий и УМК по интегрированным курсам для студентов и магистрантов по профильным дисциплинам.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пособий предполагает разделы: «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современных направлений развития методики преподавания математики» и «Комплексный подход к формированию функциональной грамотности при обучении физико-математическим дисциплинам в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учреждениях общ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среднего образования».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2.Методическое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в пособиях и УМК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  формирования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 в контексте интеграции академической и функциональной грамотности.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000" y="665836"/>
            <a:ext cx="1066800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</a:t>
            </a:r>
            <a:r>
              <a:rPr lang="en-US" sz="2800" b="1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ru-RU" sz="28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пособиях и УМК должно быть отражено изменение взаимодействия </a:t>
            </a:r>
            <a:r>
              <a:rPr lang="ru-RU" sz="28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образовательного процесса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основе задач формирования у студентов готовности к формированию функциональной </a:t>
            </a:r>
            <a:r>
              <a:rPr lang="ru-RU" sz="28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грамотности</a:t>
            </a:r>
            <a:r>
              <a:rPr lang="en-US" sz="28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Компоненты </a:t>
            </a:r>
            <a:r>
              <a:rPr lang="ru-RU" sz="28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r>
              <a:rPr lang="en-US" sz="28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 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ориентация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кооперативность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способность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сотрудничеству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совместной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работе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самоконтроль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управление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отношениями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групповой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работе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самоорганизацию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(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приемы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мобилизации</a:t>
            </a:r>
            <a:r>
              <a:rPr lang="ru-RU" sz="28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выполнение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поставленных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задач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способность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выбирать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стратегию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как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настойчивости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так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гибкости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принятии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решений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4900" y="1131992"/>
            <a:ext cx="10083800" cy="5048690"/>
          </a:xfrm>
          <a:prstGeom prst="rect">
            <a:avLst/>
          </a:prstGeom>
          <a:solidFill>
            <a:srgbClr val="FCF6F6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реализации направления </a:t>
            </a:r>
            <a:r>
              <a:rPr lang="en-US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1.Создание модели освоения процедуры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метадеятельности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Детализация применения технологии коммуникаций в организации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процесса групповой работы.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Детализация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 в контексте формирования </a:t>
            </a:r>
            <a:r>
              <a:rPr lang="ru-RU" sz="24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коммуникативных компетенций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включающих: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процедуру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операционализации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преодоления трудности (разработку путей решения задач совместно с необходимостью формирования у обучающихся практических действий по преодолению трудностей); </a:t>
            </a:r>
            <a:endParaRPr lang="ru-RU" sz="2400" dirty="0"/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процедуру анализа условий, данных, способов достижения результата для преодоления трудностей в сложной ситуации (разложение на составляющие элементы с целью выявления источников сложности объекта изучения).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66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500" y="858909"/>
            <a:ext cx="10134600" cy="1332096"/>
          </a:xfrm>
          <a:prstGeom prst="rect">
            <a:avLst/>
          </a:prstGeom>
          <a:solidFill>
            <a:srgbClr val="FCF6F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III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пособиях и УМК должно быть отражено системное изменение методов обучения и оценки учебных результатов.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1400" y="2359509"/>
            <a:ext cx="10045700" cy="38422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9017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Компоненты: направления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III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внедрения методов и технологий, направленных на использование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концептов для оценки учебных результатов;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результатов применения освоенного содержания </a:t>
            </a:r>
            <a:r>
              <a:rPr lang="ru-RU" sz="24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интегрированный </a:t>
            </a: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диагностике готовности студентов применять освоенные способы деятельности при решении задач, поставленных профессиональной деятельностью и жизненными ситуациями.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79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853286"/>
            <a:ext cx="10668000" cy="501611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Описание</a:t>
            </a:r>
            <a:r>
              <a:rPr lang="ru-RU" sz="32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диагностики</a:t>
            </a:r>
            <a:r>
              <a:rPr lang="ru-RU" sz="32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</a:t>
            </a:r>
            <a:r>
              <a:rPr lang="ru-RU" sz="32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основе</a:t>
            </a:r>
            <a:r>
              <a:rPr lang="ru-RU" sz="32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оценки</a:t>
            </a:r>
            <a:r>
              <a:rPr lang="ru-RU" sz="32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освоения</a:t>
            </a:r>
            <a:r>
              <a:rPr lang="ru-RU" sz="32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содержания</a:t>
            </a:r>
            <a:r>
              <a:rPr lang="ru-RU" sz="32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42021"/>
                </a:solidFill>
                <a:latin typeface="CharterITC-Bold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деятельности, как целостного результата освоения системы специализированных компетенций;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242021"/>
                </a:solidFill>
                <a:latin typeface="CharterITC-Bold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математической грамотности, при этом содержание проверки отбирается таким образом, чтобы выполнялся процесс концентрации не вокруг традиционных вопросов курса математики, а вокруг концептов (фундаментальных идей).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242021"/>
                </a:solidFill>
                <a:latin typeface="CharterITC-Bol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8700" y="527709"/>
            <a:ext cx="10591800" cy="555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реализации направления </a:t>
            </a:r>
            <a:r>
              <a:rPr lang="en-US" sz="2400" b="1" i="1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endParaRPr lang="ru-RU" sz="2400" b="1" i="1" dirty="0" smtClean="0">
              <a:solidFill>
                <a:srgbClr val="24202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банка методических материалов: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современных методов обучения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математике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используемых на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различных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этапах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учебных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занятий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контексте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формирования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функциональной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грамотности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алгоритмов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эффективных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техник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визуализации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мышления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альтернативной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записи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информации;</a:t>
            </a:r>
            <a:endParaRPr lang="en-US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тем</a:t>
            </a:r>
            <a:r>
              <a:rPr lang="ru-RU" sz="2400" b="1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исследований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рамках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курсовых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дипломных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работ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проектов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ориентированных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формирование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функциональной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грамотности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как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результата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формирования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компетенций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процессе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обучения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физико- математическим дисциплинам</a:t>
            </a:r>
            <a:r>
              <a:rPr lang="ru-RU" sz="2400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компетентностно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ориентированных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задач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для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экзаменов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дисциплинам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физико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математического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профиля</a:t>
            </a:r>
            <a:r>
              <a:rPr lang="ru-RU" sz="24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100" y="752162"/>
            <a:ext cx="9232900" cy="361592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IV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задачного подхода к обучению в</a:t>
            </a: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контексте актуальных тенденций развития содержания образования и его ориентации на формирование функциональной грамотности.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 направления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IV</a:t>
            </a:r>
            <a:r>
              <a:rPr lang="ru-RU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понимание изменения функций задач – от средства выработки навыков применения теории – к многоаспектному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явлению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5300" y="1397000"/>
            <a:ext cx="8585200" cy="3927229"/>
          </a:xfrm>
          <a:prstGeom prst="rect">
            <a:avLst/>
          </a:prstGeom>
          <a:solidFill>
            <a:srgbClr val="E7FE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задачное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построение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содержания 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основе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концентрации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учебного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материала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вокруг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концепта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содержания обучения через задачи на основе интеграции психологических, дидактических, методических и математических компонентов содержания образования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представление</a:t>
            </a:r>
            <a:r>
              <a:rPr lang="ru-RU" sz="2800" dirty="0" smtClean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приоритетных</a:t>
            </a:r>
            <a:r>
              <a:rPr lang="ru-RU" sz="28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методов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обучения решению задач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1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700" y="542978"/>
            <a:ext cx="10528300" cy="5318379"/>
          </a:xfrm>
          <a:prstGeom prst="rect">
            <a:avLst/>
          </a:prstGeom>
          <a:solidFill>
            <a:srgbClr val="E7FEFF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051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Механизмы реализации направления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современных методических и учебных пособий для будущих учителей, ориентированных на формирование функциональной грамотности, обучающихся.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методике анализа условия задач, обеспечивающей развитие: </a:t>
            </a: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академической грамотности обучающихся; функциональной грамотности как </a:t>
            </a:r>
            <a:r>
              <a:rPr lang="ru-RU" sz="2400" dirty="0" err="1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метапредметного</a:t>
            </a: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образовательного </a:t>
            </a:r>
            <a:r>
              <a:rPr lang="ru-RU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применению полученных знаний при решении задач с фабулой, фокусирующей внимание на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темы для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значимых 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учащихся проблем обучения, жизненных ситуаций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и личностного взаимодействия.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методике формирования новых знаний как решения проблемы, возникшей при рассмотрении практико-ориентированных задач, с</a:t>
            </a: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использованием банка различных типов </a:t>
            </a:r>
            <a:r>
              <a:rPr lang="ru-RU" sz="2400" dirty="0" smtClean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2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500" y="1046228"/>
            <a:ext cx="9486900" cy="5007781"/>
          </a:xfrm>
          <a:prstGeom prst="rect">
            <a:avLst/>
          </a:prstGeom>
          <a:solidFill>
            <a:srgbClr val="E7FEFF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Построение целевой системы математических задач как индивидуализированного средства формирования математической грамотности через освоение универсальных учебных действий с учетом личностных качеств обучающегося.</a:t>
            </a: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актуальных форм организации познавательной деятельности обучающихся в условиях возможности использования функций </a:t>
            </a: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8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8800"/>
            <a:ext cx="9144000" cy="2951163"/>
          </a:xfrm>
          <a:solidFill>
            <a:srgbClr val="F6E7E6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</a:rPr>
              <a:t>«Методические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рекомендации по разработке учебных пособий и УМК по методике преподавания физико-математических дисциплин, ориентированных на подготовку будущих педагогических работников к формированию функциональной грамотности обучающихся»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выполнения: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.2023г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08200" y="1155700"/>
            <a:ext cx="7302500" cy="584775"/>
          </a:xfrm>
          <a:prstGeom prst="rect">
            <a:avLst/>
          </a:prstGeom>
          <a:solidFill>
            <a:srgbClr val="FCF6F6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Компоненты учебных пособий и УМК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73300" y="2095500"/>
            <a:ext cx="6870700" cy="22000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1.Актуальные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проблемы, требующие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переструктурирования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лекций и необходимых дополнений к формам деятельности: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6412" y="1264821"/>
            <a:ext cx="10515600" cy="4893647"/>
          </a:xfrm>
          <a:prstGeom prst="rect">
            <a:avLst/>
          </a:prstGeom>
          <a:solidFill>
            <a:srgbClr val="EFF9FF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Диагностическая работа вначале лекции по ключевым вопросам предыдущей лекции. Проводится в течение 5-6 минут на каждой лекции по материалам предыдущей в нескольких вариантах. </a:t>
            </a:r>
            <a:endParaRPr lang="ru-RU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 Аналитический обзор материала предыдущей лекции, выполняет на каждой лекции один из студентов с привлечение ментальной карты по предыдущей лекции. </a:t>
            </a:r>
            <a:endParaRPr lang="ru-RU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Обсуждение темы лекции и обоснование ее роли в изучаемом разделе, ориентированное на конкретизацию абстрактного содержания формируемых знаний. </a:t>
            </a:r>
            <a:endParaRPr lang="ru-RU" sz="24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 План лекции формулируется в традиционной форме и в предъявлении обязательных результатов изучения содержания, так называемых, листов оценивания знаний. В них </a:t>
            </a:r>
            <a:r>
              <a:rPr lang="ru-RU" sz="2400" dirty="0" smtClean="0">
                <a:latin typeface="Times New Roman" panose="02020603050405020304" pitchFamily="18" charset="0"/>
              </a:rPr>
              <a:t>указываются </a:t>
            </a:r>
            <a:r>
              <a:rPr lang="ru-RU" sz="2400" dirty="0">
                <a:latin typeface="Times New Roman" panose="02020603050405020304" pitchFamily="18" charset="0"/>
              </a:rPr>
              <a:t>необходимые знания, умения, и компетенции, который обучающийся должен приобрести.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03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900" y="571499"/>
            <a:ext cx="10261600" cy="5564344"/>
          </a:xfrm>
          <a:prstGeom prst="rect">
            <a:avLst/>
          </a:prstGeom>
          <a:solidFill>
            <a:srgbClr val="EFF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Выделяется содержание лекции для обязательного и дополнительного изучения, исторический материал. Обязательный для усвоения материал становится основным содержанием лекции, дополнительный – дается на электронных носителях, исторические сведения – для самостоятельного поиска информации.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Презентация к лекции используется для краткого повторения лекции, при этом, основное содержание структурируется в таблицах схемах, алгоритмах. Иллюстрируются необходимые динамические или иные компьютерные модели.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7. В листе оценивания знаний указываются необходимые результаты проектной деятельности.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56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0" y="1091098"/>
            <a:ext cx="9194800" cy="3780522"/>
          </a:xfrm>
          <a:prstGeom prst="rect">
            <a:avLst/>
          </a:prstGeom>
          <a:solidFill>
            <a:srgbClr val="EFF9FF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 в режиме офлайн: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дополнены компонентами поэтапной диагностики, аналитическим обзором, совместным планированием ожидаемых результатов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Лекции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режиме онлайн: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материалы лекции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размещаются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ресурсном центре: текстовый документ, динамическая презентация, видеоролики, ментальные карты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1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8911" y="1840012"/>
            <a:ext cx="439120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Практический раздел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11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300" y="451593"/>
            <a:ext cx="1059180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занятия: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режиме офлайн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(представление разработанных в группах конспектов для классов с различными уровнями познавательной деятельности и мотивации);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обсуждение сценариев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уроков: для классов с низким уровнем обучаемости и неопределённой мотивацией; для классов со средним уровнем обучаемости и нечёткой мотивацией; для классов с высоким уровнем обучаемости и чёткой мотивацией;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квази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-исследовательская деятельность при исследовании параметров сложности изучаемых тем, защита мини- проектов.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режиме онлайн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выполнение тестовых заданий; индивидуальных проектов; создание ментальных карт; видеороликов, размещенных на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yutub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канале БГПУ.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606949"/>
            <a:ext cx="11125200" cy="5396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 fontAlgn="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Лабораторные работы</a:t>
            </a:r>
          </a:p>
          <a:p>
            <a:pPr marL="457200" indent="450215" algn="just" fontAlgn="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режиме офлайн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анализ сценариев учебных занятий, ориентированных на формирование функциональной грамотности; создание банка практико- ориентированных задач, для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конфликтов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понимание значимости математических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для работы в группах, отвечающие частично или в полном объеме структуре проекта и требованиям к проектной деятельности, формирующие навыки проведения исследований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режиме онлайн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учебные занятия 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режиме онлайн в «Школе юных математиков», видеоролики занятий размещены на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канале БГПУ;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учебные занятия в рамках проекта «Будущие педагоги – школьникам»,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видеоролики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занятий размещены на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- канале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БГПУ.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9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433839"/>
            <a:ext cx="1036320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 fontAlgn="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Тьюторская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освоению обучающей профессиональной деятельности в контексте формирования 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 функциональной  грамотности. План работы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ютора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indent="-342900" algn="just" fontAlgn="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 в  практическом освоении учебных дисциплин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(умение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анализировать, интерпретировать теоретический материал, который дается в лекциях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преподавателя); </a:t>
            </a:r>
          </a:p>
          <a:p>
            <a:pPr marL="800100" indent="-342900" algn="just" fontAlgn="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плана самообразования, (как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 работать с лекцией, статьей, готовить ответ на практическом занятии, какие информационные источники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использовать);</a:t>
            </a:r>
          </a:p>
          <a:p>
            <a:pPr marL="800100" indent="-342900" algn="just" fontAlgn="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поведением студента, выполнением норм университетского общежития (формируются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метакомпетенции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Профессиональная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психологическая, педагогическая составляющие деятельности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являются одновременно и составляющими функциями деятельности будущего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учителя. Приложение 3.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5800" y="1408169"/>
            <a:ext cx="8851900" cy="3289362"/>
          </a:xfrm>
          <a:prstGeom prst="rect">
            <a:avLst/>
          </a:prstGeom>
          <a:solidFill>
            <a:srgbClr val="FCF6F6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 знаний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содержит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материалы текущей и итоговой аттестации, иные материалы, позволяющие определить соответствие результатов учебной деятельности обучающихся требованиям образовательных стандартов высшего образования 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учебных программ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высшего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образования.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См. Приложение2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13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7700" y="1307954"/>
            <a:ext cx="8610600" cy="4059253"/>
          </a:xfrm>
          <a:prstGeom prst="rect">
            <a:avLst/>
          </a:prstGeom>
          <a:solidFill>
            <a:srgbClr val="EFF9FF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Вспомогательный раздел УМК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содержит: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учебно-программной документации учебных программы высшего образования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программно-планирующей документации воспитания,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учебно-методической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документации, перечень учебных изданий и информационно-аналитических материалов, рекомендуемых для изучения учебной дисциплины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резентации, ментальные карты,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идеоматериалы (приложение 3)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/>
              <a:t>Разработка </a:t>
            </a:r>
            <a:r>
              <a:rPr lang="ru-RU" dirty="0" smtClean="0"/>
              <a:t>методических рекомендаций опирается </a:t>
            </a:r>
            <a:r>
              <a:rPr lang="ru-RU" dirty="0"/>
              <a:t>на: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2400" y="2556932"/>
            <a:ext cx="94741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Закон Республики Беларусь от 14 января 2022 г. № 154-З «Об изменении Кодекса Республики Беларусь об образовании»: Статья 83.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требования к организации образовательного процесса: обеспечение качества образования;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компетентностный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подход.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9754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9826" y="1396327"/>
            <a:ext cx="3500254" cy="8436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</a:t>
            </a:r>
            <a:endParaRPr lang="ru-RU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902" r="5902" b="1"/>
          <a:stretch/>
        </p:blipFill>
        <p:spPr>
          <a:xfrm>
            <a:off x="941324" y="1353481"/>
            <a:ext cx="8910828" cy="79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24" y="2332566"/>
            <a:ext cx="5121084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4100" y="1114336"/>
            <a:ext cx="9893300" cy="646331"/>
          </a:xfrm>
          <a:prstGeom prst="rect">
            <a:avLst/>
          </a:prstGeom>
          <a:solidFill>
            <a:srgbClr val="EFF9FF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dirty="0"/>
              <a:t>ПРИМЕРЫ КОМПЕТЕНТНОСТНО-ОРИЕНТИРОВАННЫХ ЗАДАНИЙ К ЭКЗАМЕНУ ПО МЕТОДИКЕ ОБУЧЕНИЯ МАТЕМАТИКЕ (раздел «Методика изучения стереометрии»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2832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8" t="1408" r="2237" b="6339"/>
          <a:stretch>
            <a:fillRect/>
          </a:stretch>
        </p:blipFill>
        <p:spPr bwMode="auto">
          <a:xfrm>
            <a:off x="8345487" y="2555240"/>
            <a:ext cx="2729348" cy="1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054100" y="2060762"/>
            <a:ext cx="6823343" cy="2457075"/>
          </a:xfrm>
          <a:prstGeom prst="rect">
            <a:avLst/>
          </a:prstGeom>
          <a:solidFill>
            <a:srgbClr val="EFF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Расстояние до самолета от некоторого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пункта увеличилось в1,5 раза, а угол атаки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уменьшился с 60˚ до 45˚.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Верно ли, что самолет садится?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если расстояние увеличилось в 2 раза?</a:t>
            </a:r>
            <a:endParaRPr kumimoji="0" lang="ru-RU" altLang="ru-RU" sz="2800" b="0" i="1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5700" y="1158422"/>
            <a:ext cx="6096000" cy="3609065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методической поддержки обучающей деятельности студентов на консультациях с преподавателем или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тьютором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96" t="-20267" r="-2096" b="20267"/>
          <a:stretch/>
        </p:blipFill>
        <p:spPr>
          <a:xfrm>
            <a:off x="0" y="-2684929"/>
            <a:ext cx="121920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562292"/>
            <a:ext cx="8112125" cy="57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лево 8"/>
          <p:cNvSpPr/>
          <p:nvPr/>
        </p:nvSpPr>
        <p:spPr>
          <a:xfrm rot="1576977">
            <a:off x="4060429" y="1956366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5294051" y="3144236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8890368">
            <a:off x="3905244" y="3277751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960377">
            <a:off x="6485201" y="1666003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2712399">
            <a:off x="6736939" y="3078743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05132" y="1706652"/>
            <a:ext cx="2166863" cy="2028664"/>
            <a:chOff x="1115616" y="692696"/>
            <a:chExt cx="2683191" cy="2664296"/>
          </a:xfrm>
        </p:grpSpPr>
        <p:sp>
          <p:nvSpPr>
            <p:cNvPr id="3" name="Овал 2"/>
            <p:cNvSpPr/>
            <p:nvPr/>
          </p:nvSpPr>
          <p:spPr>
            <a:xfrm>
              <a:off x="1115616" y="692696"/>
              <a:ext cx="2664296" cy="26642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16165" y="1345934"/>
              <a:ext cx="2582642" cy="84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Обязательные составляющие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Шестиугольник 11">
            <a:hlinkClick r:id="" action="ppaction://noaction"/>
          </p:cNvPr>
          <p:cNvSpPr/>
          <p:nvPr/>
        </p:nvSpPr>
        <p:spPr>
          <a:xfrm>
            <a:off x="4842855" y="4073768"/>
            <a:ext cx="2624060" cy="2145042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П</a:t>
            </a:r>
            <a:r>
              <a:rPr lang="ru-RU" b="1" i="1" dirty="0" smtClean="0"/>
              <a:t>рименять </a:t>
            </a:r>
            <a:r>
              <a:rPr lang="ru-RU" b="1" i="1" dirty="0"/>
              <a:t>методику </a:t>
            </a:r>
            <a:r>
              <a:rPr lang="ru-RU" b="1" i="1" dirty="0" smtClean="0"/>
              <a:t> освоения математики </a:t>
            </a:r>
            <a:r>
              <a:rPr lang="ru-RU" b="1" i="1" dirty="0"/>
              <a:t>учащимися различных уровней </a:t>
            </a:r>
            <a:r>
              <a:rPr lang="ru-RU" dirty="0"/>
              <a:t>обучаемости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естиугольник 12">
            <a:hlinkClick r:id="rId3" action="ppaction://hlinksldjump"/>
          </p:cNvPr>
          <p:cNvSpPr/>
          <p:nvPr/>
        </p:nvSpPr>
        <p:spPr>
          <a:xfrm>
            <a:off x="7747761" y="3562931"/>
            <a:ext cx="2353500" cy="21230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hlinkClick r:id="rId4" action="ppaction://hlinksldjump"/>
          </p:cNvPr>
          <p:cNvSpPr/>
          <p:nvPr/>
        </p:nvSpPr>
        <p:spPr>
          <a:xfrm>
            <a:off x="7967639" y="548722"/>
            <a:ext cx="2458701" cy="220790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687951" y="814141"/>
            <a:ext cx="2476806" cy="2030983"/>
            <a:chOff x="136610" y="982080"/>
            <a:chExt cx="2476806" cy="2030983"/>
          </a:xfrm>
        </p:grpSpPr>
        <p:sp>
          <p:nvSpPr>
            <p:cNvPr id="10" name="Шестиугольник 9">
              <a:hlinkClick r:id="" action="ppaction://noaction"/>
            </p:cNvPr>
            <p:cNvSpPr/>
            <p:nvPr/>
          </p:nvSpPr>
          <p:spPr>
            <a:xfrm>
              <a:off x="136610" y="982080"/>
              <a:ext cx="2476806" cy="203098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3948" y="1005383"/>
              <a:ext cx="21119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Применять закономерности формирования знаний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84157" y="3006498"/>
            <a:ext cx="2663314" cy="2219078"/>
            <a:chOff x="107503" y="3172250"/>
            <a:chExt cx="2409849" cy="2156865"/>
          </a:xfrm>
        </p:grpSpPr>
        <p:sp>
          <p:nvSpPr>
            <p:cNvPr id="11" name="Шестиугольник 10">
              <a:hlinkClick r:id="" action="ppaction://noaction"/>
            </p:cNvPr>
            <p:cNvSpPr/>
            <p:nvPr/>
          </p:nvSpPr>
          <p:spPr>
            <a:xfrm>
              <a:off x="107503" y="3172250"/>
              <a:ext cx="2409849" cy="2156865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3842" y="3558184"/>
              <a:ext cx="2145822" cy="44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96855" y="568111"/>
            <a:ext cx="2200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И</a:t>
            </a:r>
            <a:r>
              <a:rPr lang="ru-RU" b="1" i="1" dirty="0" smtClean="0"/>
              <a:t>спользовать </a:t>
            </a:r>
            <a:r>
              <a:rPr lang="ru-RU" b="1" i="1" dirty="0"/>
              <a:t>современные технологии </a:t>
            </a:r>
            <a:r>
              <a:rPr lang="ru-RU" b="1" i="1" dirty="0" smtClean="0"/>
              <a:t>для формирования функциональной грамотности </a:t>
            </a:r>
            <a:endParaRPr lang="ru-RU" sz="2400" b="1" i="1" dirty="0"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1122" y="3885805"/>
            <a:ext cx="1886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Применять методику организации исследовательской деятельности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18169" y="125901"/>
            <a:ext cx="2227895" cy="14766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Выполнять  анализ содержания </a:t>
            </a:r>
            <a:r>
              <a:rPr lang="ru-RU" i="1" dirty="0">
                <a:solidFill>
                  <a:schemeClr val="tx1"/>
                </a:solidFill>
              </a:rPr>
              <a:t>и структуры учебных средств по математике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5773965" y="1442377"/>
            <a:ext cx="349460" cy="320388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67948" y="3244334"/>
            <a:ext cx="19900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Организовывать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образовательно-воспитательный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процесс через практико-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ориетированный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контент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62361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823" y="230079"/>
            <a:ext cx="6439989" cy="988213"/>
          </a:xfrm>
        </p:spPr>
        <p:txBody>
          <a:bodyPr/>
          <a:lstStyle/>
          <a:p>
            <a:r>
              <a:rPr lang="ru-RU" b="1" dirty="0" smtClean="0"/>
              <a:t>                   </a:t>
            </a:r>
            <a:endParaRPr lang="en-US" b="1" dirty="0"/>
          </a:p>
        </p:txBody>
      </p:sp>
      <p:pic>
        <p:nvPicPr>
          <p:cNvPr id="1026" name="Picture 2" descr="ᐈ Лестница вверх картинка, фото лестница рисунок | скачать на Depositphotos®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2266" r="10453" b="1"/>
          <a:stretch/>
        </p:blipFill>
        <p:spPr bwMode="auto">
          <a:xfrm>
            <a:off x="2933699" y="1261564"/>
            <a:ext cx="5346701" cy="51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3699" y="5529685"/>
            <a:ext cx="5765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err="1" smtClean="0"/>
              <a:t>СРЕДСТВа</a:t>
            </a:r>
            <a:r>
              <a:rPr lang="ru-RU" b="1" cap="all" dirty="0" smtClean="0"/>
              <a:t> </a:t>
            </a:r>
            <a:r>
              <a:rPr lang="ru-RU" b="1" cap="all" dirty="0"/>
              <a:t>ДИАГНОСТИКИ</a:t>
            </a:r>
            <a:endParaRPr lang="ru-RU" b="1" dirty="0"/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965" y="4517974"/>
            <a:ext cx="4049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КРИТЕРИИ ОЦЕНОК РЕЗУЛЬТАТОВ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УЧЕБНОЙ </a:t>
            </a:r>
            <a:r>
              <a:rPr lang="ru-RU" sz="1600" b="1" dirty="0">
                <a:solidFill>
                  <a:srgbClr val="7030A0"/>
                </a:solidFill>
              </a:rPr>
              <a:t>ДЕЯТЕЛЬНОСТИ</a:t>
            </a:r>
          </a:p>
          <a:p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98" y="3008576"/>
            <a:ext cx="359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</a:rPr>
              <a:t>компоненты самостоятельной работы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3112" y="2358196"/>
            <a:ext cx="3591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cap="all" dirty="0">
                <a:solidFill>
                  <a:srgbClr val="FF0000"/>
                </a:solidFill>
              </a:rPr>
              <a:t>Формы самостоятельной </a:t>
            </a:r>
            <a:r>
              <a:rPr lang="ru-RU" sz="1400" cap="all" dirty="0" smtClean="0">
                <a:solidFill>
                  <a:srgbClr val="FF0000"/>
                </a:solidFill>
              </a:rPr>
              <a:t>работы</a:t>
            </a:r>
            <a:endParaRPr lang="ru-RU" sz="1400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1486" y="1473930"/>
            <a:ext cx="2654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B050"/>
                </a:solidFill>
              </a:rPr>
              <a:t>Задачи самостоятельной работы </a:t>
            </a:r>
            <a:endParaRPr lang="ru-RU" sz="1400" b="1" cap="all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3762604"/>
            <a:ext cx="4291672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cap="all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выполнению </a:t>
            </a:r>
            <a:endParaRPr lang="ru-RU" sz="1400" b="1" cap="all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cap="all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</a:t>
            </a:r>
            <a:r>
              <a:rPr lang="ru-RU" sz="1400" cap="all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endParaRPr lang="ru-RU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0" b="38923"/>
          <a:stretch/>
        </p:blipFill>
        <p:spPr bwMode="auto">
          <a:xfrm>
            <a:off x="2683085" y="723374"/>
            <a:ext cx="7437955" cy="55001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89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700" y="686952"/>
            <a:ext cx="9258300" cy="4352730"/>
          </a:xfrm>
          <a:prstGeom prst="rect">
            <a:avLst/>
          </a:prstGeom>
          <a:solidFill>
            <a:srgbClr val="EFF9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Резюме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Определены функции УМК и учебных пособий: </a:t>
            </a:r>
            <a:endParaRPr lang="ru-RU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Объединяет в единое целое различные дидактические средства обучения, подчиняя их целям обучения и воспитания;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-Фиксируют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детализируют требования к содержанию изучаемой дисциплины, к компетенциям выпускников, содержащихся в образовательном стандарте, и тем самым способствует его реализации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03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2" y="817032"/>
            <a:ext cx="9601196" cy="1303867"/>
          </a:xfr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/>
              <a:t>Методические рекомендации составлены в соответствии со следующими нормативными </a:t>
            </a:r>
            <a:r>
              <a:rPr lang="ru-RU" sz="3200" b="1" dirty="0"/>
              <a:t>документами</a:t>
            </a:r>
            <a:r>
              <a:rPr lang="ru-RU" sz="3200" b="1" dirty="0" smtClean="0"/>
              <a:t>:</a:t>
            </a:r>
            <a:endParaRPr lang="ru-RU" sz="32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b="1" dirty="0" smtClean="0"/>
              <a:t>Образовательный </a:t>
            </a:r>
            <a:r>
              <a:rPr lang="ru-RU" b="1" dirty="0"/>
              <a:t>стандарт высшего образования (ОСВО 6-05-0113-03-2023) общее высшее образование. Специальность 6-05-0113-04 Физико-математическое </a:t>
            </a:r>
            <a:r>
              <a:rPr lang="ru-RU" b="1" dirty="0" smtClean="0"/>
              <a:t>образование.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Образовательный </a:t>
            </a:r>
            <a:r>
              <a:rPr lang="ru-RU" b="1" dirty="0"/>
              <a:t>стандарт общего среднего </a:t>
            </a:r>
            <a:r>
              <a:rPr lang="ru-RU" b="1" dirty="0" smtClean="0"/>
              <a:t>образования, </a:t>
            </a:r>
            <a:r>
              <a:rPr lang="ru-RU" b="1" dirty="0"/>
              <a:t>утвержденный постановлением Министерства образования Республики Беларусь от 26 декабря 2018 г. № </a:t>
            </a:r>
            <a:r>
              <a:rPr lang="ru-RU" b="1" dirty="0" smtClean="0"/>
              <a:t>125.</a:t>
            </a:r>
          </a:p>
          <a:p>
            <a:pPr marL="457200" indent="-457200">
              <a:buFont typeface="Arial"/>
              <a:buAutoNum type="arabicPeriod"/>
            </a:pPr>
            <a:r>
              <a:rPr lang="ru-RU" b="1" dirty="0" smtClean="0"/>
              <a:t>Концепци</a:t>
            </a:r>
            <a:r>
              <a:rPr lang="ru-RU" b="1" dirty="0"/>
              <a:t>я</a:t>
            </a:r>
            <a:r>
              <a:rPr lang="ru-RU" b="1" dirty="0" smtClean="0"/>
              <a:t> </a:t>
            </a:r>
            <a:r>
              <a:rPr lang="ru-RU" b="1" dirty="0"/>
              <a:t>развития образования до 2030 года (постановление Совета Министров Республики Беларусь от 30 ноября 2021 года, №683</a:t>
            </a:r>
            <a:r>
              <a:rPr lang="ru-RU" b="1" dirty="0" smtClean="0"/>
              <a:t>). </a:t>
            </a:r>
            <a:endParaRPr lang="ru-RU" b="1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35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1092200"/>
            <a:ext cx="10053012" cy="35438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29158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400" y="843992"/>
            <a:ext cx="9525000" cy="5048562"/>
          </a:xfrm>
          <a:prstGeom prst="rect">
            <a:avLst/>
          </a:prstGeom>
          <a:solidFill>
            <a:srgbClr val="FCF6F6"/>
          </a:solidFill>
        </p:spPr>
        <p:txBody>
          <a:bodyPr wrap="square">
            <a:spAutoFit/>
          </a:bodyPr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дидактические средства: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2286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режиме офлайн и онлайн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имеющие обязательную для изучения и дополнительную часть;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практические занятия в режиме офлайн и онлайн;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лабораторные работы в режиме офлайн и онлайн;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2286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презентации лекций, ментальные карты, видеоролики;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  <a:tabLst>
                <a:tab pos="2286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 дидактических средств для формирования функциональной грамотности.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контроля и самоконтроля: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разноуровневые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задания для самостоятельного изучения и самоконтроля;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для практических занятий (базовый и углубленный вариант) в режиме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офлайн и онлайн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диагностические и контролирующие материалы для поэтапного формирования итоговой оценки формирования функциональной грамотности;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  <a:tabLst>
                <a:tab pos="2286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компетентностно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ориентированных задач для проведения экзамена.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0" y="674843"/>
            <a:ext cx="7950200" cy="567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публикаций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1.Пирютко, О., Н.  Структурные и содержательные компоненты новой образовательной программы по учебной дисциплине «Частная методика обучения математике», ориентированной на формирование функциональной грамотности//О.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/ Математическое образование: сб. материалов 11 Международной конференции, г. Ереван, 6-8-октября 2023 г. / АГПУ им.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Хачатура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Абовяна. ––2023. ––  С.186- 189.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2.Пирютко О. Н.  Функции этапа «Искусство обучать» веб-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«От математики- к мечте» в контексте  формирования  функциональной грамотности//О.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Е. А.   Иванова / Математическое образование: сб. материалов 11 Международной конференции, г. Ереван, 6-8-октября 2023 г. / АГПУ им.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Хачатура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Абовяна. ––2023. ––  С.57 - 60.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3.Пирютко О. Н.  О проблемах использования терминологии при изучении понятия тетраэдра //О.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Ющенко А. С.    / Математическое образование: сб. материалов 11 Международной конференции,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г.Ереван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6-8-октября 2023 г. / АГПУ им.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Хачатура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Абовяна. ––2023. ––  С.155- 158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400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Базылев Д. Ф., </a:t>
            </a:r>
            <a:r>
              <a:rPr lang="ru-RU" sz="1400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О.Н, </a:t>
            </a:r>
            <a:r>
              <a:rPr lang="ru-RU" sz="1400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Берник</a:t>
            </a:r>
            <a:r>
              <a:rPr lang="ru-RU" sz="1400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В., И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Студенческие математические олимпиады как средство развития интереса к научной  математической деятельности / Д. Ф. Базылев и О.Н.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 //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Матэматыка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фiзiка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2023. – №1. – С. 64 – 67.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400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Пирютко, О.Н. Некоторые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условия формирования готовности педагогов математического профиля к формированию функциональной грамотности обучающихся /О.Н.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 /XV Международная научно-практическая интернет-конференция «Инновационные технологии обучения физико-математическим и профессионально-техническим дисциплинам» 24 марта 2023 года физико-инженерный факультет МГПУ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Мозырский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гос.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ун-т им. И.П.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Шамякина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– Мозырь: МГПУ, 2023.  –  130- 133 с.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6500" y="594784"/>
            <a:ext cx="9385300" cy="5420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.Пирютко, О., Н.  Формирование читательской грамотности на уроках математики//О. Н. </a:t>
            </a:r>
            <a:r>
              <a:rPr lang="ru-RU" sz="1400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/Научно- методические основы формирования функциональной грамотности: теория и практика современной школы сб. лучших докладов Всероссийской конференции с международным участием 2023 г. /Коломна ГСГУ. ––2023. ––  С.18 - 24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7.Пирютко О. Н «Методика преподавания математики 5-6 класс. Функциональная грамотность» учебное пособие для учителей// О.Н.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Мн.-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Адукация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выхаванне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2023.- 192с.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8.Пирютко, О. Н. «Алгебра -10 класс. Сборник тематических тестовых заданий/О.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М.Морозова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И. Г. Арефьева. –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Мiнск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Аверсэв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2023. –80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9.Пирютко, О. Н. «Алгебра -11 класс. Современный урок. Поурочные планы и рекомендации. /О.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Арефьева. –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Мiнск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Аверсэв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2023. –143с.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	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Н.,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Костюкович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 В. Сборник самостоятельных и контрольных работ по математике для 6 класса/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 В.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Костюкович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Мозырь: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Выснова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2023. –60с.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	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Н.,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Костюкович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 В. Сборник самостоятельных и контрольных работ по математике для 5 класса/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Н. В.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Костюкович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Мозырь: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Выснова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2023. –64с.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 Н. «Методика преподавания математики учебное пособие для студентов, магистрантов, учителей  /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Мiнск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Народная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асвета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2023. –304с.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	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О.Н Особенности     учебно- методического обеспечения формирования функциональной грамотности учащихся на III ступени общего среднего образования при обучении стереометрии/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Материалы Международной научно-практической конференции «Актуальные проблемы обучения математике, и информатике и информатизации образования, посвященная 120-летиюсо дня рождения А.Н. Колмогорова», г. Хабаровск 25-27 мая 2023. Тихоокеанский государственный университет. Сертификат.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0" y="1331719"/>
            <a:ext cx="9931400" cy="396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	Носова К. Д.,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Н. Приемы формирования математической грамотности на основе эвристического  диалога при обучении поиску решения задач/ К. Д. Носова,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Физико-математическое образование: цели, достижения и перспективы: сб. ст. Международной научно-практической конференции / БГПУ. – Минск, 2023. – с. -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	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Паплевка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 В.,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Н.   Ментальные карты и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видеоуороки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компоненты методического обеспечения для формирования функциональной грамотности  /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Паплевка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Д. в.,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Физико-математическое образование: цели, достижения и перспективы: сб. ст. Международной научно-практической конференции / БГПУ. – Минск, 2023. –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16.	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Н, Ющенко А. С., Новые технологии при обучении математике /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С.Ющенко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Физико-математическое образование: цели, достижения и перспективы: сб. ст. Международной научно-практической конференции / БГПУ. – Минск, 2023. –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	 Иванова Е. И.,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Н.  Приемы включения учащихся педагогических классов в обучающую деятельность математике / Е.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И.Иванова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Физико-математическое образование: цели, достижения и перспективы: сб. ст. Международной научно-практической конференции / БГПУ. – Минск, 2023. – с.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	 Горбаченко Е. А.,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Н. Развитие компонентов интеллекта учащихся на основе реализации методических закономерностей формирования знаний / Е., А. Горбаченко, О.Н.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Физико-математическое образование: цели, достижения и перспективы: сб. ст. Международной научно-практической конференции / БГПУ. – Минск, 2023. – с</a:t>
            </a:r>
            <a:r>
              <a:rPr lang="ru-RU" sz="1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3000" y="742029"/>
            <a:ext cx="9436100" cy="4295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1400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Иванова Е. И., </a:t>
            </a:r>
            <a:r>
              <a:rPr lang="ru-RU" sz="1400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 Н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Некоторые приемы системного подхода по включения учащихся педагогических классов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математического профиля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обучающую деятельность /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Е.И.Иванова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О. Н. </a:t>
            </a:r>
            <a:r>
              <a:rPr lang="ru-RU" sz="1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// Вторая всероссийская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конференция с международным участием  «Научно- методические основы формирования функциональной грамотности: теория и практика современной школы. Коломна. 23- 24 ноября 2023г»/ ГСГУ</a:t>
            </a:r>
            <a:r>
              <a:rPr lang="ru-RU" sz="1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.–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Коломна ,  с.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21.Пирютко, О., Н.  Воспитательный эффект уроков математики: современный аспект/О.Н.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Пирютко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Весн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адукац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 – 2023. – №1.– С.27  –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22.Носова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Д. Воспитание моральных качеств при обучении математике / К.Д. Носова/ Научно-методические основы формирования функциональной грамотности: теория и практика современной школы: Всероссийская с международным участием научно-практическая конференция; материалы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Коломна: ГСГУ, 2023. – с. 106-108.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23.Носова, К.Д.  Некоторые приемы формирования функциональной грамотности на уроках математики/ К.Д. Носова, // Инновационные подходы к обучению физике, математике, информатике: материалы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студ. науч.-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интернет-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г. Минск,  18 апреля 2023 г. / Белорус. гос.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ун-т им. М. Танка;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редкол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С.И.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Василец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, Л.Л.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Тухолко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(отв. ред.) [и др.]. – Минск : БГПУ, 2023. – с. 177-181.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24. Носова, К.Д. ,Терешко О. А.  Веб-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 средство формирования функциональной грамотности учащихся и студентов/ К.Д. Носова, О. А.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Терешко,М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М. Бойчук и др. //Сборник материалов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международной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неоконференции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Баркемп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ByProject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2023» /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Гродно:ГрГУ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им. Янки Купалы,  2023. – с. 173-180.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10299700" cy="5201424"/>
          </a:xfrm>
          <a:prstGeom prst="rect">
            <a:avLst/>
          </a:prstGeom>
          <a:solidFill>
            <a:srgbClr val="EFF9FF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Аспекты: </a:t>
            </a:r>
          </a:p>
          <a:p>
            <a:r>
              <a:rPr lang="ru-RU" sz="2400" dirty="0" smtClean="0"/>
              <a:t>а</a:t>
            </a:r>
            <a:r>
              <a:rPr lang="ru-RU" sz="2800" dirty="0" smtClean="0"/>
              <a:t>) </a:t>
            </a:r>
            <a:r>
              <a:rPr lang="ru-RU" sz="2800" dirty="0"/>
              <a:t>изменение образовательной парадигмы — </a:t>
            </a:r>
            <a:r>
              <a:rPr lang="ru-RU" sz="2800" dirty="0" err="1"/>
              <a:t>компетентностный</a:t>
            </a:r>
            <a:r>
              <a:rPr lang="ru-RU" sz="2800" dirty="0"/>
              <a:t> подход;</a:t>
            </a:r>
          </a:p>
          <a:p>
            <a:r>
              <a:rPr lang="ru-RU" sz="2800" dirty="0"/>
              <a:t>б) содержание обучения — комплексное (междисциплинарное) изучение проблем, включая жизненные ситуации;</a:t>
            </a:r>
          </a:p>
          <a:p>
            <a:r>
              <a:rPr lang="ru-RU" sz="2800" dirty="0"/>
              <a:t>в) характер обучения и взаимодействия участников   образовательного процесса — сотрудничество, </a:t>
            </a:r>
            <a:r>
              <a:rPr lang="ru-RU" sz="2800" dirty="0" err="1"/>
              <a:t>деятельностный</a:t>
            </a:r>
            <a:r>
              <a:rPr lang="ru-RU" sz="2800" dirty="0"/>
              <a:t> подход;</a:t>
            </a:r>
          </a:p>
          <a:p>
            <a:r>
              <a:rPr lang="ru-RU" sz="2800" dirty="0"/>
              <a:t>г) доминирующий компонент организации образовательного процесса — практико-ориентированная, исследовательская и проектная </a:t>
            </a:r>
            <a:r>
              <a:rPr lang="ru-RU" sz="2800" dirty="0" smtClean="0"/>
              <a:t>деятельности, основанные </a:t>
            </a:r>
            <a:r>
              <a:rPr lang="ru-RU" sz="2800" dirty="0"/>
              <a:t>на проявлении самостоятельности, активности в творчестве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8460643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745" y="1506116"/>
            <a:ext cx="10586434" cy="523220"/>
          </a:xfrm>
          <a:prstGeom prst="rect">
            <a:avLst/>
          </a:prstGeom>
          <a:solidFill>
            <a:srgbClr val="EFF9FF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/>
              <a:t>Структура и содержание методических рекомендаций 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0000" y="2576042"/>
            <a:ext cx="9588500" cy="2858539"/>
          </a:xfrm>
          <a:prstGeom prst="rect">
            <a:avLst/>
          </a:prstGeom>
          <a:solidFill>
            <a:srgbClr val="EFF9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предлагаемых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методических рекомендаций:  разработка и обоснование структуры и содержания </a:t>
            </a:r>
            <a:r>
              <a:rPr lang="ru-RU" sz="2400" kern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научно-методического обеспечения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учебных пособий и УМК (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лекционных, дидактических, диагностических, контрольно-оценочных, методических материалов)) для </a:t>
            </a:r>
            <a:r>
              <a:rPr lang="ru-RU" sz="2400" kern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подготовки студентов физико-  математического образования к профессиональной деятельности в соответствии с задачами формирования у обучающихся в УОСО функциональной грамотности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400" y="793320"/>
            <a:ext cx="9423400" cy="593304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методических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рекомендаций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93" y="1955800"/>
            <a:ext cx="10627847" cy="361950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37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9800" y="1268898"/>
            <a:ext cx="10160000" cy="954107"/>
          </a:xfrm>
          <a:prstGeom prst="rect">
            <a:avLst/>
          </a:prstGeom>
          <a:solidFill>
            <a:srgbClr val="EFF9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Методические </a:t>
            </a:r>
            <a:r>
              <a:rPr lang="ru-RU" sz="2800" b="1" dirty="0"/>
              <a:t>рекомендации как компонент методической </a:t>
            </a:r>
            <a:r>
              <a:rPr lang="ru-RU" sz="2800" b="1" dirty="0" smtClean="0"/>
              <a:t>системы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3800" y="2413338"/>
            <a:ext cx="9639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рекомендации,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определяющие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структуру и содержание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пособий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МПМ и УМК, сформулированы в соответствии с задачей формирования функциональной грамотности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четырём направлениям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подготовки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педагогов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физико-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математического образования, которые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определены</a:t>
            </a:r>
            <a:r>
              <a:rPr lang="ru-RU" sz="2400" b="1" dirty="0" smtClean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с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учетом</a:t>
            </a:r>
            <a:r>
              <a:rPr lang="ru-RU" sz="2400" b="1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цели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обеспечения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глобальной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конкурентоспособности</a:t>
            </a:r>
            <a:r>
              <a:rPr lang="ru-RU" sz="2400" b="1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школьной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системы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образования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в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контексте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реализации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компетентностного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подхода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подготовки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учащихся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к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решению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проблем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в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изменяющемся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мире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в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среднесрочной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и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долгосрочной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</a:rPr>
              <a:t>перспективе</a:t>
            </a:r>
            <a:r>
              <a:rPr lang="ru-RU" sz="2400" b="1" dirty="0">
                <a:solidFill>
                  <a:srgbClr val="000000"/>
                </a:solidFill>
                <a:latin typeface="TimesNewRomanPSMT"/>
                <a:ea typeface="TimesNewRomanPSMT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50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0" y="623133"/>
            <a:ext cx="9220200" cy="1569660"/>
          </a:xfrm>
          <a:prstGeom prst="rect">
            <a:avLst/>
          </a:prstGeom>
          <a:solidFill>
            <a:srgbClr val="F6E7E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I, определяющее содержание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пособий: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ереход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формирования фрагментарного освоения содержания образования к целостному восприятию мира.</a:t>
            </a:r>
          </a:p>
          <a:p>
            <a:pPr marR="36195" indent="194310" algn="just"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8491" y="2214200"/>
            <a:ext cx="4519763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Компоненты </a:t>
            </a:r>
            <a:r>
              <a:rPr lang="ru-RU" sz="2400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</a:t>
            </a:r>
            <a:r>
              <a:rPr lang="en-US" sz="2400" b="1" dirty="0" smtClean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3395" y="2696118"/>
            <a:ext cx="9512300" cy="2726900"/>
          </a:xfrm>
          <a:prstGeom prst="rect">
            <a:avLst/>
          </a:prstGeom>
          <a:solidFill>
            <a:srgbClr val="FCF6F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учет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многозначности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точек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зрения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освоении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того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или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иного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содержания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нового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знания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альтернативность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выбора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компонентов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содержания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понимание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не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только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ближайших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но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отдаленных</a:t>
            </a:r>
            <a:r>
              <a:rPr lang="ru-RU" sz="20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последствий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глобального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характера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учет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процессов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информатизации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цифровизации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всех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сфер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жизни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контексте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необходимости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понимания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целостной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системной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картины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мира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интеграция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</a:t>
            </a:r>
            <a:r>
              <a:rPr lang="ru-RU" sz="20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определении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базовых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положений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другими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профильными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дисциплинами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гуманитарными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естественно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научными</a:t>
            </a:r>
            <a:r>
              <a:rPr lang="ru-RU" sz="2000" dirty="0">
                <a:solidFill>
                  <a:srgbClr val="000000"/>
                </a:solidFill>
                <a:latin typeface="TimesNewRomanPSMT"/>
                <a:ea typeface="TimesNewRomanPSMT"/>
                <a:cs typeface="Times New Roman" panose="02020603050405020304" pitchFamily="18" charset="0"/>
              </a:rPr>
              <a:t>).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3395" y="5423018"/>
            <a:ext cx="9512300" cy="685059"/>
          </a:xfrm>
          <a:prstGeom prst="rect">
            <a:avLst/>
          </a:prstGeom>
          <a:solidFill>
            <a:srgbClr val="FCF6F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пособий и УМК на формирование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 мышления, обучающихся: </a:t>
            </a:r>
            <a:r>
              <a:rPr lang="ru-RU" b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динамичность</a:t>
            </a:r>
            <a:r>
              <a:rPr lang="ru-RU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креативность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;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системно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c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5969</TotalTime>
  <Words>3340</Words>
  <Application>Microsoft Office PowerPoint</Application>
  <PresentationFormat>Широкоэкранный</PresentationFormat>
  <Paragraphs>178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Algerian</vt:lpstr>
      <vt:lpstr>Arial</vt:lpstr>
      <vt:lpstr>Calibri</vt:lpstr>
      <vt:lpstr>Calibri Light</vt:lpstr>
      <vt:lpstr>CharterITC-Bold</vt:lpstr>
      <vt:lpstr>Garamond</vt:lpstr>
      <vt:lpstr>Monotype Corsiva</vt:lpstr>
      <vt:lpstr>Symbol</vt:lpstr>
      <vt:lpstr>Times New Roman</vt:lpstr>
      <vt:lpstr>TimesNewRomanPSMT</vt:lpstr>
      <vt:lpstr>Натуральные материалы</vt:lpstr>
      <vt:lpstr>    Отчет ВНК № ФГ21-003  «Физмат»  Этап 4    </vt:lpstr>
      <vt:lpstr>Тема:«Методические рекомендации по разработке учебных пособий и УМК по методике преподавания физико-математических дисциплин, ориентированных на подготовку будущих педагогических работников к формированию функциональной грамотности обучающихся»</vt:lpstr>
      <vt:lpstr>Разработка методических рекомендаций опирается на:</vt:lpstr>
      <vt:lpstr>Методические рекомендации составлены в соответствии со следующими нормативными документами: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264</cp:revision>
  <dcterms:created xsi:type="dcterms:W3CDTF">2019-09-11T12:27:27Z</dcterms:created>
  <dcterms:modified xsi:type="dcterms:W3CDTF">2023-11-29T08:59:20Z</dcterms:modified>
</cp:coreProperties>
</file>