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16"/>
  </p:notesMasterIdLst>
  <p:sldIdLst>
    <p:sldId id="301" r:id="rId2"/>
    <p:sldId id="303" r:id="rId3"/>
    <p:sldId id="289" r:id="rId4"/>
    <p:sldId id="326" r:id="rId5"/>
    <p:sldId id="329" r:id="rId6"/>
    <p:sldId id="328" r:id="rId7"/>
    <p:sldId id="327" r:id="rId8"/>
    <p:sldId id="334" r:id="rId9"/>
    <p:sldId id="333" r:id="rId10"/>
    <p:sldId id="332" r:id="rId11"/>
    <p:sldId id="331" r:id="rId12"/>
    <p:sldId id="330" r:id="rId13"/>
    <p:sldId id="335" r:id="rId14"/>
    <p:sldId id="33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9FB"/>
    <a:srgbClr val="663300"/>
    <a:srgbClr val="0000AC"/>
    <a:srgbClr val="DDF6FF"/>
    <a:srgbClr val="FEDADD"/>
    <a:srgbClr val="89DDFF"/>
    <a:srgbClr val="000066"/>
    <a:srgbClr val="FFEBFF"/>
    <a:srgbClr val="FFCCFF"/>
    <a:srgbClr val="FCC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>
      <p:cViewPr varScale="1">
        <p:scale>
          <a:sx n="113" d="100"/>
          <a:sy n="113" d="100"/>
        </p:scale>
        <p:origin x="-14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AD97F4-91AA-4FC3-BA8C-4428BAE8068D}" type="datetimeFigureOut">
              <a:rPr lang="ru-RU"/>
              <a:pPr>
                <a:defRPr/>
              </a:pPr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546EC3B-410E-4829-B8DF-BD23565AC1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937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0F881-7275-48EA-9A7A-305372A0066D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9B4241-97CC-456E-8460-74ED5583A5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495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9D69D-0E6B-403F-8B70-229A486A5891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2B502-6D94-4B4B-B912-744958F138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59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47C5A-2088-421E-A2E8-133AC2C42C18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F7097-7397-4904-817B-E68C351167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5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2A4DA-7A30-4C16-B124-C717E04B2FF5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8CCF7-7744-4044-9FF8-AA230EC4D8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700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A3775-A4E5-4C07-9E13-5468EA113766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44816-749C-45C2-83CD-F991E960BF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493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7B39C-DF7D-4826-9D6A-19C241D4B0C9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9684F-2D6C-4126-933A-1D8CB38907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76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37C719-DCCA-4581-8196-32DB0F16816B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F94728-989F-4282-B6CA-BE90A741559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16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E22AA-34BE-4338-9A07-24098D09B4FB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320A1-0036-4A15-80F2-8761F1B32E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292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E679F-8BD6-47A9-9BC6-5381CAA01B2B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84249-C0C0-4C7C-88A0-1BA242D60F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181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2CC0F-15F6-44C1-BAC3-2FF55F55B929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33F8B-2CB0-4346-8ABE-F868EDBE55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447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71A85-3510-4140-B0DB-E50CC8094014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13FFA-3692-4B78-B5A1-42627D9248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328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DA18AE-C4B6-44F1-A059-2F3D6F251788}" type="datetimeFigureOut">
              <a:rPr lang="ru-RU"/>
              <a:pPr>
                <a:defRPr/>
              </a:pPr>
              <a:t>28.11.2023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FFFFFF"/>
                </a:solidFill>
                <a:latin typeface="Constantia" panose="02030602050306030303" pitchFamily="18" charset="0"/>
              </a:defRPr>
            </a:lvl1pPr>
          </a:lstStyle>
          <a:p>
            <a:fld id="{0C20DA3A-4F20-4BC9-8DCD-FD742CA5ED8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7" r:id="rId1"/>
    <p:sldLayoutId id="2147484159" r:id="rId2"/>
    <p:sldLayoutId id="2147484160" r:id="rId3"/>
    <p:sldLayoutId id="2147484161" r:id="rId4"/>
    <p:sldLayoutId id="2147484168" r:id="rId5"/>
    <p:sldLayoutId id="2147484169" r:id="rId6"/>
    <p:sldLayoutId id="2147484162" r:id="rId7"/>
    <p:sldLayoutId id="2147484163" r:id="rId8"/>
    <p:sldLayoutId id="2147484164" r:id="rId9"/>
    <p:sldLayoutId id="2147484165" r:id="rId10"/>
    <p:sldLayoutId id="21474841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anose="02040502050405020303" pitchFamily="18" charset="0"/>
        <a:buChar char="▫"/>
        <a:defRPr sz="2000" kern="1200">
          <a:solidFill>
            <a:srgbClr val="0BD0D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249685" y="4293096"/>
            <a:ext cx="8845939" cy="92333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  <a:cs typeface="+mn-cs"/>
              </a:rPr>
              <a:t>Исполнители:  </a:t>
            </a:r>
            <a:r>
              <a:rPr lang="ru-RU" dirty="0">
                <a:latin typeface="Arial Narrow" pitchFamily="34" charset="0"/>
                <a:cs typeface="+mn-cs"/>
              </a:rPr>
              <a:t>кандидат биологических наук, доцент  О.В. Даливеля</a:t>
            </a:r>
          </a:p>
          <a:p>
            <a:pPr marL="14335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кандидат педагогических наук, доцент В.Э. Гаманович</a:t>
            </a:r>
          </a:p>
          <a:p>
            <a:pPr marL="39481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 аспирант Т.К. Чигирь</a:t>
            </a:r>
          </a:p>
        </p:txBody>
      </p:sp>
      <p:sp>
        <p:nvSpPr>
          <p:cNvPr id="6150" name="Прямоугольник 1"/>
          <p:cNvSpPr>
            <a:spLocks noChangeArrowheads="1"/>
          </p:cNvSpPr>
          <p:nvPr/>
        </p:nvSpPr>
        <p:spPr bwMode="auto">
          <a:xfrm>
            <a:off x="131870" y="620688"/>
            <a:ext cx="881538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 dirty="0">
                <a:latin typeface="Arial" charset="0"/>
                <a:cs typeface="Arial" charset="0"/>
              </a:rPr>
              <a:t>ВНК ФГ22-008 </a:t>
            </a:r>
            <a:r>
              <a:rPr lang="ru-RU" sz="2000" dirty="0"/>
              <a:t>«Разработать научно-методическое обеспечение подготовки педагогов специального и инклюзивного образования</a:t>
            </a:r>
            <a:r>
              <a:rPr lang="ru-RU" sz="2000" b="1" dirty="0"/>
              <a:t> </a:t>
            </a:r>
            <a:r>
              <a:rPr lang="ru-RU" sz="2000" dirty="0"/>
              <a:t>к формированию функциональной грамотности обучающихся» («Инклюзия»)</a:t>
            </a:r>
            <a:endParaRPr lang="ru-RU" sz="2000" dirty="0"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000" i="1" dirty="0">
              <a:latin typeface="Arial" charset="0"/>
              <a:cs typeface="Arial" charset="0"/>
            </a:endParaRPr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179388" y="2348880"/>
            <a:ext cx="8767870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tabLst>
                <a:tab pos="630555" algn="l"/>
              </a:tabLst>
            </a:pPr>
            <a:r>
              <a:rPr lang="ru-RU" b="1" i="1" dirty="0">
                <a:latin typeface="Arial" charset="0"/>
                <a:cs typeface="Arial" charset="0"/>
              </a:rPr>
              <a:t>Задание </a:t>
            </a:r>
            <a:r>
              <a:rPr lang="ru-RU" dirty="0" smtClean="0"/>
              <a:t>«</a:t>
            </a:r>
            <a:r>
              <a:rPr lang="ru-RU" i="1" dirty="0"/>
              <a:t>Разработать методические рекомендации по разработке учебных пособий и УМК, ориентированных на подготовку будущих педагогических работников к формированию функциональной грамотности обучающихся</a:t>
            </a:r>
            <a:r>
              <a:rPr lang="ru-RU" dirty="0" smtClean="0"/>
              <a:t>»</a:t>
            </a:r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ОНТП </a:t>
            </a:r>
            <a:r>
              <a:rPr lang="ru-RU" dirty="0"/>
              <a:t>«Функциональная грамотность» на 2021–2025 гг.</a:t>
            </a:r>
            <a:endParaRPr lang="ru-RU" alt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054157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84783"/>
            <a:ext cx="777686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Физическая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компонента </a:t>
            </a:r>
            <a:r>
              <a:rPr lang="ru-RU" dirty="0"/>
              <a:t>– </a:t>
            </a:r>
            <a:r>
              <a:rPr lang="ru-RU" sz="1600" dirty="0"/>
              <a:t>это позитивное отношение к собственному здоровью, стремление к физическому совершенству и общей физической подготовке, закаливание организма, соблюдение рационального режима дня, питания, требований личной гигиены.</a:t>
            </a:r>
          </a:p>
          <a:p>
            <a:pPr algn="just"/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Психологическая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компонента </a:t>
            </a:r>
            <a:r>
              <a:rPr lang="ru-RU" sz="1600" dirty="0"/>
              <a:t>(психологический комфорт): </a:t>
            </a:r>
            <a:r>
              <a:rPr lang="ru-RU" sz="1600" dirty="0" err="1"/>
              <a:t>саморегуляция</a:t>
            </a:r>
            <a:r>
              <a:rPr lang="ru-RU" sz="1600" dirty="0"/>
              <a:t>, преобладание положительных эмоций, отсутствие акцентуаций характера и вредных привычек. </a:t>
            </a:r>
          </a:p>
          <a:p>
            <a:pPr algn="just"/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компонента </a:t>
            </a:r>
            <a:r>
              <a:rPr lang="ru-RU" sz="1600" dirty="0"/>
              <a:t>(социальное благополучие) – это ответственность за реализацию социальных ролей, положительно направленная </a:t>
            </a:r>
            <a:r>
              <a:rPr lang="ru-RU" sz="1600" dirty="0" err="1"/>
              <a:t>коммуникативность</a:t>
            </a:r>
            <a:r>
              <a:rPr lang="ru-RU" sz="1600" dirty="0"/>
              <a:t>, доброжелательное отношение к окружающим людям, удовлетворяющий социальный статус в коллективе.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836712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Состав грамотности </a:t>
            </a:r>
            <a:r>
              <a:rPr lang="ru-RU" dirty="0" err="1"/>
              <a:t>здоровьесбережения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7919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6387" y="980728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71482" y="620058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Тема: </a:t>
            </a:r>
            <a:r>
              <a:rPr lang="ru-RU" dirty="0"/>
              <a:t>Правила здорового образа жизни (3 класс)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488266"/>
            <a:ext cx="835292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Контекстные задачи, направленные на формирование </a:t>
            </a:r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физической компоненты </a:t>
            </a:r>
            <a:r>
              <a:rPr lang="ru-RU" dirty="0">
                <a:solidFill>
                  <a:prstClr val="black"/>
                </a:solidFill>
              </a:rPr>
              <a:t>грамотности </a:t>
            </a:r>
            <a:r>
              <a:rPr lang="ru-RU" dirty="0" err="1" smtClean="0">
                <a:solidFill>
                  <a:prstClr val="black"/>
                </a:solidFill>
              </a:rPr>
              <a:t>здоровьесбережения</a:t>
            </a:r>
            <a:endParaRPr lang="ru-RU" dirty="0" smtClean="0">
              <a:solidFill>
                <a:prstClr val="black"/>
              </a:solidFill>
            </a:endParaRPr>
          </a:p>
          <a:p>
            <a:r>
              <a:rPr lang="ru-RU" dirty="0" smtClean="0">
                <a:solidFill>
                  <a:prstClr val="black"/>
                </a:solidFill>
              </a:rPr>
              <a:t>(3 задачи)</a:t>
            </a:r>
            <a:r>
              <a:rPr lang="ru-RU" dirty="0"/>
              <a:t> </a:t>
            </a:r>
            <a:endParaRPr lang="ru-RU" dirty="0" smtClean="0"/>
          </a:p>
          <a:p>
            <a:endParaRPr lang="ru-RU" sz="800" dirty="0" smtClean="0"/>
          </a:p>
          <a:p>
            <a:r>
              <a:rPr lang="ru-RU" dirty="0" smtClean="0"/>
              <a:t>Контекстные </a:t>
            </a:r>
            <a:r>
              <a:rPr lang="ru-RU" dirty="0"/>
              <a:t>задачи, направленные на формирование </a:t>
            </a:r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психологической компоненты </a:t>
            </a:r>
            <a:r>
              <a:rPr lang="ru-RU" dirty="0"/>
              <a:t>грамотности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</a:t>
            </a:r>
            <a:r>
              <a:rPr lang="ru-RU" dirty="0">
                <a:solidFill>
                  <a:prstClr val="black"/>
                </a:solidFill>
              </a:rPr>
              <a:t>(3 задачи)</a:t>
            </a:r>
            <a:r>
              <a:rPr lang="ru-RU" dirty="0"/>
              <a:t> </a:t>
            </a:r>
          </a:p>
          <a:p>
            <a:endParaRPr lang="ru-RU" sz="1050" dirty="0" smtClean="0"/>
          </a:p>
          <a:p>
            <a:r>
              <a:rPr lang="ru-RU" dirty="0" smtClean="0"/>
              <a:t>Контекстные </a:t>
            </a:r>
            <a:r>
              <a:rPr lang="ru-RU" dirty="0"/>
              <a:t>задачи, направленные на формирование </a:t>
            </a:r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социальной компоненты </a:t>
            </a:r>
            <a:r>
              <a:rPr lang="ru-RU" dirty="0"/>
              <a:t>грамотности </a:t>
            </a:r>
            <a:r>
              <a:rPr lang="ru-RU" dirty="0" err="1" smtClean="0"/>
              <a:t>здоровьесбережения</a:t>
            </a:r>
            <a:endParaRPr lang="ru-RU" dirty="0" smtClean="0"/>
          </a:p>
          <a:p>
            <a:r>
              <a:rPr lang="ru-RU" dirty="0" smtClean="0">
                <a:solidFill>
                  <a:prstClr val="black"/>
                </a:solidFill>
              </a:rPr>
              <a:t>(</a:t>
            </a:r>
            <a:r>
              <a:rPr lang="ru-RU" dirty="0">
                <a:solidFill>
                  <a:prstClr val="black"/>
                </a:solidFill>
              </a:rPr>
              <a:t>3 задачи)</a:t>
            </a:r>
            <a:r>
              <a:rPr lang="ru-RU" dirty="0"/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7699" y="4221088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Примеры задач, направленных на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рефлексию</a:t>
            </a:r>
            <a:r>
              <a:rPr lang="ru-RU" dirty="0"/>
              <a:t> грамотности </a:t>
            </a:r>
            <a:r>
              <a:rPr lang="ru-RU" dirty="0" err="1"/>
              <a:t>здоровьесбережения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779912" y="5301208"/>
            <a:ext cx="4572000" cy="1323439"/>
          </a:xfrm>
          <a:prstGeom prst="rect">
            <a:avLst/>
          </a:prstGeom>
          <a:solidFill>
            <a:srgbClr val="E9F9FB"/>
          </a:solidFill>
          <a:ln w="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умений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анализировать и оценивать свои действия, способы поведения, чувства и переживания, высказывать к ним свое отношение, давать им оценку; оценивать себя с позиции окружающих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>
            <a:off x="1835696" y="5024441"/>
            <a:ext cx="1152128" cy="15121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356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19" y="836712"/>
            <a:ext cx="75608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урока: Правила здорового образа жизни (3 класс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340768"/>
            <a:ext cx="8424936" cy="1323439"/>
          </a:xfrm>
          <a:prstGeom prst="rect">
            <a:avLst/>
          </a:prstGeom>
          <a:solidFill>
            <a:srgbClr val="E9F9FB"/>
          </a:solidFill>
          <a:ln w="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Стимул. Подошел к концу учебный год. Андрей очень ответственный ученик, усердно учился на протяжении всех четвертей, всегда серьезно относился к подготовке к контрольным работам, которые проводились по всем учебным предметам в конце учебного года. Родители заметили, что из-за перегрузок, неправильного режима питания, недосыпания, нервных волнений его здоровье стало ухудшаться.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4528" y="298330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Задание 1. Как правильно вести себя мальчику? Как пережить этот непростой период с наименьшими «потерями» для здоровья?</a:t>
            </a:r>
          </a:p>
          <a:p>
            <a:endParaRPr lang="ru-RU" sz="1600" dirty="0" smtClean="0"/>
          </a:p>
          <a:p>
            <a:r>
              <a:rPr lang="ru-RU" sz="1600" dirty="0" smtClean="0"/>
              <a:t>Задание </a:t>
            </a:r>
            <a:r>
              <a:rPr lang="ru-RU" sz="1600" dirty="0"/>
              <a:t>2. Определите все возможные факторы, которые могут влиять на здоровье учащегося, расположите их в порядке значимости (от самого значимого к наименее значимому):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405954"/>
              </p:ext>
            </p:extLst>
          </p:nvPr>
        </p:nvGraphicFramePr>
        <p:xfrm>
          <a:off x="611560" y="4725144"/>
          <a:ext cx="7776864" cy="1296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2200"/>
                <a:gridCol w="4664664"/>
              </a:tblGrid>
              <a:tr h="998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Факторы, влияющие на здоровье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Негативные последствия влияния факторов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79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003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01347" y="548680"/>
            <a:ext cx="75608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урока: Правила здорового образа жизни (3 класс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918012"/>
            <a:ext cx="8424936" cy="1323439"/>
          </a:xfrm>
          <a:prstGeom prst="rect">
            <a:avLst/>
          </a:prstGeom>
          <a:solidFill>
            <a:srgbClr val="E9F9FB"/>
          </a:solidFill>
          <a:ln w="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Стимул. Подошел к концу учебный год. Андрей очень ответственный ученик, усердно учился на протяжении всех четвертей, всегда серьезно относился к подготовке к контрольным работам, которые проводились по всем учебным предметам в конце учебного года. Родители заметили, что из-за перегрузок, неправильного режима питания, недосыпания, нервных волнений его здоровье стало ухудшаться.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348880"/>
            <a:ext cx="84978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*Примечание: для учащихся с интеллектуальной недостаточностью, трудностями в обучении может быть предложен перечень факторов, влияющих на здоровье и набор последствий их влияния, которые нужно соотнести, например: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313026"/>
              </p:ext>
            </p:extLst>
          </p:nvPr>
        </p:nvGraphicFramePr>
        <p:xfrm>
          <a:off x="495731" y="3179877"/>
          <a:ext cx="8425845" cy="2255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65"/>
                <a:gridCol w="424938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Факторы, влияющие на здоровья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Негативные последствия влияния факторов</a:t>
                      </a: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Режим питания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Правильный режим бодрствования и сна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Правильное соотношение психических нагрузок и расслабления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Правильное соотношение физических нагрузок и отдыхах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2" y="5517232"/>
            <a:ext cx="849694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Формулировки для выбора последствий влияния факторов: </a:t>
            </a:r>
            <a:r>
              <a:rPr lang="ru-RU" sz="1400" dirty="0"/>
              <a:t>неприятные ощущения в животе, головная боль, слабость, сонливость, вялость, частая зевота, рассеянность внимания, тревожность, стереотипные движения, неуверенность в собственных силах, нарушения сна, повышенная утомляемость, плохое настроение, нарушения аппетита (отсутствие или повышенный), болезненные ощущения в мышцах.</a:t>
            </a:r>
          </a:p>
        </p:txBody>
      </p:sp>
    </p:spTree>
    <p:extLst>
      <p:ext uri="{BB962C8B-B14F-4D97-AF65-F5344CB8AC3E}">
        <p14:creationId xmlns:p14="http://schemas.microsoft.com/office/powerpoint/2010/main" val="389854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9886" y="652046"/>
            <a:ext cx="75608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урока: Правила здорового образа жизни (3 класс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1163" y="1124744"/>
            <a:ext cx="8424936" cy="1323439"/>
          </a:xfrm>
          <a:prstGeom prst="rect">
            <a:avLst/>
          </a:prstGeom>
          <a:solidFill>
            <a:srgbClr val="E9F9FB"/>
          </a:solidFill>
          <a:ln w="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Стимул. Подошел к концу учебный год. Андрей очень ответственный ученик, усердно учился на протяжении всех четвертей, всегда серьезно относился к подготовке к контрольным работам, которые проводились по всем учебным предметам в конце учебного года. Родители заметили, что из-за перегрузок, неправильного режима питания, недосыпания, нервных волнений его здоровье стало ухудшаться.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5405" y="2708920"/>
            <a:ext cx="84006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Задание 3. Дайте рекомендации по предотвращению или снижению рисков, связанных с ухудшением здоровья.</a:t>
            </a:r>
          </a:p>
          <a:p>
            <a:endParaRPr lang="ru-RU" sz="1600" dirty="0" smtClean="0"/>
          </a:p>
          <a:p>
            <a:r>
              <a:rPr lang="ru-RU" sz="1600" dirty="0" smtClean="0"/>
              <a:t>Задание </a:t>
            </a:r>
            <a:r>
              <a:rPr lang="ru-RU" sz="1600" dirty="0"/>
              <a:t>4. На какие факторы, влияющие на здоровье, может влиять сам ученик? Кто еще может помочь?</a:t>
            </a:r>
          </a:p>
          <a:p>
            <a:endParaRPr lang="ru-RU" sz="1600" dirty="0" smtClean="0"/>
          </a:p>
          <a:p>
            <a:r>
              <a:rPr lang="ru-RU" sz="1600" dirty="0" smtClean="0"/>
              <a:t>Задание </a:t>
            </a:r>
            <a:r>
              <a:rPr lang="ru-RU" sz="1600" dirty="0"/>
              <a:t>5. Ориентируясь на собственный опыт, составьте памятку для школьников, содержащую полезные советы по охране здоровья.</a:t>
            </a:r>
          </a:p>
          <a:p>
            <a:endParaRPr lang="ru-RU" sz="1100" dirty="0" smtClean="0"/>
          </a:p>
          <a:p>
            <a:r>
              <a:rPr lang="ru-RU" sz="1600" dirty="0" smtClean="0"/>
              <a:t>*</a:t>
            </a:r>
            <a:r>
              <a:rPr lang="ru-RU" sz="1600" dirty="0"/>
              <a:t>Примечание: для учащихся с интеллектуальной недостаточностью, трудностями в обучении допустимы наводящие вопросы, подсказки, сноски, план или алгоритм разрабатываемой памятки.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69633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4621" y="620688"/>
            <a:ext cx="8352928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2000" dirty="0"/>
              <a:t>Методические рекомендации по разработке учебных пособий </a:t>
            </a:r>
            <a:endParaRPr lang="ru-RU" sz="2000" dirty="0" smtClean="0"/>
          </a:p>
          <a:p>
            <a:pPr algn="ctr">
              <a:lnSpc>
                <a:spcPts val="2000"/>
              </a:lnSpc>
            </a:pPr>
            <a:r>
              <a:rPr lang="ru-RU" sz="2000" dirty="0" smtClean="0"/>
              <a:t>и </a:t>
            </a:r>
            <a:r>
              <a:rPr lang="ru-RU" sz="2000" dirty="0"/>
              <a:t>учебно-методических комплексов по формированию функциональной </a:t>
            </a:r>
            <a:r>
              <a:rPr lang="ru-RU" sz="2000" dirty="0" smtClean="0"/>
              <a:t>грамотности у </a:t>
            </a:r>
            <a:r>
              <a:rPr lang="ru-RU" sz="2000" dirty="0"/>
              <a:t>обучающихся </a:t>
            </a:r>
            <a:endParaRPr lang="ru-RU" sz="2000" dirty="0" smtClean="0"/>
          </a:p>
          <a:p>
            <a:pPr algn="ctr">
              <a:lnSpc>
                <a:spcPts val="2000"/>
              </a:lnSpc>
            </a:pPr>
            <a:r>
              <a:rPr lang="ru-RU" sz="2000" dirty="0" smtClean="0"/>
              <a:t>с </a:t>
            </a:r>
            <a:r>
              <a:rPr lang="ru-RU" sz="2000" dirty="0"/>
              <a:t>особенностями психофизического развития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2101" y="1988840"/>
            <a:ext cx="88492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Цель </a:t>
            </a:r>
            <a:r>
              <a:rPr lang="ru-RU" sz="1600" dirty="0"/>
              <a:t>рекомендаций </a:t>
            </a:r>
            <a:r>
              <a:rPr lang="ru-RU" sz="1600" dirty="0" smtClean="0"/>
              <a:t>-  </a:t>
            </a:r>
            <a:r>
              <a:rPr lang="ru-RU" sz="1600" dirty="0"/>
              <a:t>оказание информационной и методической поддержки авторам учебных пособий и учебно-методических комплексов в отборе, структурировании, осмыслении собственного педагогического опыта, авторских методических разработок в области формирования функциональной грамотности </a:t>
            </a:r>
            <a:r>
              <a:rPr lang="ru-RU" sz="1600" dirty="0" smtClean="0"/>
              <a:t>у обучающихся с ОПФР и </a:t>
            </a:r>
            <a:r>
              <a:rPr lang="ru-RU" sz="1600" dirty="0"/>
              <a:t>их оформлении.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9258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3717" y="3717032"/>
            <a:ext cx="8666029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Задачи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/>
              <a:t>определить </a:t>
            </a:r>
            <a:r>
              <a:rPr lang="ru-RU" sz="1600" dirty="0"/>
              <a:t>теоретические основания отбора содержания учебного материала; </a:t>
            </a: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/>
              <a:t>дать </a:t>
            </a:r>
            <a:r>
              <a:rPr lang="ru-RU" sz="1600" dirty="0"/>
              <a:t>характеристику модально неспецифических и специфических закономерностей </a:t>
            </a:r>
            <a:r>
              <a:rPr lang="ru-RU" sz="1600" dirty="0" smtClean="0"/>
              <a:t>развития обучающихся с ОПФР, </a:t>
            </a:r>
            <a:r>
              <a:rPr lang="ru-RU" sz="1600" dirty="0"/>
              <a:t>оказывающих влияние на возникновение качественного своеобразия функциональной грамотности</a:t>
            </a:r>
            <a:r>
              <a:rPr lang="ru-RU" sz="1600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/>
              <a:t>предложить подходы </a:t>
            </a:r>
            <a:r>
              <a:rPr lang="ru-RU" sz="1600" dirty="0"/>
              <a:t>к определению структуры учебно-методических материалов по формированию функциональной грамотности у обучающихся с особенностями психофизического </a:t>
            </a:r>
            <a:r>
              <a:rPr lang="ru-RU" sz="1600" dirty="0" smtClean="0"/>
              <a:t>развития;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/>
              <a:t>представить </a:t>
            </a:r>
            <a:r>
              <a:rPr lang="ru-RU" sz="1600" dirty="0"/>
              <a:t>обобщенный вариант содержания и методики формирования </a:t>
            </a:r>
            <a:r>
              <a:rPr lang="ru-RU" sz="1600" dirty="0" smtClean="0"/>
              <a:t>функциональной </a:t>
            </a:r>
            <a:r>
              <a:rPr lang="ru-RU" sz="1600" dirty="0"/>
              <a:t>грамотности </a:t>
            </a:r>
            <a:r>
              <a:rPr lang="ru-RU" sz="1600" dirty="0" err="1" smtClean="0"/>
              <a:t>здоровьесбережения</a:t>
            </a:r>
            <a:r>
              <a:rPr lang="ru-RU" sz="1600" dirty="0" smtClean="0"/>
              <a:t> (на </a:t>
            </a:r>
            <a:r>
              <a:rPr lang="ru-RU" sz="1600" dirty="0"/>
              <a:t>конкретных примерах</a:t>
            </a:r>
            <a:r>
              <a:rPr lang="ru-RU" sz="1600" dirty="0" smtClean="0"/>
              <a:t>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7220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46905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Введение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часть</a:t>
            </a:r>
          </a:p>
          <a:p>
            <a:pPr marL="627063" indent="-271463" algn="just">
              <a:spcBef>
                <a:spcPts val="600"/>
              </a:spcBef>
              <a:buFont typeface="+mj-lt"/>
              <a:buAutoNum type="arabicPeriod"/>
            </a:pPr>
            <a:r>
              <a:rPr lang="ru-RU" dirty="0"/>
              <a:t>Теоретические основания отбора, адаптации и модификации содержания учебно-методических материалов по формированию функциональной </a:t>
            </a:r>
            <a:r>
              <a:rPr lang="ru-RU" dirty="0" smtClean="0"/>
              <a:t>грамотности</a:t>
            </a:r>
          </a:p>
          <a:p>
            <a:pPr marL="627063" indent="-271463" algn="just">
              <a:spcBef>
                <a:spcPts val="600"/>
              </a:spcBef>
              <a:buFont typeface="+mj-lt"/>
              <a:buAutoNum type="arabicPeriod"/>
            </a:pPr>
            <a:r>
              <a:rPr lang="ru-RU" dirty="0"/>
              <a:t>Модально неспецифические и модально специфические ограничения жизнедеятельности и образовательные потребности обучающихся с ОПФР, которые необходимо учитывать при формировании функциональной </a:t>
            </a:r>
            <a:r>
              <a:rPr lang="ru-RU" dirty="0" smtClean="0"/>
              <a:t>грамотности</a:t>
            </a:r>
          </a:p>
          <a:p>
            <a:pPr marL="627063" indent="-271463" algn="just">
              <a:spcBef>
                <a:spcPts val="600"/>
              </a:spcBef>
              <a:buFont typeface="+mj-lt"/>
              <a:buAutoNum type="arabicPeriod"/>
            </a:pPr>
            <a:r>
              <a:rPr lang="ru-RU" dirty="0"/>
              <a:t>Подходы к определению структуры учебно-методических материалов (пособий, учебно-методических комплексов) по формированию функциональной грамотности у обучающихся с особенностями психофизического </a:t>
            </a:r>
            <a:r>
              <a:rPr lang="ru-RU" dirty="0" smtClean="0"/>
              <a:t>развития</a:t>
            </a:r>
          </a:p>
          <a:p>
            <a:pPr marL="627063" indent="-271463" algn="just">
              <a:spcBef>
                <a:spcPts val="600"/>
              </a:spcBef>
              <a:buFont typeface="+mj-lt"/>
              <a:buAutoNum type="arabicPeriod"/>
            </a:pPr>
            <a:r>
              <a:rPr lang="ru-RU" dirty="0"/>
              <a:t>Примерное содержание учебно-методических материалов по формированию грамотности </a:t>
            </a:r>
            <a:r>
              <a:rPr lang="ru-RU" dirty="0" err="1"/>
              <a:t>здоровьесбережения</a:t>
            </a:r>
            <a:r>
              <a:rPr lang="ru-RU" dirty="0"/>
              <a:t> как ведущего вида функциональной грамотности на уроках по учебному предмету «Человек и мир».</a:t>
            </a:r>
            <a:endParaRPr lang="ru-RU" dirty="0" smtClean="0"/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Список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использованных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источников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Аннотация</a:t>
            </a: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548982"/>
            <a:ext cx="6552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prstClr val="black"/>
                </a:solidFill>
              </a:rPr>
              <a:t>СТРУКТУРА МЕТОДИЧЕСКИХ РЕКОМЕНДАЦИЙ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203" y="620688"/>
            <a:ext cx="84332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Теоретические основания отбора, адаптации и модификации содержания учебно-методических материалов по формированию функциональной </a:t>
            </a:r>
            <a:r>
              <a:rPr lang="ru-RU" dirty="0" smtClean="0"/>
              <a:t>грамотности у обучающихся с ОПФР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5456" y="1628800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1400" b="1" dirty="0"/>
              <a:t>предварительное «изучение» ребенка с ОПФР определенной нозологической группы </a:t>
            </a:r>
            <a:r>
              <a:rPr lang="ru-RU" sz="1400" b="1" dirty="0" smtClean="0"/>
              <a:t>в актуальных </a:t>
            </a:r>
            <a:r>
              <a:rPr lang="ru-RU" sz="1400" b="1" dirty="0"/>
              <a:t>областях жизнедеятельности, установление </a:t>
            </a:r>
            <a:r>
              <a:rPr lang="ru-RU" sz="1400" b="1" dirty="0" smtClean="0"/>
              <a:t>иерархии </a:t>
            </a:r>
            <a:r>
              <a:rPr lang="ru-RU" sz="1400" b="1" dirty="0"/>
              <a:t>обнаруженных проблем </a:t>
            </a:r>
            <a:r>
              <a:rPr lang="ru-RU" sz="1400" b="1" dirty="0" smtClean="0"/>
              <a:t>(</a:t>
            </a:r>
            <a:r>
              <a:rPr lang="ru-RU" sz="1400" b="1" dirty="0"/>
              <a:t>первичные, вторичные и т.д</a:t>
            </a:r>
            <a:r>
              <a:rPr lang="ru-RU" sz="1400" b="1" dirty="0" smtClean="0"/>
              <a:t>.), определение </a:t>
            </a:r>
            <a:r>
              <a:rPr lang="ru-RU" sz="1400" b="1" dirty="0"/>
              <a:t>ведущего(их) и сопутствующего(их) вида(</a:t>
            </a:r>
            <a:r>
              <a:rPr lang="ru-RU" sz="1400" b="1" dirty="0" err="1"/>
              <a:t>ов</a:t>
            </a:r>
            <a:r>
              <a:rPr lang="ru-RU" sz="1400" b="1" dirty="0"/>
              <a:t>) функциональной грамотности;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1400" b="1" dirty="0"/>
              <a:t>первоочередность предъявления информации, обеспечивающей формирование того или иного вида функциональной грамотности в зависимости от актуальной области функционирования детей;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1400" b="1" dirty="0"/>
              <a:t>учет </a:t>
            </a:r>
            <a:r>
              <a:rPr lang="ru-RU" sz="1400" b="1" dirty="0" smtClean="0"/>
              <a:t>релевантных </a:t>
            </a:r>
            <a:r>
              <a:rPr lang="ru-RU" sz="1400" b="1" dirty="0"/>
              <a:t>явлений, </a:t>
            </a:r>
            <a:r>
              <a:rPr lang="ru-RU" sz="1400" b="1" dirty="0" smtClean="0"/>
              <a:t>которые </a:t>
            </a:r>
            <a:r>
              <a:rPr lang="ru-RU" sz="1400" b="1" dirty="0"/>
              <a:t>обусловят качественное освоение содержания разных видов функциональной грамотности;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1400" b="1" dirty="0"/>
              <a:t>обеспечение доступности учебного материала</a:t>
            </a:r>
            <a:r>
              <a:rPr lang="ru-RU" sz="1400" b="1" i="1" dirty="0"/>
              <a:t> </a:t>
            </a:r>
            <a:r>
              <a:rPr lang="ru-RU" sz="1400" b="1" dirty="0"/>
              <a:t>путем его адаптации, </a:t>
            </a:r>
            <a:r>
              <a:rPr lang="ru-RU" sz="1400" b="1" dirty="0" smtClean="0"/>
              <a:t>выделения </a:t>
            </a:r>
            <a:r>
              <a:rPr lang="ru-RU" sz="1400" b="1" dirty="0"/>
              <a:t>опознавательных и существенных признаков изучаемых предметов, объектов, явлений, процессов;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1400" b="1" dirty="0"/>
              <a:t>продумывание </a:t>
            </a:r>
            <a:r>
              <a:rPr lang="ru-RU" sz="1400" b="1" dirty="0" smtClean="0"/>
              <a:t>оптимального объема </a:t>
            </a:r>
            <a:r>
              <a:rPr lang="ru-RU" sz="1400" b="1" dirty="0"/>
              <a:t>и </a:t>
            </a:r>
            <a:r>
              <a:rPr lang="ru-RU" sz="1400" b="1" dirty="0" smtClean="0"/>
              <a:t>способов рационального применения учебного </a:t>
            </a:r>
            <a:r>
              <a:rPr lang="ru-RU" sz="1400" b="1" dirty="0"/>
              <a:t>материала</a:t>
            </a:r>
            <a:r>
              <a:rPr lang="ru-RU" sz="1400" b="1" dirty="0" smtClean="0"/>
              <a:t>, </a:t>
            </a:r>
            <a:r>
              <a:rPr lang="ru-RU" sz="1400" b="1" dirty="0"/>
              <a:t>согласование его содержания с возрастными и индивидуальными возможностями детей, их практическим опытом;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1400" b="1" dirty="0"/>
              <a:t>интеграция содержания учебного материала, усвоение которого позволит формировать одновременно несколько видов функциональной грамотности, позволяющих ребенку с ОПФР успешно функционировать в разных областях жизнедеятельности;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1400" b="1" dirty="0"/>
              <a:t>продумывание контекстной ценности учебного материала, направленной на организацию и реализацию определенной активности детей с ОПФР с целью формирования функциональных умений эффективно действовать в конкретной жизненной </a:t>
            </a:r>
            <a:r>
              <a:rPr lang="ru-RU" sz="1400" b="1" dirty="0" smtClean="0"/>
              <a:t>ситуации и др.;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899826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690" y="620688"/>
            <a:ext cx="90364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Модально неспецифические и модально специфические ограничения жизнедеятельности и образовательные потребности обучающихся с ОПФР, которые необходимо учитывать при формировании функциональной грамотности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7205" y="1772816"/>
            <a:ext cx="864096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М</a:t>
            </a:r>
            <a:r>
              <a:rPr lang="ru-RU" sz="1600" dirty="0" smtClean="0"/>
              <a:t>одально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неспецифические</a:t>
            </a:r>
            <a:r>
              <a:rPr lang="ru-RU" sz="1600" dirty="0" smtClean="0"/>
              <a:t> ограничениями </a:t>
            </a:r>
            <a:r>
              <a:rPr lang="ru-RU" sz="1600" dirty="0"/>
              <a:t>жизнедеятельности детей с </a:t>
            </a:r>
            <a:r>
              <a:rPr lang="ru-RU" sz="1600" dirty="0" smtClean="0"/>
              <a:t>ОПФР:</a:t>
            </a:r>
          </a:p>
          <a:p>
            <a:endParaRPr lang="ru-RU" sz="900" dirty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максимально </a:t>
            </a:r>
            <a:r>
              <a:rPr lang="ru-RU" sz="1600" dirty="0" smtClean="0"/>
              <a:t>раннее </a:t>
            </a:r>
            <a:r>
              <a:rPr lang="ru-RU" sz="1600" dirty="0"/>
              <a:t>начале работы по формированию разных видов функциональной грамотности, актуальных в конкретный возрастной период;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продуманный отбор </a:t>
            </a:r>
            <a:r>
              <a:rPr lang="ru-RU" sz="1600" dirty="0"/>
              <a:t>содержания работы, а также </a:t>
            </a:r>
            <a:r>
              <a:rPr lang="ru-RU" sz="1600" dirty="0" smtClean="0"/>
              <a:t>составление </a:t>
            </a:r>
            <a:r>
              <a:rPr lang="ru-RU" sz="1600" dirty="0"/>
              <a:t>композиции технологий, методов, приемов и средств обучения;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определение </a:t>
            </a:r>
            <a:r>
              <a:rPr lang="ru-RU" sz="1600" dirty="0"/>
              <a:t>последовательности, темпа и способов предоставления учебной информации, с учетом сенсорных, интеллектуальных и поведенческих особенностей ребенка;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целесообразное дозирование </a:t>
            </a:r>
            <a:r>
              <a:rPr lang="ru-RU" sz="1600" dirty="0"/>
              <a:t>предъявляемой учебной информации с учетом особенностей ее восприятия, обработки и переработки (меньший объем «порций» преподносимых знаний, инструкций и высказываний педагогов);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разработка </a:t>
            </a:r>
            <a:r>
              <a:rPr lang="ru-RU" sz="1600" dirty="0"/>
              <a:t>контекстных задач, решение которых базируется на стимулировании чувственного познания окружающей действительности и актуализации личного опыта ребенка;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разработка </a:t>
            </a:r>
            <a:r>
              <a:rPr lang="ru-RU" sz="1600" dirty="0"/>
              <a:t>и включение контрольных контекстных заданий, исключающих механическое запоминание учебного материала и его клишированное </a:t>
            </a:r>
            <a:r>
              <a:rPr lang="ru-RU" sz="1600" dirty="0" smtClean="0"/>
              <a:t>применение.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17110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7109" y="2058813"/>
            <a:ext cx="3585285" cy="2800767"/>
          </a:xfrm>
          <a:prstGeom prst="rect">
            <a:avLst/>
          </a:prstGeom>
          <a:solidFill>
            <a:srgbClr val="E9F9FB"/>
          </a:solidFill>
          <a:ln w="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/>
              <a:t>разработка </a:t>
            </a:r>
            <a:r>
              <a:rPr lang="ru-RU" sz="1600" dirty="0"/>
              <a:t>содержания учебно-методических материалов по формированию функциональной грамотности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учетом особых образовательных потребностей</a:t>
            </a:r>
            <a:r>
              <a:rPr lang="ru-RU" sz="1600" dirty="0"/>
              <a:t>, свойственных определенной категории </a:t>
            </a:r>
            <a:r>
              <a:rPr lang="ru-RU" sz="1600" dirty="0" smtClean="0"/>
              <a:t>детей;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/>
              <a:t>специфика </a:t>
            </a:r>
            <a:r>
              <a:rPr lang="ru-RU" sz="1600" dirty="0"/>
              <a:t>методики </a:t>
            </a:r>
            <a:r>
              <a:rPr lang="ru-RU" sz="1600" dirty="0" smtClean="0"/>
              <a:t>реализации разработанного содержания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8643" y="580038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</a:rPr>
              <a:t>Модально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специфические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ограничения жизнедеятельности обучающихся с ОПФР</a:t>
            </a:r>
            <a:r>
              <a:rPr lang="ru-RU" dirty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6" name="Стрелка вверх 5"/>
          <p:cNvSpPr/>
          <p:nvPr/>
        </p:nvSpPr>
        <p:spPr>
          <a:xfrm rot="10800000">
            <a:off x="2115993" y="1091351"/>
            <a:ext cx="540060" cy="9674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355976" y="3212976"/>
            <a:ext cx="4572000" cy="3293209"/>
          </a:xfrm>
          <a:prstGeom prst="rect">
            <a:avLst/>
          </a:prstGeom>
          <a:solidFill>
            <a:srgbClr val="E9F9FB"/>
          </a:solidFill>
          <a:ln w="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Особые образовательные потребности и важные методические аспекты процесса формирования функциональной грамотности у детей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с нарушением слуха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с нарушениями зрения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с расстройствами аутистического спектра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с интеллектуальной недостаточностью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с трудностями в обучении или нарушениями психического развития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с нарушениями речи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с нарушениями функций опорно-двигательного </a:t>
            </a:r>
            <a:r>
              <a:rPr lang="ru-RU" sz="1600" dirty="0" smtClean="0"/>
              <a:t>аппарата</a:t>
            </a:r>
            <a:endParaRPr lang="ru-RU" sz="1600" dirty="0"/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2591780" y="4994017"/>
            <a:ext cx="1152128" cy="15121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1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4085" y="476672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Подходы к определению структуры учебно-методических материалов (пособий, учебно-методических комплексов) по формированию функциональной грамотности у обучающихся с особенностями психофизического развития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40000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Титульный лист</a:t>
            </a:r>
          </a:p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Аннотация</a:t>
            </a:r>
          </a:p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Предисловие (пояснительная записка)</a:t>
            </a:r>
          </a:p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ru-RU" sz="1600" dirty="0"/>
              <a:t>определение состава данного вида функциональной грамотности,</a:t>
            </a: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ru-RU" sz="1600" dirty="0"/>
              <a:t>характеристика его компонентов; </a:t>
            </a: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ru-RU" sz="1600" dirty="0"/>
              <a:t>описание наиболее эффективного методического инструментария формирования данного вида функциональной грамотности; </a:t>
            </a: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ru-RU" sz="1600" dirty="0"/>
              <a:t>характеристика этапов формирования обозначенного вида функциональной грамотности с учетом возрастных и образовательных потребностей и возможностей обучающихся.</a:t>
            </a: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ru-RU" sz="1600" dirty="0"/>
              <a:t>уточненная методика работы (с помощью каких форм, технологий, методов и приемов работы достигается максимально возможный результат); </a:t>
            </a: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ru-RU" sz="1600" dirty="0"/>
              <a:t>предложения по решению организационных вопросов (например, требования к организации образовательной среды); </a:t>
            </a: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ru-RU" sz="1600" dirty="0"/>
              <a:t>определение и описание полномочий участников процесса формирования данного вида функциональной грамотности. </a:t>
            </a: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ru-RU" sz="1600" dirty="0"/>
              <a:t>возможные объективные и субъективные трудности при формировании конкретных видов функциональной грамотности у детей определенной нозологической группы, пути профилактики их возникновения и/или устранения.</a:t>
            </a:r>
          </a:p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Библиографические источники</a:t>
            </a:r>
          </a:p>
        </p:txBody>
      </p:sp>
    </p:spTree>
    <p:extLst>
      <p:ext uri="{BB962C8B-B14F-4D97-AF65-F5344CB8AC3E}">
        <p14:creationId xmlns:p14="http://schemas.microsoft.com/office/powerpoint/2010/main" val="3892059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4085" y="476672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Подходы к определению структуры учебно-методических материалов (пособий, учебно-методических комплексов) по формированию функциональной грамотности у обучающихся с особенностями психофизического развития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9034" y="1424327"/>
            <a:ext cx="8593525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Дополнительные материалы (Приложения):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дидактическое содержание учебных/внеучебных занятий, на которых осуществляется формирование определенного вида функциональной </a:t>
            </a:r>
            <a:r>
              <a:rPr lang="ru-RU" sz="1600" dirty="0" smtClean="0"/>
              <a:t>грамотности; </a:t>
            </a:r>
            <a:endParaRPr lang="ru-RU" sz="16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методическое содержание учебных/внеучебных </a:t>
            </a:r>
            <a:r>
              <a:rPr lang="ru-RU" sz="1600" dirty="0" smtClean="0"/>
              <a:t>занятий; </a:t>
            </a:r>
            <a:endParaRPr lang="ru-RU" sz="16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способы отработки дидактических единиц (знаний, умений), решения контекстных задач: условия, этапы, упражнения, задания, средства;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макетные образцы примерного планирования содержания учебных/внеучебных занятий по конкретным темам, определенным в соответствии с содержанием учебных программ учебного предмета (коррекционных занятия, плана воспитательной работы) и выделенных ведущего и сопутствующего(их) видов функциональной грамотности;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макетные образцы технологических карт учебных/внеучебных занятий по конкретным темам и видам функциональной грамотности;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электронное приложение (веб-адреса, коды быстрого доступа в сервисах хранения файлов – </a:t>
            </a:r>
            <a:r>
              <a:rPr lang="en-US" sz="1600" dirty="0"/>
              <a:t>QR</a:t>
            </a:r>
            <a:r>
              <a:rPr lang="ru-RU" sz="1600" dirty="0"/>
              <a:t>):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видеофрагменты занятий, визуализирующие образцы педагогического взаимодействия с обучающимися по формированию функциональной грамотности, специфику организации образовательной среды с учетом их особых образовательных потребностей.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21957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25400"/>
            <a:ext cx="56423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ОНТП «Функциональная грамотность</a:t>
            </a:r>
            <a:r>
              <a:rPr lang="ru-RU" sz="1600" dirty="0" smtClean="0">
                <a:solidFill>
                  <a:schemeClr val="bg1"/>
                </a:solidFill>
              </a:rPr>
              <a:t>» ВНК «Инклюзия»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62068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Примерное содержание учебно-методических материалов по формированию грамотности </a:t>
            </a:r>
            <a:r>
              <a:rPr lang="ru-RU" dirty="0" err="1"/>
              <a:t>здоровьесбережения</a:t>
            </a:r>
            <a:r>
              <a:rPr lang="ru-RU" dirty="0"/>
              <a:t> как ведущего вида функциональной грамотности на уроках по учебному предмету «Человек и мир».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50961" y="4581128"/>
            <a:ext cx="4305415" cy="1323439"/>
          </a:xfrm>
          <a:prstGeom prst="rect">
            <a:avLst/>
          </a:prstGeom>
          <a:solidFill>
            <a:srgbClr val="E9F9FB"/>
          </a:solidFill>
          <a:ln w="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Теоретический аспект: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суть, состав, прикладное значение. 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аспект: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умение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отбирать и/или составлять «эталонные» задачи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813887"/>
            <a:ext cx="4244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Учебный предмет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«Человек и мир»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59455" y="2350893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Раздел «Человек </a:t>
            </a:r>
            <a:r>
              <a:rPr lang="ru-RU" b="1" dirty="0">
                <a:solidFill>
                  <a:srgbClr val="002060"/>
                </a:solidFill>
              </a:rPr>
              <a:t>и его здоровье»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3140968"/>
            <a:ext cx="2880320" cy="830997"/>
          </a:xfrm>
          <a:prstGeom prst="rect">
            <a:avLst/>
          </a:prstGeom>
          <a:solidFill>
            <a:srgbClr val="E9F9FB"/>
          </a:solidFill>
          <a:ln w="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у учащихся с ОПФР  грамотности </a:t>
            </a:r>
            <a:r>
              <a:rPr lang="ru-RU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здоровьесбережения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1979712" y="4293096"/>
            <a:ext cx="1152128" cy="15121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497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1737</TotalTime>
  <Words>1839</Words>
  <Application>Microsoft Office PowerPoint</Application>
  <PresentationFormat>Экран (4:3)</PresentationFormat>
  <Paragraphs>146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Дали</dc:creator>
  <cp:lastModifiedBy>Olga</cp:lastModifiedBy>
  <cp:revision>269</cp:revision>
  <dcterms:created xsi:type="dcterms:W3CDTF">2015-09-13T08:06:53Z</dcterms:created>
  <dcterms:modified xsi:type="dcterms:W3CDTF">2023-11-28T17:56:29Z</dcterms:modified>
</cp:coreProperties>
</file>