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4630400" cy="8229600"/>
  <p:notesSz cx="8229600" cy="14630400"/>
  <p:embeddedFontLst>
    <p:embeddedFont>
      <p:font typeface="Trebuchet MS" panose="020B0603020202020204" pitchFamily="34" charset="0"/>
      <p:regular r:id="rId14"/>
      <p:bold r:id="rId15"/>
      <p:italic r:id="rId16"/>
      <p:boldItalic r:id="rId17"/>
    </p:embeddedFont>
    <p:embeddedFont>
      <p:font typeface="Kanit Light" panose="020B0604020202020204" charset="-34"/>
      <p:regular r:id="rId18"/>
    </p:embeddedFont>
    <p:embeddedFont>
      <p:font typeface="Martel San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05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4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3-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5.svg"/><Relationship Id="rId5" Type="http://schemas.openxmlformats.org/officeDocument/2006/relationships/image" Target="../media/image-3-3.svg"/><Relationship Id="rId4" Type="http://schemas.openxmlformats.org/officeDocument/2006/relationships/image" Target="../media/image5.png"/><Relationship Id="rId9" Type="http://schemas.openxmlformats.org/officeDocument/2006/relationships/image" Target="../media/image-3-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/>
          <p:nvPr/>
        </p:nvSpPr>
        <p:spPr>
          <a:xfrm>
            <a:off x="416066" y="1030607"/>
            <a:ext cx="3073279" cy="1409084"/>
          </a:xfrm>
          <a:prstGeom prst="rect">
            <a:avLst/>
          </a:prstGeom>
          <a:solidFill>
            <a:srgbClr val="A4E84C"/>
          </a:solidFill>
        </p:spPr>
      </p:sp>
      <p:sp>
        <p:nvSpPr>
          <p:cNvPr id="2" name="TextBox 2"/>
          <p:cNvSpPr txBox="1"/>
          <p:nvPr/>
        </p:nvSpPr>
        <p:spPr>
          <a:xfrm>
            <a:off x="-914400" y="1005841"/>
            <a:ext cx="8736305" cy="920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35"/>
              </a:lnSpc>
            </a:pPr>
            <a:r>
              <a:rPr lang="ru-RU" sz="41600" dirty="0">
                <a:solidFill>
                  <a:srgbClr val="A4E84C"/>
                </a:solidFill>
                <a:latin typeface="Antonio Bold Bold"/>
              </a:rPr>
              <a:t>ФГ</a:t>
            </a:r>
            <a:endParaRPr lang="en-US" sz="41600" dirty="0">
              <a:solidFill>
                <a:srgbClr val="A4E84C"/>
              </a:solidFill>
              <a:latin typeface="Antonio Bol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207109" y="1929171"/>
            <a:ext cx="7489448" cy="231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sz="640" b="1" dirty="0"/>
          </a:p>
          <a:p>
            <a:r>
              <a:rPr lang="ru-RU" sz="2880" b="1" dirty="0" smtClean="0">
                <a:solidFill>
                  <a:srgbClr val="191919"/>
                </a:solidFill>
                <a:latin typeface="Antonio Bold Bold"/>
              </a:rPr>
              <a:t>Внедрить электронные ресурсы информационных банков эффективных практик формирования функциональной грамотности обучающихся</a:t>
            </a:r>
            <a:endParaRPr lang="en-US" sz="2880" b="1" dirty="0">
              <a:solidFill>
                <a:srgbClr val="191919"/>
              </a:solidFill>
              <a:latin typeface="Antonio 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82648" y="3505201"/>
            <a:ext cx="55473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</a:pPr>
            <a:r>
              <a:rPr lang="ru-RU" sz="1680" dirty="0">
                <a:solidFill>
                  <a:srgbClr val="191919"/>
                </a:solidFill>
                <a:latin typeface="Gothic A1 Bold"/>
              </a:rPr>
              <a:t>ОНТП «ФУНКЦИОНАЛЬНАЯ ГРАМОТНОСТЬ», </a:t>
            </a:r>
          </a:p>
          <a:p>
            <a:pPr algn="ctr">
              <a:lnSpc>
                <a:spcPts val="2352"/>
              </a:lnSpc>
            </a:pPr>
            <a:r>
              <a:rPr lang="ru-RU" sz="1680" dirty="0">
                <a:solidFill>
                  <a:srgbClr val="191919"/>
                </a:solidFill>
                <a:latin typeface="Gothic A1 Bold"/>
              </a:rPr>
              <a:t>2021–2025 гг.</a:t>
            </a:r>
            <a:endParaRPr lang="en-US" sz="1680" dirty="0">
              <a:solidFill>
                <a:srgbClr val="191919"/>
              </a:solidFill>
              <a:latin typeface="Gothic A1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26962" y="274320"/>
            <a:ext cx="115977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</a:pPr>
            <a:r>
              <a:rPr lang="ru-RU" sz="1680" u="sng" dirty="0">
                <a:solidFill>
                  <a:srgbClr val="92D050"/>
                </a:solidFill>
                <a:latin typeface="Gothic A1 Bold"/>
              </a:rPr>
              <a:t>НАУЧНО-ИССЛЕДОВАТЕЛЬСКАЯ РАБОТА</a:t>
            </a:r>
          </a:p>
          <a:p>
            <a:pPr algn="ctr">
              <a:lnSpc>
                <a:spcPts val="2352"/>
              </a:lnSpc>
            </a:pPr>
            <a:r>
              <a:rPr lang="ru-RU" sz="1680" u="sng" dirty="0">
                <a:solidFill>
                  <a:srgbClr val="191919"/>
                </a:solidFill>
                <a:latin typeface="Gothic A1 Bold"/>
              </a:rPr>
              <a:t>«Разработать научно-методическое обеспечение подготовки будущих педагогических работников к формированию функциональной грамотности обучающихся» </a:t>
            </a:r>
          </a:p>
        </p:txBody>
      </p:sp>
      <p:pic>
        <p:nvPicPr>
          <p:cNvPr id="1028" name="Picture 4" descr="Образование в Древних Афинах | Портал путешествий | Путеводители | Заказ  экскурсий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1303914"/>
            <a:ext cx="3064249" cy="20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7325854" y="5021831"/>
            <a:ext cx="675590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52"/>
              </a:lnSpc>
            </a:pPr>
            <a:r>
              <a:rPr lang="ru-RU" sz="1680" dirty="0">
                <a:solidFill>
                  <a:srgbClr val="7AEA14"/>
                </a:solidFill>
                <a:latin typeface="Gothic A1 Bold"/>
              </a:rPr>
              <a:t>Члены ВНК: </a:t>
            </a:r>
          </a:p>
          <a:p>
            <a:pPr>
              <a:lnSpc>
                <a:spcPts val="2352"/>
              </a:lnSpc>
            </a:pP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Корзюк А.А., 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доцент кафедры </a:t>
            </a: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всеобщей истории и методики преподавания истории (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руководитель);</a:t>
            </a:r>
            <a:endParaRPr lang="ru-RU" dirty="0">
              <a:solidFill>
                <a:srgbClr val="191919"/>
              </a:solidFill>
              <a:latin typeface="Trebuchet MS" panose="020B0603020202020204" pitchFamily="34" charset="0"/>
            </a:endParaRPr>
          </a:p>
          <a:p>
            <a:pPr>
              <a:lnSpc>
                <a:spcPts val="2352"/>
              </a:lnSpc>
            </a:pP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Богданович И.И., доцент кафедры всеобщей истории и методики преподавания истории;</a:t>
            </a:r>
          </a:p>
          <a:p>
            <a:pPr>
              <a:lnSpc>
                <a:spcPts val="2352"/>
              </a:lnSpc>
            </a:pP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Свентуховская Г.В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., учитель </a:t>
            </a: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истории и обществоведения квалификационной категории «учитель-методист» ГУО «Средняя школа № 16 г. Бреста имени Героя Советского Союза </a:t>
            </a:r>
            <a:r>
              <a:rPr lang="ru-RU" dirty="0" err="1">
                <a:solidFill>
                  <a:srgbClr val="191919"/>
                </a:solidFill>
                <a:latin typeface="Trebuchet MS" panose="020B0603020202020204" pitchFamily="34" charset="0"/>
              </a:rPr>
              <a:t>А.М.Карасева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»</a:t>
            </a:r>
            <a:endParaRPr lang="en-US" dirty="0">
              <a:solidFill>
                <a:srgbClr val="191919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6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Трудности и предложения по совершенствованию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179207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Возможные трудности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4256603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Мотивация студентов к самостоятельному поиску.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061704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Необходимость поддержания актуальности банка.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6229707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Трудности адаптации материалов к </a:t>
            </a:r>
            <a:r>
              <a:rPr lang="be-BY" sz="175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собственным педагогическим </a:t>
            </a:r>
            <a:r>
              <a:rPr lang="en-US" sz="1750" dirty="0" err="1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условиям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342721" y="3179207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Предложения по совершенствованию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0342721" y="4256603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Внедрение расширенной системы фильтрации и тегов.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342721" y="5424607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Добавление интерактивных элементов (комментарии, рейтинги).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/>
          <p:nvPr/>
        </p:nvSpPr>
        <p:spPr>
          <a:xfrm>
            <a:off x="416066" y="1030607"/>
            <a:ext cx="3073279" cy="1409084"/>
          </a:xfrm>
          <a:prstGeom prst="rect">
            <a:avLst/>
          </a:prstGeom>
          <a:solidFill>
            <a:srgbClr val="A4E84C"/>
          </a:solidFill>
        </p:spPr>
      </p:sp>
      <p:sp>
        <p:nvSpPr>
          <p:cNvPr id="2" name="TextBox 2"/>
          <p:cNvSpPr txBox="1"/>
          <p:nvPr/>
        </p:nvSpPr>
        <p:spPr>
          <a:xfrm>
            <a:off x="-914400" y="1005841"/>
            <a:ext cx="8736305" cy="920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35"/>
              </a:lnSpc>
            </a:pPr>
            <a:r>
              <a:rPr lang="ru-RU" sz="41600" dirty="0">
                <a:solidFill>
                  <a:srgbClr val="A4E84C"/>
                </a:solidFill>
                <a:latin typeface="Antonio Bold Bold"/>
              </a:rPr>
              <a:t>ФГ</a:t>
            </a:r>
            <a:endParaRPr lang="en-US" sz="41600" dirty="0">
              <a:solidFill>
                <a:srgbClr val="A4E84C"/>
              </a:solidFill>
              <a:latin typeface="Antonio Bol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207109" y="1929171"/>
            <a:ext cx="7489448" cy="2314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sz="640" b="1" dirty="0"/>
          </a:p>
          <a:p>
            <a:r>
              <a:rPr lang="ru-RU" sz="2880" b="1" dirty="0" smtClean="0">
                <a:solidFill>
                  <a:srgbClr val="191919"/>
                </a:solidFill>
                <a:latin typeface="Antonio Bold Bold"/>
              </a:rPr>
              <a:t>Внедрить электронные ресурсы информационных банков эффективных практик формирования функциональной грамотности обучающихся</a:t>
            </a:r>
            <a:endParaRPr lang="en-US" sz="2880" b="1" dirty="0">
              <a:solidFill>
                <a:srgbClr val="191919"/>
              </a:solidFill>
              <a:latin typeface="Antonio 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82648" y="3505201"/>
            <a:ext cx="55473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</a:pPr>
            <a:r>
              <a:rPr lang="ru-RU" sz="1680" dirty="0">
                <a:solidFill>
                  <a:srgbClr val="191919"/>
                </a:solidFill>
                <a:latin typeface="Gothic A1 Bold"/>
              </a:rPr>
              <a:t>ОНТП «ФУНКЦИОНАЛЬНАЯ ГРАМОТНОСТЬ», </a:t>
            </a:r>
          </a:p>
          <a:p>
            <a:pPr algn="ctr">
              <a:lnSpc>
                <a:spcPts val="2352"/>
              </a:lnSpc>
            </a:pPr>
            <a:r>
              <a:rPr lang="ru-RU" sz="1680" dirty="0">
                <a:solidFill>
                  <a:srgbClr val="191919"/>
                </a:solidFill>
                <a:latin typeface="Gothic A1 Bold"/>
              </a:rPr>
              <a:t>2021–2025 гг.</a:t>
            </a:r>
            <a:endParaRPr lang="en-US" sz="1680" dirty="0">
              <a:solidFill>
                <a:srgbClr val="191919"/>
              </a:solidFill>
              <a:latin typeface="Gothic A1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26962" y="274320"/>
            <a:ext cx="115977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</a:pPr>
            <a:r>
              <a:rPr lang="ru-RU" sz="1680" u="sng" dirty="0">
                <a:solidFill>
                  <a:srgbClr val="92D050"/>
                </a:solidFill>
                <a:latin typeface="Gothic A1 Bold"/>
              </a:rPr>
              <a:t>НАУЧНО-ИССЛЕДОВАТЕЛЬСКАЯ РАБОТА</a:t>
            </a:r>
          </a:p>
          <a:p>
            <a:pPr algn="ctr">
              <a:lnSpc>
                <a:spcPts val="2352"/>
              </a:lnSpc>
            </a:pPr>
            <a:r>
              <a:rPr lang="ru-RU" sz="1680" u="sng" dirty="0">
                <a:solidFill>
                  <a:srgbClr val="191919"/>
                </a:solidFill>
                <a:latin typeface="Gothic A1 Bold"/>
              </a:rPr>
              <a:t>«Разработать научно-методическое обеспечение подготовки будущих педагогических работников к формированию функциональной грамотности обучающихся» </a:t>
            </a:r>
          </a:p>
        </p:txBody>
      </p:sp>
      <p:pic>
        <p:nvPicPr>
          <p:cNvPr id="1028" name="Picture 4" descr="Образование в Древних Афинах | Портал путешествий | Путеводители | Заказ  экскурсий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1303914"/>
            <a:ext cx="3064249" cy="204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7325854" y="5021831"/>
            <a:ext cx="675590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52"/>
              </a:lnSpc>
            </a:pPr>
            <a:r>
              <a:rPr lang="ru-RU" sz="1680" dirty="0">
                <a:solidFill>
                  <a:srgbClr val="7AEA14"/>
                </a:solidFill>
                <a:latin typeface="Gothic A1 Bold"/>
              </a:rPr>
              <a:t>Члены ВНК: </a:t>
            </a:r>
          </a:p>
          <a:p>
            <a:pPr>
              <a:lnSpc>
                <a:spcPts val="2352"/>
              </a:lnSpc>
            </a:pP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Корзюк А.А., 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доцент кафедры </a:t>
            </a: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всеобщей истории и методики преподавания истории (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руководитель);</a:t>
            </a:r>
            <a:endParaRPr lang="ru-RU" dirty="0">
              <a:solidFill>
                <a:srgbClr val="191919"/>
              </a:solidFill>
              <a:latin typeface="Trebuchet MS" panose="020B0603020202020204" pitchFamily="34" charset="0"/>
            </a:endParaRPr>
          </a:p>
          <a:p>
            <a:pPr>
              <a:lnSpc>
                <a:spcPts val="2352"/>
              </a:lnSpc>
            </a:pP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Богданович И.И., доцент кафедры всеобщей истории и методики преподавания истории;</a:t>
            </a:r>
          </a:p>
          <a:p>
            <a:pPr>
              <a:lnSpc>
                <a:spcPts val="2352"/>
              </a:lnSpc>
            </a:pP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Свентуховская Г.В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., учитель </a:t>
            </a:r>
            <a:r>
              <a:rPr lang="ru-RU" dirty="0">
                <a:solidFill>
                  <a:srgbClr val="191919"/>
                </a:solidFill>
                <a:latin typeface="Trebuchet MS" panose="020B0603020202020204" pitchFamily="34" charset="0"/>
              </a:rPr>
              <a:t>истории и обществоведения квалификационной категории «учитель-методист» ГУО «Средняя школа № 16 г. Бреста имени Героя Советского Союза </a:t>
            </a:r>
            <a:r>
              <a:rPr lang="ru-RU" dirty="0" err="1">
                <a:solidFill>
                  <a:srgbClr val="191919"/>
                </a:solidFill>
                <a:latin typeface="Trebuchet MS" panose="020B0603020202020204" pitchFamily="34" charset="0"/>
              </a:rPr>
              <a:t>А.М.Карасева</a:t>
            </a:r>
            <a:r>
              <a:rPr lang="ru-RU" dirty="0" smtClean="0">
                <a:solidFill>
                  <a:srgbClr val="191919"/>
                </a:solidFill>
                <a:latin typeface="Trebuchet MS" panose="020B0603020202020204" pitchFamily="34" charset="0"/>
              </a:rPr>
              <a:t>»</a:t>
            </a:r>
            <a:endParaRPr lang="en-US" dirty="0">
              <a:solidFill>
                <a:srgbClr val="191919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7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5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4831" y="435888"/>
            <a:ext cx="6610826" cy="495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Внедрение электронных ресурсов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554831" y="1406843"/>
            <a:ext cx="8034338" cy="1427917"/>
          </a:xfrm>
          <a:prstGeom prst="roundRect">
            <a:avLst>
              <a:gd name="adj" fmla="val 7684"/>
            </a:avLst>
          </a:prstGeom>
          <a:solidFill>
            <a:srgbClr val="FFFFFF"/>
          </a:solidFill>
          <a:ln/>
        </p:spPr>
      </p:sp>
      <p:sp>
        <p:nvSpPr>
          <p:cNvPr id="5" name="Shape 2"/>
          <p:cNvSpPr/>
          <p:nvPr/>
        </p:nvSpPr>
        <p:spPr>
          <a:xfrm>
            <a:off x="554831" y="1383983"/>
            <a:ext cx="8034338" cy="91440"/>
          </a:xfrm>
          <a:prstGeom prst="roundRect">
            <a:avLst>
              <a:gd name="adj" fmla="val 72822"/>
            </a:avLst>
          </a:prstGeom>
          <a:solidFill>
            <a:srgbClr val="437066"/>
          </a:solidFill>
          <a:ln/>
        </p:spPr>
      </p:sp>
      <p:sp>
        <p:nvSpPr>
          <p:cNvPr id="6" name="Shape 3"/>
          <p:cNvSpPr/>
          <p:nvPr/>
        </p:nvSpPr>
        <p:spPr>
          <a:xfrm>
            <a:off x="4334232" y="1169075"/>
            <a:ext cx="475536" cy="475536"/>
          </a:xfrm>
          <a:prstGeom prst="roundRect">
            <a:avLst>
              <a:gd name="adj" fmla="val 192288"/>
            </a:avLst>
          </a:prstGeom>
          <a:solidFill>
            <a:srgbClr val="437066"/>
          </a:solidFill>
          <a:ln/>
        </p:spPr>
      </p:sp>
      <p:sp>
        <p:nvSpPr>
          <p:cNvPr id="7" name="Text 4"/>
          <p:cNvSpPr/>
          <p:nvPr/>
        </p:nvSpPr>
        <p:spPr>
          <a:xfrm>
            <a:off x="4476869" y="1287899"/>
            <a:ext cx="190143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36163" y="1803202"/>
            <a:ext cx="1981795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Начало внедрения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36163" y="2145983"/>
            <a:ext cx="7671673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 01.09.2025 началось внедрение электронных ресурсов информационных банков эффективных практик.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554831" y="3230999"/>
            <a:ext cx="8034338" cy="1427917"/>
          </a:xfrm>
          <a:prstGeom prst="roundRect">
            <a:avLst>
              <a:gd name="adj" fmla="val 7684"/>
            </a:avLst>
          </a:prstGeom>
          <a:solidFill>
            <a:srgbClr val="FFFFFF"/>
          </a:solidFill>
          <a:ln/>
        </p:spPr>
      </p:sp>
      <p:sp>
        <p:nvSpPr>
          <p:cNvPr id="11" name="Shape 8"/>
          <p:cNvSpPr/>
          <p:nvPr/>
        </p:nvSpPr>
        <p:spPr>
          <a:xfrm>
            <a:off x="554831" y="3208139"/>
            <a:ext cx="8034338" cy="91440"/>
          </a:xfrm>
          <a:prstGeom prst="roundRect">
            <a:avLst>
              <a:gd name="adj" fmla="val 72822"/>
            </a:avLst>
          </a:prstGeom>
          <a:solidFill>
            <a:srgbClr val="437066"/>
          </a:solidFill>
          <a:ln/>
        </p:spPr>
      </p:sp>
      <p:sp>
        <p:nvSpPr>
          <p:cNvPr id="12" name="Shape 9"/>
          <p:cNvSpPr/>
          <p:nvPr/>
        </p:nvSpPr>
        <p:spPr>
          <a:xfrm>
            <a:off x="4334232" y="2993231"/>
            <a:ext cx="475536" cy="475536"/>
          </a:xfrm>
          <a:prstGeom prst="roundRect">
            <a:avLst>
              <a:gd name="adj" fmla="val 192288"/>
            </a:avLst>
          </a:prstGeom>
          <a:solidFill>
            <a:srgbClr val="437066"/>
          </a:solidFill>
          <a:ln/>
        </p:spPr>
      </p:sp>
      <p:sp>
        <p:nvSpPr>
          <p:cNvPr id="13" name="Text 10"/>
          <p:cNvSpPr/>
          <p:nvPr/>
        </p:nvSpPr>
        <p:spPr>
          <a:xfrm>
            <a:off x="4476869" y="3112056"/>
            <a:ext cx="190143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736163" y="3627358"/>
            <a:ext cx="1981795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Целевая аудитория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36163" y="3970139"/>
            <a:ext cx="7671673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Студенты 2 курса исторического факультета, специальность 6-05-0113-01 Историческое образование.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554831" y="5055156"/>
            <a:ext cx="8034338" cy="1174194"/>
          </a:xfrm>
          <a:prstGeom prst="roundRect">
            <a:avLst>
              <a:gd name="adj" fmla="val 9345"/>
            </a:avLst>
          </a:prstGeom>
          <a:solidFill>
            <a:srgbClr val="FFFFFF"/>
          </a:solidFill>
          <a:ln/>
        </p:spPr>
      </p:sp>
      <p:sp>
        <p:nvSpPr>
          <p:cNvPr id="17" name="Shape 14"/>
          <p:cNvSpPr/>
          <p:nvPr/>
        </p:nvSpPr>
        <p:spPr>
          <a:xfrm>
            <a:off x="554831" y="5032296"/>
            <a:ext cx="8034338" cy="91440"/>
          </a:xfrm>
          <a:prstGeom prst="roundRect">
            <a:avLst>
              <a:gd name="adj" fmla="val 72822"/>
            </a:avLst>
          </a:prstGeom>
          <a:solidFill>
            <a:srgbClr val="437066"/>
          </a:solidFill>
          <a:ln/>
        </p:spPr>
      </p:sp>
      <p:sp>
        <p:nvSpPr>
          <p:cNvPr id="18" name="Shape 15"/>
          <p:cNvSpPr/>
          <p:nvPr/>
        </p:nvSpPr>
        <p:spPr>
          <a:xfrm>
            <a:off x="4334232" y="4817388"/>
            <a:ext cx="475536" cy="475536"/>
          </a:xfrm>
          <a:prstGeom prst="roundRect">
            <a:avLst>
              <a:gd name="adj" fmla="val 192288"/>
            </a:avLst>
          </a:prstGeom>
          <a:solidFill>
            <a:srgbClr val="437066"/>
          </a:solidFill>
          <a:ln/>
        </p:spPr>
      </p:sp>
      <p:sp>
        <p:nvSpPr>
          <p:cNvPr id="19" name="Text 16"/>
          <p:cNvSpPr/>
          <p:nvPr/>
        </p:nvSpPr>
        <p:spPr>
          <a:xfrm>
            <a:off x="4476869" y="4936212"/>
            <a:ext cx="190143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736163" y="5451515"/>
            <a:ext cx="1981795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Дисциплины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736163" y="5794296"/>
            <a:ext cx="7671673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«Методика преподавания истории» и «Методика преподавания обществоведения».</a:t>
            </a:r>
            <a:endParaRPr lang="en-US" sz="1200" dirty="0"/>
          </a:p>
        </p:txBody>
      </p:sp>
      <p:sp>
        <p:nvSpPr>
          <p:cNvPr id="22" name="Shape 19"/>
          <p:cNvSpPr/>
          <p:nvPr/>
        </p:nvSpPr>
        <p:spPr>
          <a:xfrm>
            <a:off x="554831" y="6625590"/>
            <a:ext cx="8034338" cy="1174194"/>
          </a:xfrm>
          <a:prstGeom prst="roundRect">
            <a:avLst>
              <a:gd name="adj" fmla="val 9345"/>
            </a:avLst>
          </a:prstGeom>
          <a:solidFill>
            <a:srgbClr val="FFFFFF"/>
          </a:solidFill>
          <a:ln/>
        </p:spPr>
      </p:sp>
      <p:sp>
        <p:nvSpPr>
          <p:cNvPr id="23" name="Shape 20"/>
          <p:cNvSpPr/>
          <p:nvPr/>
        </p:nvSpPr>
        <p:spPr>
          <a:xfrm>
            <a:off x="554831" y="6602730"/>
            <a:ext cx="8034338" cy="91440"/>
          </a:xfrm>
          <a:prstGeom prst="roundRect">
            <a:avLst>
              <a:gd name="adj" fmla="val 72822"/>
            </a:avLst>
          </a:prstGeom>
          <a:solidFill>
            <a:srgbClr val="437066"/>
          </a:solidFill>
          <a:ln/>
        </p:spPr>
      </p:sp>
      <p:sp>
        <p:nvSpPr>
          <p:cNvPr id="24" name="Shape 21"/>
          <p:cNvSpPr/>
          <p:nvPr/>
        </p:nvSpPr>
        <p:spPr>
          <a:xfrm>
            <a:off x="4334232" y="6387822"/>
            <a:ext cx="475536" cy="475536"/>
          </a:xfrm>
          <a:prstGeom prst="roundRect">
            <a:avLst>
              <a:gd name="adj" fmla="val 192288"/>
            </a:avLst>
          </a:prstGeom>
          <a:solidFill>
            <a:srgbClr val="437066"/>
          </a:solidFill>
          <a:ln/>
        </p:spPr>
      </p:sp>
      <p:sp>
        <p:nvSpPr>
          <p:cNvPr id="25" name="Text 22"/>
          <p:cNvSpPr/>
          <p:nvPr/>
        </p:nvSpPr>
        <p:spPr>
          <a:xfrm>
            <a:off x="4476869" y="6506647"/>
            <a:ext cx="190143" cy="237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1450" dirty="0"/>
          </a:p>
        </p:txBody>
      </p:sp>
      <p:sp>
        <p:nvSpPr>
          <p:cNvPr id="26" name="Text 23"/>
          <p:cNvSpPr/>
          <p:nvPr/>
        </p:nvSpPr>
        <p:spPr>
          <a:xfrm>
            <a:off x="736163" y="7021949"/>
            <a:ext cx="1981795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Процесс внедрения</a:t>
            </a:r>
            <a:endParaRPr lang="en-US" sz="1550" dirty="0"/>
          </a:p>
        </p:txBody>
      </p:sp>
      <p:sp>
        <p:nvSpPr>
          <p:cNvPr id="27" name="Text 24"/>
          <p:cNvSpPr/>
          <p:nvPr/>
        </p:nvSpPr>
        <p:spPr>
          <a:xfrm>
            <a:off x="736163" y="7364730"/>
            <a:ext cx="7671673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Осуществлялось в процессе изучения дисциплины «Методика преподавания истории».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8283" y="430768"/>
            <a:ext cx="6075045" cy="48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Использование разделов банка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548283" y="1155144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12470" y="1319332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437066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1653" y="1448514"/>
            <a:ext cx="211455" cy="2114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2470" y="1945838"/>
            <a:ext cx="195810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Информационный</a:t>
            </a:r>
            <a:endParaRPr lang="en-US" sz="1500" dirty="0"/>
          </a:p>
        </p:txBody>
      </p:sp>
      <p:sp>
        <p:nvSpPr>
          <p:cNvPr id="8" name="Text 4"/>
          <p:cNvSpPr/>
          <p:nvPr/>
        </p:nvSpPr>
        <p:spPr>
          <a:xfrm>
            <a:off x="712470" y="2284571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Информационно-справочные материалы, пособия, статьи.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48283" y="2855952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12470" y="3020139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437066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41653" y="3149322"/>
            <a:ext cx="211455" cy="2114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12470" y="3646646"/>
            <a:ext cx="195810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Ресурсный</a:t>
            </a:r>
            <a:endParaRPr lang="en-US" sz="1500" dirty="0"/>
          </a:p>
        </p:txBody>
      </p:sp>
      <p:sp>
        <p:nvSpPr>
          <p:cNvPr id="13" name="Text 8"/>
          <p:cNvSpPr/>
          <p:nvPr/>
        </p:nvSpPr>
        <p:spPr>
          <a:xfrm>
            <a:off x="712470" y="3985379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Учебно-методические комплексы и пособия.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548283" y="4556760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712470" y="4720947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437066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41653" y="4850130"/>
            <a:ext cx="211455" cy="2114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12470" y="5347454"/>
            <a:ext cx="195810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Диагностический</a:t>
            </a:r>
            <a:endParaRPr lang="en-US" sz="1500" dirty="0"/>
          </a:p>
        </p:txBody>
      </p:sp>
      <p:sp>
        <p:nvSpPr>
          <p:cNvPr id="18" name="Text 12"/>
          <p:cNvSpPr/>
          <p:nvPr/>
        </p:nvSpPr>
        <p:spPr>
          <a:xfrm>
            <a:off x="712470" y="5686187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Задания из практикумов </a:t>
            </a:r>
            <a:r>
              <a:rPr lang="en-US" sz="120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</a:t>
            </a: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200" dirty="0" err="1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проверки</a:t>
            </a:r>
            <a:r>
              <a:rPr lang="en-US" sz="12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ru-RU" sz="12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сформированности функциональной</a:t>
            </a:r>
            <a:r>
              <a:rPr lang="en-US" sz="12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грамотности.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548283" y="6257568"/>
            <a:ext cx="8047434" cy="1544241"/>
          </a:xfrm>
          <a:prstGeom prst="roundRect">
            <a:avLst>
              <a:gd name="adj" fmla="val 4261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12470" y="6421755"/>
            <a:ext cx="469940" cy="469940"/>
          </a:xfrm>
          <a:prstGeom prst="roundRect">
            <a:avLst>
              <a:gd name="adj" fmla="val 19455857"/>
            </a:avLst>
          </a:prstGeom>
          <a:solidFill>
            <a:srgbClr val="437066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1653" y="6550938"/>
            <a:ext cx="211455" cy="21145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12470" y="7048262"/>
            <a:ext cx="195810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Методический</a:t>
            </a:r>
            <a:endParaRPr lang="en-US" sz="1500" dirty="0"/>
          </a:p>
        </p:txBody>
      </p:sp>
      <p:sp>
        <p:nvSpPr>
          <p:cNvPr id="23" name="Text 16"/>
          <p:cNvSpPr/>
          <p:nvPr/>
        </p:nvSpPr>
        <p:spPr>
          <a:xfrm>
            <a:off x="712470" y="7386995"/>
            <a:ext cx="7719060" cy="250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Научно-теоретические публикации и </a:t>
            </a:r>
            <a:r>
              <a:rPr lang="ru-RU" sz="12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методические </a:t>
            </a:r>
            <a:r>
              <a:rPr lang="en-US" sz="1200" dirty="0" err="1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рекомендации</a:t>
            </a:r>
            <a:r>
              <a:rPr lang="en-US" sz="12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11267"/>
            <a:ext cx="13074491" cy="1389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Информационный раздел: </a:t>
            </a:r>
            <a:r>
              <a:rPr lang="ru-RU" sz="435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</a:t>
            </a:r>
            <a:r>
              <a:rPr lang="en-US" sz="4350" dirty="0" err="1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лючевые</a:t>
            </a:r>
            <a:r>
              <a:rPr lang="en-US" sz="435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43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материалы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954" y="2534126"/>
            <a:ext cx="7627739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Студенты использовали информационно-справочные материалы, пособия и статьи по методике преподавания истории.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77954" y="3445431"/>
            <a:ext cx="7627739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Пособие «Компетенции «4К»: средовые решения для школы. Практические рекомендации».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77954" y="4234458"/>
            <a:ext cx="762773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Примеры создания личностно-развивающей среды для критического и креативного мышления, коммуникации и кооперации.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7954" y="5379125"/>
            <a:ext cx="762773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Возможности развития организационно-технологического, пространственно-предметного и социального компонентов среды.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524" y="2584133"/>
            <a:ext cx="4904423" cy="49044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7393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Активные методы обучения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Учебно-методическое пособие «Активные методы обучения в педагогическом образовании» показало свою эффективность.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39828" y="307550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Научно-теоретический обзор этапов развития активных методов обучения.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880604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Специфические особенности и взаимосвязь с традиционным обучением.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68570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Методические разработки и практические рекомендации для занятий.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561558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Книга «150 лучших игр, упражнений, триггеров для любого тренинга» требует адаптации.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6997" y="763310"/>
            <a:ext cx="7670006" cy="1316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Диагностический раздел: </a:t>
            </a:r>
            <a:r>
              <a:rPr lang="ru-RU" sz="410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</a:t>
            </a:r>
            <a:r>
              <a:rPr lang="en-US" sz="4100" dirty="0" err="1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рактикумы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36997" y="2395180"/>
            <a:ext cx="3729752" cy="2590800"/>
          </a:xfrm>
          <a:prstGeom prst="roundRect">
            <a:avLst>
              <a:gd name="adj" fmla="val 4235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14137" y="2395180"/>
            <a:ext cx="91440" cy="2590800"/>
          </a:xfrm>
          <a:prstGeom prst="roundRect">
            <a:avLst>
              <a:gd name="adj" fmla="val 96724"/>
            </a:avLst>
          </a:prstGeom>
          <a:solidFill>
            <a:srgbClr val="437066"/>
          </a:solidFill>
          <a:ln/>
        </p:spPr>
      </p:sp>
      <p:sp>
        <p:nvSpPr>
          <p:cNvPr id="6" name="Text 3"/>
          <p:cNvSpPr/>
          <p:nvPr/>
        </p:nvSpPr>
        <p:spPr>
          <a:xfrm>
            <a:off x="1038939" y="2628543"/>
            <a:ext cx="3194447" cy="986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«Методические рекомендации учителю истории»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38939" y="3741777"/>
            <a:ext cx="3194447" cy="1010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Отдельные задания из практикума Е.Е. Вяземского и О.Ю. Стреловой.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4677251" y="2395180"/>
            <a:ext cx="3729752" cy="2590800"/>
          </a:xfrm>
          <a:prstGeom prst="roundRect">
            <a:avLst>
              <a:gd name="adj" fmla="val 4235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54391" y="2395180"/>
            <a:ext cx="91440" cy="2590800"/>
          </a:xfrm>
          <a:prstGeom prst="roundRect">
            <a:avLst>
              <a:gd name="adj" fmla="val 96724"/>
            </a:avLst>
          </a:prstGeom>
          <a:solidFill>
            <a:srgbClr val="437066"/>
          </a:solidFill>
          <a:ln/>
        </p:spPr>
      </p:sp>
      <p:sp>
        <p:nvSpPr>
          <p:cNvPr id="10" name="Text 7"/>
          <p:cNvSpPr/>
          <p:nvPr/>
        </p:nvSpPr>
        <p:spPr>
          <a:xfrm>
            <a:off x="4979194" y="2628543"/>
            <a:ext cx="3194447" cy="986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«Практикум по методике преподавания истории»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4979194" y="3741777"/>
            <a:ext cx="3194447" cy="1010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Задания из практикума М.Т. Студеникина и М.В. Коротковой.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805577" y="5237958"/>
            <a:ext cx="3729752" cy="2269808"/>
          </a:xfrm>
          <a:prstGeom prst="roundRect">
            <a:avLst>
              <a:gd name="adj" fmla="val 4834"/>
            </a:avLst>
          </a:prstGeom>
          <a:solidFill>
            <a:srgbClr val="FFFFFF"/>
          </a:solidFill>
          <a:ln w="22860">
            <a:solidFill>
              <a:srgbClr val="C5D2CF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14137" y="5196483"/>
            <a:ext cx="91440" cy="2269808"/>
          </a:xfrm>
          <a:prstGeom prst="roundRect">
            <a:avLst>
              <a:gd name="adj" fmla="val 96724"/>
            </a:avLst>
          </a:prstGeom>
          <a:solidFill>
            <a:srgbClr val="437066"/>
          </a:solidFill>
          <a:ln/>
        </p:spPr>
      </p:sp>
      <p:sp>
        <p:nvSpPr>
          <p:cNvPr id="14" name="Text 11"/>
          <p:cNvSpPr/>
          <p:nvPr/>
        </p:nvSpPr>
        <p:spPr>
          <a:xfrm>
            <a:off x="1038939" y="5429845"/>
            <a:ext cx="2632234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Цель заданий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38939" y="5885140"/>
            <a:ext cx="3194447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Отработка и проверка формирования функциональной грамотности будущих педагогов.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8547378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Методический раздел: </a:t>
            </a:r>
            <a:r>
              <a:rPr lang="ru-RU" sz="330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</a:t>
            </a:r>
            <a:r>
              <a:rPr lang="en-US" sz="3300" dirty="0" err="1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бновление</a:t>
            </a:r>
            <a:r>
              <a:rPr lang="en-US" sz="330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33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курса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592217" y="1400056"/>
            <a:ext cx="6516648" cy="811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Внедрены научно-теоретические публикации по формированию функциональной грамотности из журнала «Беларускі гістарычны часопіс» (</a:t>
            </a:r>
            <a:r>
              <a:rPr lang="en-US" sz="28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2022–202</a:t>
            </a:r>
            <a:r>
              <a:rPr lang="ru-RU" sz="28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5</a:t>
            </a:r>
            <a:r>
              <a:rPr lang="en-US" sz="28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гг.).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92217" y="3514427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Студенты активно использовали методические рекомендации по </a:t>
            </a:r>
            <a:r>
              <a:rPr lang="en-US" sz="2800" dirty="0" err="1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составлению</a:t>
            </a:r>
            <a:r>
              <a:rPr lang="en-US" sz="2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компетентностно</a:t>
            </a:r>
            <a:r>
              <a:rPr lang="ru-RU" sz="28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ориентированных</a:t>
            </a:r>
            <a:r>
              <a:rPr lang="en-US" sz="2800" dirty="0" smtClean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заданий.</a:t>
            </a:r>
            <a:endParaRPr lang="en-US" sz="2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155" y="1438037"/>
            <a:ext cx="6516648" cy="65166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2217" y="8335208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Внедрены рекомендации по использованию медиатекстов, кластеров, ассоциативных и ментальных карт, исторических источников, логико-смысловых моделей и других современных средств обучения.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5778" y="752475"/>
            <a:ext cx="7665244" cy="1320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Ресурсный раздел: </a:t>
            </a:r>
            <a:r>
              <a:rPr lang="ru-RU" sz="415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у</a:t>
            </a:r>
            <a:r>
              <a:rPr lang="en-US" sz="4150" dirty="0" err="1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чебно-методические</a:t>
            </a:r>
            <a:r>
              <a:rPr lang="en-US" sz="4150" dirty="0" smtClean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4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комплексы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25778" y="2389703"/>
            <a:ext cx="844987" cy="1554956"/>
          </a:xfrm>
          <a:prstGeom prst="roundRect">
            <a:avLst>
              <a:gd name="adj" fmla="val 36001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89859" y="2969181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7281982" y="2600920"/>
            <a:ext cx="2989659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УМК нового поколения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281982" y="3057644"/>
            <a:ext cx="6609040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Продолжено внедрение УМК по «Методике преподавания истории», разработанного в 2024 г.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25778" y="4155877"/>
            <a:ext cx="844987" cy="1554956"/>
          </a:xfrm>
          <a:prstGeom prst="roundRect">
            <a:avLst>
              <a:gd name="adj" fmla="val 36001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89859" y="4735354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7281982" y="4367093"/>
            <a:ext cx="3418523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Пособия </a:t>
            </a:r>
            <a:r>
              <a:rPr lang="en-US" sz="2050" dirty="0" err="1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для</a:t>
            </a: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ru-RU" sz="2050" dirty="0" smtClean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формирования </a:t>
            </a:r>
            <a:r>
              <a:rPr lang="en-US" sz="2050" dirty="0" err="1" smtClean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компетенций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7281982" y="4823817"/>
            <a:ext cx="6609040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Использованы пособия Корзюка А.А., Богдановича И.И. для формирования профессиональных компетенций.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5778" y="5922050"/>
            <a:ext cx="844987" cy="1554956"/>
          </a:xfrm>
          <a:prstGeom prst="roundRect">
            <a:avLst>
              <a:gd name="adj" fmla="val 360012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89859" y="6501527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7281982" y="6133267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2050" dirty="0" smtClean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Методические п</a:t>
            </a:r>
            <a:r>
              <a:rPr lang="en-US" sz="2050" dirty="0" err="1" smtClean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особия</a:t>
            </a:r>
            <a:r>
              <a:rPr lang="en-US" sz="2050" dirty="0" smtClean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 </a:t>
            </a: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для уроков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7281982" y="6589990"/>
            <a:ext cx="6609040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 конструирования уроков использовались пособия Корзюка А.А., Панова С.В. и др.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195"/>
            <a:ext cx="99082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Позитивные результаты внедрения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34603"/>
            <a:ext cx="4196358" cy="2410897"/>
          </a:xfrm>
          <a:prstGeom prst="roundRect">
            <a:avLst>
              <a:gd name="adj" fmla="val 2258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769037"/>
            <a:ext cx="31944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Систематизация опыта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259455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Создание единого источника знаний с эффективными практиками.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534603"/>
            <a:ext cx="4196358" cy="2410897"/>
          </a:xfrm>
          <a:prstGeom prst="roundRect">
            <a:avLst>
              <a:gd name="adj" fmla="val 2258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2769037"/>
            <a:ext cx="30418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Условия для усвоения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51396" y="3259455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Удобный инструмент для самостоятельного профессионального роста студентов.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534603"/>
            <a:ext cx="4196358" cy="2410897"/>
          </a:xfrm>
          <a:prstGeom prst="roundRect">
            <a:avLst>
              <a:gd name="adj" fmla="val 2258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4568" y="2769037"/>
            <a:ext cx="36679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Снижение затрат времени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4568" y="325945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Наличие готовых методических решений и учебных материалов.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172313"/>
            <a:ext cx="6407944" cy="1685092"/>
          </a:xfrm>
          <a:prstGeom prst="roundRect">
            <a:avLst>
              <a:gd name="adj" fmla="val 3230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28224" y="5406747"/>
            <a:ext cx="35049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Тиражирование моделей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8224" y="5897166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Внедрение лучших практик в массовое обучение.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5172313"/>
            <a:ext cx="6407944" cy="1685092"/>
          </a:xfrm>
          <a:prstGeom prst="roundRect">
            <a:avLst>
              <a:gd name="adj" fmla="val 3230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62982" y="5406747"/>
            <a:ext cx="31246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Унификация подходов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62982" y="5897166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Формирование единого понимания функциональной грамотности.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668</Words>
  <Application>Microsoft Office PowerPoint</Application>
  <PresentationFormat>Произвольный</PresentationFormat>
  <Paragraphs>104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Trebuchet MS</vt:lpstr>
      <vt:lpstr>Antonio Bold Bold</vt:lpstr>
      <vt:lpstr>Kanit Light</vt:lpstr>
      <vt:lpstr>Arial</vt:lpstr>
      <vt:lpstr>Martel Sans</vt:lpstr>
      <vt:lpstr>Calibri</vt:lpstr>
      <vt:lpstr>Gothic A1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Александр Корзюк</cp:lastModifiedBy>
  <cp:revision>3</cp:revision>
  <dcterms:created xsi:type="dcterms:W3CDTF">2025-11-16T15:40:00Z</dcterms:created>
  <dcterms:modified xsi:type="dcterms:W3CDTF">2025-11-16T15:46:13Z</dcterms:modified>
</cp:coreProperties>
</file>