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7" r:id="rId4"/>
    <p:sldId id="288" r:id="rId5"/>
    <p:sldId id="282" r:id="rId6"/>
    <p:sldId id="274" r:id="rId7"/>
    <p:sldId id="258" r:id="rId8"/>
    <p:sldId id="262" r:id="rId9"/>
    <p:sldId id="260" r:id="rId10"/>
    <p:sldId id="289" r:id="rId11"/>
    <p:sldId id="290" r:id="rId12"/>
    <p:sldId id="291" r:id="rId13"/>
    <p:sldId id="292" r:id="rId14"/>
    <p:sldId id="293" r:id="rId15"/>
    <p:sldId id="294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 Bold" panose="020B0604020202020204" charset="0"/>
      <p:regular r:id="rId22"/>
    </p:embeddedFont>
    <p:embeddedFont>
      <p:font typeface="Cooper Black" panose="0208090404030B020404" pitchFamily="18" charset="0"/>
      <p:regular r:id="rId23"/>
    </p:embeddedFont>
    <p:embeddedFont>
      <p:font typeface="Poppin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B0B5-FC0F-45A7-9FF0-AEC2F55C6C5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D888-44AD-4A34-8272-B9A161B3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5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CD888-44AD-4A34-8272-B9A161B3DA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CD888-44AD-4A34-8272-B9A161B3DA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CD888-44AD-4A34-8272-B9A161B3DA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6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9.sv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12" Type="http://schemas.openxmlformats.org/officeDocument/2006/relationships/image" Target="../media/image10.png"/><Relationship Id="rId17" Type="http://schemas.openxmlformats.org/officeDocument/2006/relationships/image" Target="../media/image83.sv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7.svg"/><Relationship Id="rId5" Type="http://schemas.openxmlformats.org/officeDocument/2006/relationships/image" Target="../media/image15.svg"/><Relationship Id="rId15" Type="http://schemas.openxmlformats.org/officeDocument/2006/relationships/image" Target="../media/image81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9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12" Type="http://schemas.openxmlformats.org/officeDocument/2006/relationships/image" Target="../media/image77.svg"/><Relationship Id="rId2" Type="http://schemas.openxmlformats.org/officeDocument/2006/relationships/image" Target="../media/image5.png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15.sv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9.svg"/><Relationship Id="rId14" Type="http://schemas.openxmlformats.org/officeDocument/2006/relationships/image" Target="../media/image7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3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1.svg"/><Relationship Id="rId5" Type="http://schemas.openxmlformats.org/officeDocument/2006/relationships/image" Target="../media/image17.svg"/><Relationship Id="rId15" Type="http://schemas.openxmlformats.org/officeDocument/2006/relationships/image" Target="../media/image75.svg"/><Relationship Id="rId4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30642" y="-1336754"/>
            <a:ext cx="4312904" cy="12675498"/>
            <a:chOff x="0" y="0"/>
            <a:chExt cx="1135909" cy="3338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909" cy="3338403"/>
            </a:xfrm>
            <a:custGeom>
              <a:avLst/>
              <a:gdLst/>
              <a:ahLst/>
              <a:cxnLst/>
              <a:rect l="l" t="t" r="r" b="b"/>
              <a:pathLst>
                <a:path w="1135909" h="3338403">
                  <a:moveTo>
                    <a:pt x="0" y="0"/>
                  </a:moveTo>
                  <a:lnTo>
                    <a:pt x="1135909" y="0"/>
                  </a:lnTo>
                  <a:lnTo>
                    <a:pt x="1135909" y="3338403"/>
                  </a:lnTo>
                  <a:lnTo>
                    <a:pt x="0" y="3338403"/>
                  </a:ln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10759" y="532951"/>
            <a:ext cx="857867" cy="8578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00457" y="1791462"/>
            <a:ext cx="604566" cy="6045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9809" y="324251"/>
            <a:ext cx="637633" cy="6376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00167" y="961885"/>
            <a:ext cx="943289" cy="944469"/>
          </a:xfrm>
          <a:custGeom>
            <a:avLst/>
            <a:gdLst/>
            <a:ahLst/>
            <a:cxnLst/>
            <a:rect l="l" t="t" r="r" b="b"/>
            <a:pathLst>
              <a:path w="943289" h="944469">
                <a:moveTo>
                  <a:pt x="0" y="0"/>
                </a:moveTo>
                <a:lnTo>
                  <a:pt x="943288" y="0"/>
                </a:lnTo>
                <a:lnTo>
                  <a:pt x="943288" y="944469"/>
                </a:lnTo>
                <a:lnTo>
                  <a:pt x="0" y="94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35420" y="7363003"/>
            <a:ext cx="2378792" cy="2375818"/>
          </a:xfrm>
          <a:custGeom>
            <a:avLst/>
            <a:gdLst/>
            <a:ahLst/>
            <a:cxnLst/>
            <a:rect l="l" t="t" r="r" b="b"/>
            <a:pathLst>
              <a:path w="2378792" h="2375818">
                <a:moveTo>
                  <a:pt x="0" y="0"/>
                </a:moveTo>
                <a:lnTo>
                  <a:pt x="2378792" y="0"/>
                </a:lnTo>
                <a:lnTo>
                  <a:pt x="2378792" y="2375818"/>
                </a:lnTo>
                <a:lnTo>
                  <a:pt x="0" y="2375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166234" y="7968133"/>
            <a:ext cx="2483708" cy="1821837"/>
            <a:chOff x="0" y="0"/>
            <a:chExt cx="4198620" cy="3079750"/>
          </a:xfrm>
        </p:grpSpPr>
        <p:sp>
          <p:nvSpPr>
            <p:cNvPr id="20" name="Freeform 2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208" r="-208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898838" y="7577372"/>
            <a:ext cx="2608605" cy="2233618"/>
          </a:xfrm>
          <a:custGeom>
            <a:avLst/>
            <a:gdLst/>
            <a:ahLst/>
            <a:cxnLst/>
            <a:rect l="l" t="t" r="r" b="b"/>
            <a:pathLst>
              <a:path w="2608605" h="2233618">
                <a:moveTo>
                  <a:pt x="0" y="0"/>
                </a:moveTo>
                <a:lnTo>
                  <a:pt x="2608605" y="0"/>
                </a:lnTo>
                <a:lnTo>
                  <a:pt x="2608605" y="2233617"/>
                </a:lnTo>
                <a:lnTo>
                  <a:pt x="0" y="22336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91689" y="3557365"/>
            <a:ext cx="1590194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ru-RU" sz="6000" dirty="0">
                <a:solidFill>
                  <a:srgbClr val="000000"/>
                </a:solidFill>
                <a:latin typeface="Poppins Bold"/>
              </a:rPr>
              <a:t>Разработать методические рекомендации по разработке учебных пособий и УМК, </a:t>
            </a:r>
            <a:endParaRPr lang="en-US" sz="60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98838" y="4875033"/>
            <a:ext cx="14201652" cy="178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ru-RU" sz="4599" dirty="0">
                <a:solidFill>
                  <a:srgbClr val="0E8388"/>
                </a:solidFill>
                <a:latin typeface="Poppins Bold"/>
              </a:rPr>
              <a:t>ориентированных на подготовку будущих учителей истории и обществоведения к формированию функциональной грамотности обучающихся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85834" y="952360"/>
            <a:ext cx="7713177" cy="830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1"/>
              </a:lnSpc>
            </a:pPr>
            <a:r>
              <a:rPr lang="ru-RU" sz="2799" dirty="0">
                <a:solidFill>
                  <a:srgbClr val="000000"/>
                </a:solidFill>
                <a:latin typeface="Poppins"/>
              </a:rPr>
              <a:t>ОНТП «Функциональная </a:t>
            </a:r>
            <a:r>
              <a:rPr lang="ru-RU" sz="2799">
                <a:solidFill>
                  <a:srgbClr val="000000"/>
                </a:solidFill>
                <a:latin typeface="Poppins"/>
              </a:rPr>
              <a:t>грамотность</a:t>
            </a:r>
            <a:r>
              <a:rPr lang="ru-RU" sz="2799" smtClean="0">
                <a:solidFill>
                  <a:srgbClr val="000000"/>
                </a:solidFill>
                <a:latin typeface="Poppins"/>
              </a:rPr>
              <a:t>» </a:t>
            </a:r>
            <a:endParaRPr lang="ru-RU" sz="2799" dirty="0" smtClean="0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191"/>
              </a:lnSpc>
            </a:pPr>
            <a:r>
              <a:rPr lang="ru-RU" sz="2799" dirty="0" smtClean="0">
                <a:solidFill>
                  <a:srgbClr val="000000"/>
                </a:solidFill>
                <a:latin typeface="Poppins"/>
              </a:rPr>
              <a:t>(2021–2025 </a:t>
            </a:r>
            <a:r>
              <a:rPr lang="ru-RU" sz="2799" dirty="0">
                <a:solidFill>
                  <a:srgbClr val="000000"/>
                </a:solidFill>
                <a:latin typeface="Poppins"/>
              </a:rPr>
              <a:t>гг.)</a:t>
            </a:r>
            <a:endParaRPr lang="en-US" sz="2799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5486400" y="968536"/>
            <a:ext cx="1415593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9"/>
              </a:lnSpc>
            </a:pPr>
            <a:r>
              <a:rPr lang="ru-RU" sz="5400" spc="-119" dirty="0" smtClean="0">
                <a:solidFill>
                  <a:srgbClr val="000000"/>
                </a:solidFill>
                <a:latin typeface="Poppins Bold"/>
              </a:rPr>
              <a:t>Чтение карты </a:t>
            </a:r>
            <a:r>
              <a:rPr lang="ru-RU" sz="5400" spc="-119" dirty="0" smtClean="0">
                <a:solidFill>
                  <a:srgbClr val="000000"/>
                </a:solidFill>
                <a:latin typeface="Poppins Bold"/>
              </a:rPr>
              <a:t>(</a:t>
            </a:r>
            <a:r>
              <a:rPr lang="ru-RU" sz="5400" spc="-119" dirty="0" err="1" smtClean="0">
                <a:solidFill>
                  <a:srgbClr val="000000"/>
                </a:solidFill>
                <a:latin typeface="Poppins Bold"/>
              </a:rPr>
              <a:t>несплошной</a:t>
            </a:r>
            <a:r>
              <a:rPr lang="ru-RU" sz="5400" spc="-119" dirty="0" smtClean="0">
                <a:solidFill>
                  <a:srgbClr val="000000"/>
                </a:solidFill>
                <a:latin typeface="Poppins Bold"/>
              </a:rPr>
              <a:t> текст)</a:t>
            </a:r>
            <a:endParaRPr lang="ru-RU" sz="5400" spc="-119" dirty="0" smtClean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130" y="596089"/>
            <a:ext cx="458858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ru-RU" sz="7048" spc="-211" dirty="0" smtClean="0">
                <a:solidFill>
                  <a:srgbClr val="306464"/>
                </a:solidFill>
                <a:latin typeface="Poppins Bold"/>
              </a:rPr>
              <a:t>ПРИМЕР.</a:t>
            </a:r>
            <a:endParaRPr lang="en-US" sz="7048" spc="-211" dirty="0">
              <a:solidFill>
                <a:srgbClr val="306464"/>
              </a:solidFill>
              <a:latin typeface="Poppins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130" y="1803278"/>
            <a:ext cx="17954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Беларуси (1 курс). Возникновение первых городов</a:t>
            </a:r>
            <a:endParaRPr lang="ru-RU" sz="4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 (Основной текст"/>
            </a:endParaRPr>
          </a:p>
        </p:txBody>
      </p:sp>
      <p:pic>
        <p:nvPicPr>
          <p:cNvPr id="2050" name="Picture 2" descr="Путь из варяг в гре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031" y="3069611"/>
            <a:ext cx="5464855" cy="61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95179"/>
              </p:ext>
            </p:extLst>
          </p:nvPr>
        </p:nvGraphicFramePr>
        <p:xfrm>
          <a:off x="152399" y="2799604"/>
          <a:ext cx="12681631" cy="72542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48201">
                  <a:extLst>
                    <a:ext uri="{9D8B030D-6E8A-4147-A177-3AD203B41FA5}">
                      <a16:colId xmlns:a16="http://schemas.microsoft.com/office/drawing/2014/main" val="3541158236"/>
                    </a:ext>
                  </a:extLst>
                </a:gridCol>
                <a:gridCol w="8033430">
                  <a:extLst>
                    <a:ext uri="{9D8B030D-6E8A-4147-A177-3AD203B41FA5}">
                      <a16:colId xmlns:a16="http://schemas.microsoft.com/office/drawing/2014/main" val="1576124288"/>
                    </a:ext>
                  </a:extLst>
                </a:gridCol>
              </a:tblGrid>
              <a:tr h="431044">
                <a:tc>
                  <a:txBody>
                    <a:bodyPr/>
                    <a:lstStyle/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cs typeface="Poppins Bold" panose="020B0604020202020204" charset="0"/>
                        </a:rPr>
                        <a:t>Группа читательских</a:t>
                      </a:r>
                    </a:p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cs typeface="Poppins Bold" panose="020B0604020202020204" charset="0"/>
                        </a:rPr>
                        <a:t>умений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Задание на развитие читательской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грамотности</a:t>
                      </a:r>
                      <a:endParaRPr lang="ru-RU" sz="2800" dirty="0">
                        <a:effectLst/>
                        <a:cs typeface="Poppins Bold" panose="020B0604020202020204" charset="0"/>
                      </a:endParaRPr>
                    </a:p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oppins Bold" panose="020B0604020202020204" charset="0"/>
                          <a:cs typeface="Poppins Bold" panose="020B0604020202020204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extLst>
                  <a:ext uri="{0D108BD9-81ED-4DB2-BD59-A6C34878D82A}">
                    <a16:rowId xmlns:a16="http://schemas.microsoft.com/office/drawing/2014/main" val="4176232843"/>
                  </a:ext>
                </a:extLst>
              </a:tr>
              <a:tr h="9698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cs typeface="Poppins Bold" panose="020B0604020202020204" charset="0"/>
                        </a:rPr>
                        <a:t>Поиск информации, заданной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cs typeface="Poppins Bold" panose="020B0604020202020204" charset="0"/>
                        </a:rPr>
                        <a:t>в явном виде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Найдите месторасположение на карте древнейшего белорусского города. Назовите восточнославянское племя,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его</a:t>
                      </a:r>
                      <a:r>
                        <a:rPr lang="ru-RU" sz="2800" baseline="0" dirty="0" smtClean="0">
                          <a:effectLst/>
                          <a:cs typeface="Poppins Bold" panose="020B0604020202020204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основавшее.</a:t>
                      </a:r>
                      <a:endParaRPr lang="ru-RU" sz="2800" dirty="0">
                        <a:effectLst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extLst>
                  <a:ext uri="{0D108BD9-81ED-4DB2-BD59-A6C34878D82A}">
                    <a16:rowId xmlns:a16="http://schemas.microsoft.com/office/drawing/2014/main" val="1475229963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Формулирование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выводов </a:t>
                      </a: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на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основе</a:t>
                      </a:r>
                      <a:r>
                        <a:rPr lang="ru-RU" sz="2800" baseline="0" dirty="0" smtClean="0">
                          <a:effectLst/>
                          <a:cs typeface="Poppins Bold" panose="020B0604020202020204" charset="0"/>
                        </a:rPr>
                        <a:t> ф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актов из текста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cs typeface="Poppins Bold" panose="020B0604020202020204" charset="0"/>
                        </a:rPr>
                        <a:t>Объясните происхождение названия города с точки зрения его географического месторасположения.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extLst>
                  <a:ext uri="{0D108BD9-81ED-4DB2-BD59-A6C34878D82A}">
                    <a16:rowId xmlns:a16="http://schemas.microsoft.com/office/drawing/2014/main" val="909894018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Интерпретация и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обобщение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cs typeface="Poppins Bold" panose="020B0604020202020204" charset="0"/>
                        </a:rPr>
                        <a:t>Определите значение наличия реки для жителей средневекового города.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extLst>
                  <a:ext uri="{0D108BD9-81ED-4DB2-BD59-A6C34878D82A}">
                    <a16:rowId xmlns:a16="http://schemas.microsoft.com/office/drawing/2014/main" val="801488665"/>
                  </a:ext>
                </a:extLst>
              </a:tr>
              <a:tr h="1293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Оценка содержания, языка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и структуры текста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Изучив географическое месторасположение Полоцка, объясните, почему именно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он стал </a:t>
                      </a: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не только самым древним на белорусских землях, но и одним из самых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высокоразвитых в</a:t>
                      </a:r>
                      <a:r>
                        <a:rPr lang="ru-RU" sz="2800" baseline="0" dirty="0" smtClean="0">
                          <a:effectLst/>
                          <a:cs typeface="Poppins Bold" panose="020B0604020202020204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cs typeface="Poppins Bold" panose="020B0604020202020204" charset="0"/>
                        </a:rPr>
                        <a:t>Средневековье.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extLst>
                  <a:ext uri="{0D108BD9-81ED-4DB2-BD59-A6C34878D82A}">
                    <a16:rowId xmlns:a16="http://schemas.microsoft.com/office/drawing/2014/main" val="3861374515"/>
                  </a:ext>
                </a:extLst>
              </a:tr>
              <a:tr h="7543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Целесообразность использования в образовательном процессе по истории в средней школе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Poppins Bold" panose="020B0604020202020204" charset="0"/>
                        </a:rPr>
                        <a:t>Предложите вариант ментальной карты «Происхождение названий средневековых городов Беларуси» для заполнения учащимися 6 класса.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32328" marR="32328" marT="0" marB="0"/>
                </a:tc>
                <a:extLst>
                  <a:ext uri="{0D108BD9-81ED-4DB2-BD59-A6C34878D82A}">
                    <a16:rowId xmlns:a16="http://schemas.microsoft.com/office/drawing/2014/main" val="156313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1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4953000" y="849122"/>
            <a:ext cx="14155938" cy="61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9"/>
              </a:lnSpc>
            </a:pPr>
            <a:r>
              <a:rPr lang="ru-RU" sz="5400" spc="-119" dirty="0" smtClean="0">
                <a:solidFill>
                  <a:srgbClr val="000000"/>
                </a:solidFill>
                <a:latin typeface="Poppins Bold"/>
              </a:rPr>
              <a:t>Ситуационные задачи</a:t>
            </a:r>
            <a:endParaRPr lang="ru-RU" sz="5400" spc="-119" dirty="0" smtClean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130" y="596089"/>
            <a:ext cx="458858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ru-RU" sz="7048" spc="-211" dirty="0" smtClean="0">
                <a:solidFill>
                  <a:srgbClr val="306464"/>
                </a:solidFill>
                <a:latin typeface="Poppins Bold"/>
              </a:rPr>
              <a:t>ПРИМЕР.</a:t>
            </a:r>
            <a:endParaRPr lang="en-US" sz="7048" spc="-211" dirty="0">
              <a:solidFill>
                <a:srgbClr val="306464"/>
              </a:solidFill>
              <a:latin typeface="Poppins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8419" y="1602693"/>
            <a:ext cx="18171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-гуманитарные дисциплины (3 курс) / Обществоведение (9, 11 класс)</a:t>
            </a:r>
            <a:endParaRPr lang="ru-RU" sz="4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 (Основной текст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348419" y="2628615"/>
            <a:ext cx="5290381" cy="7173923"/>
            <a:chOff x="0" y="-95250"/>
            <a:chExt cx="8619181" cy="1676163"/>
          </a:xfrm>
        </p:grpSpPr>
        <p:sp>
          <p:nvSpPr>
            <p:cNvPr id="8" name="Freeform 9"/>
            <p:cNvSpPr/>
            <p:nvPr/>
          </p:nvSpPr>
          <p:spPr>
            <a:xfrm>
              <a:off x="0" y="0"/>
              <a:ext cx="8619181" cy="1580913"/>
            </a:xfrm>
            <a:custGeom>
              <a:avLst/>
              <a:gdLst/>
              <a:ahLst/>
              <a:cxnLst/>
              <a:rect l="l" t="t" r="r" b="b"/>
              <a:pathLst>
                <a:path w="16133071" h="3174117">
                  <a:moveTo>
                    <a:pt x="15929871" y="0"/>
                  </a:moveTo>
                  <a:cubicBezTo>
                    <a:pt x="16042095" y="0"/>
                    <a:pt x="16133071" y="710550"/>
                    <a:pt x="16133071" y="1587059"/>
                  </a:cubicBezTo>
                  <a:cubicBezTo>
                    <a:pt x="16133071" y="2463567"/>
                    <a:pt x="16042095" y="3174117"/>
                    <a:pt x="15929871" y="3174117"/>
                  </a:cubicBezTo>
                  <a:lnTo>
                    <a:pt x="203200" y="3174117"/>
                  </a:lnTo>
                  <a:cubicBezTo>
                    <a:pt x="90976" y="3174117"/>
                    <a:pt x="0" y="2463567"/>
                    <a:pt x="0" y="1587059"/>
                  </a:cubicBezTo>
                  <a:cubicBezTo>
                    <a:pt x="0" y="7105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miter/>
            </a:ln>
          </p:spPr>
        </p:sp>
        <p:sp>
          <p:nvSpPr>
            <p:cNvPr id="9" name="TextBox 10"/>
            <p:cNvSpPr txBox="1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0" name="TextBox 12"/>
          <p:cNvSpPr txBox="1"/>
          <p:nvPr/>
        </p:nvSpPr>
        <p:spPr>
          <a:xfrm>
            <a:off x="578855" y="3113077"/>
            <a:ext cx="5108832" cy="6335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13"/>
              </a:lnSpc>
            </a:pPr>
            <a:r>
              <a:rPr lang="ru-RU" sz="2800" spc="-96" dirty="0">
                <a:solidFill>
                  <a:srgbClr val="FFFFFF"/>
                </a:solidFill>
                <a:latin typeface="Poppins"/>
              </a:rPr>
              <a:t>«Выпускник педагогического университета, обучавшийся на бюджетной форму получения образования, поступил по распределению на работу в должности учителя истории в одно из учреждений общего среднего образования г. Минска. Работодатель установил для него трехмесячный испытательный срок, а затем предложил подписать срочный трудовой договор на 1 год».</a:t>
            </a:r>
            <a:endParaRPr lang="ru-RU" sz="2800" spc="-96" dirty="0" smtClean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5846030" y="2474293"/>
            <a:ext cx="12369877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Вопрос: «Нарушается ли в данной ситуации законодательство Республики Беларуси и права, поступившего по распределению на работу специалиста?».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Задания: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1.	Уровень знания. Каким правовым сборником документом необходимо воспользоваться поступившему по распределению на работу человеку, чтобы понять, нарушены его права или нет?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2.	Уровень понимания. Какой статус носит человек, поступивший на первое место работы по распределению, согласно законодательству Республики Беларусь?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3.	Уровень применения. Узнайте, какие статьи сборника регламентируют распределение выпускников высших учебных заведений.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4.	Уровень анализа. Выясните, являются ли действия данного работодателя правомочными. Свой ответ аргументируйте при помощи конкретных выдержек их правового сборника.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5.	Уровень синтеза. Установите последовательность дальнейших действий поступившего по распределению на работу человека, в случае нарушения его прав.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6.	Уровень оценки. Смоделируйте ситуационную задачу в области трудового права несовершеннолетних для учащихся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к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уроку обществоведения с учетом их актуальных возможностей и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интересов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3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983355" y="3013831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0" y="0"/>
                </a:lnTo>
                <a:lnTo>
                  <a:pt x="2588780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3581" y="3313712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7565" y="3427696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93070" y="3082945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88305" y="3278180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03281" y="3363629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89586" y="2978483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720051" y="3278180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898805" y="3358824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92853" y="814553"/>
            <a:ext cx="18162305" cy="198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ru-RU" sz="5400" b="1" spc="-134" dirty="0" smtClean="0">
                <a:solidFill>
                  <a:srgbClr val="000000"/>
                </a:solidFill>
                <a:latin typeface="Poppins Bold"/>
              </a:rPr>
              <a:t>Основные </a:t>
            </a:r>
            <a:r>
              <a:rPr lang="ru-RU" sz="5400" b="1" spc="-134" dirty="0">
                <a:solidFill>
                  <a:srgbClr val="000000"/>
                </a:solidFill>
                <a:latin typeface="Poppins Bold"/>
              </a:rPr>
              <a:t>методические </a:t>
            </a:r>
            <a:r>
              <a:rPr lang="ru-RU" sz="5400" b="1" spc="-134" dirty="0" smtClean="0">
                <a:solidFill>
                  <a:srgbClr val="000000"/>
                </a:solidFill>
                <a:latin typeface="Poppins Bold"/>
              </a:rPr>
              <a:t>рекомендации </a:t>
            </a:r>
            <a:r>
              <a:rPr lang="ru-RU" sz="5400" b="1" spc="-134" dirty="0">
                <a:solidFill>
                  <a:srgbClr val="000000"/>
                </a:solidFill>
                <a:latin typeface="Poppins Bold"/>
              </a:rPr>
              <a:t>авторам-разработчикам  новых учебных пособий и УМК для студентов-историков педагогических специальностей </a:t>
            </a:r>
            <a:endParaRPr lang="en-US" sz="5400" b="1" spc="-13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0" y="5811905"/>
            <a:ext cx="507176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spc="-74" dirty="0">
                <a:solidFill>
                  <a:srgbClr val="000000"/>
                </a:solidFill>
                <a:latin typeface="Poppins Bold"/>
              </a:rPr>
              <a:t>необходимость  применять на учебных занятиях актуальные с точки зрения тематики фрагменты первоисточников и ситуационные задачи</a:t>
            </a:r>
            <a:endParaRPr lang="en-US" sz="2800" spc="-7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7" name="Freeform 27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22"/>
          <p:cNvSpPr txBox="1"/>
          <p:nvPr/>
        </p:nvSpPr>
        <p:spPr>
          <a:xfrm>
            <a:off x="5716462" y="5837273"/>
            <a:ext cx="507176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spc="-74" dirty="0">
                <a:solidFill>
                  <a:srgbClr val="000000"/>
                </a:solidFill>
                <a:latin typeface="Poppins Bold"/>
              </a:rPr>
              <a:t>разрабатывать </a:t>
            </a:r>
            <a:r>
              <a:rPr lang="ru-RU" sz="2800" spc="-74" dirty="0" smtClean="0">
                <a:solidFill>
                  <a:srgbClr val="000000"/>
                </a:solidFill>
                <a:latin typeface="Poppins Bold"/>
              </a:rPr>
              <a:t>систему </a:t>
            </a:r>
            <a:r>
              <a:rPr lang="ru-RU" sz="2800" spc="-74" dirty="0">
                <a:solidFill>
                  <a:srgbClr val="000000"/>
                </a:solidFill>
                <a:latin typeface="Poppins Bold"/>
              </a:rPr>
              <a:t>вопросов и заданий, ориентированных на развитие читательской грамотности в частности и функциональной грамотности в целом</a:t>
            </a:r>
            <a:endParaRPr lang="en-US" sz="2800" spc="-7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11505969" y="5839747"/>
            <a:ext cx="6626476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spc="-74" dirty="0">
                <a:solidFill>
                  <a:srgbClr val="000000"/>
                </a:solidFill>
                <a:latin typeface="Poppins Bold"/>
              </a:rPr>
              <a:t>включать профессионально-ориентированный вопросы, стимулирующие обсуждение возможности адаптации и педагогического эффекта от использования такого вида заданий в рамках преподавания истории и обществоведения в средней школе</a:t>
            </a:r>
            <a:endParaRPr lang="en-US" sz="2800" spc="-74" dirty="0">
              <a:solidFill>
                <a:srgbClr val="000000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030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01502" y="-1028700"/>
            <a:ext cx="4312904" cy="12675498"/>
            <a:chOff x="0" y="0"/>
            <a:chExt cx="1135909" cy="3338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909" cy="3338403"/>
            </a:xfrm>
            <a:custGeom>
              <a:avLst/>
              <a:gdLst/>
              <a:ahLst/>
              <a:cxnLst/>
              <a:rect l="l" t="t" r="r" b="b"/>
              <a:pathLst>
                <a:path w="1135909" h="3338403">
                  <a:moveTo>
                    <a:pt x="0" y="0"/>
                  </a:moveTo>
                  <a:lnTo>
                    <a:pt x="1135909" y="0"/>
                  </a:lnTo>
                  <a:lnTo>
                    <a:pt x="1135909" y="3338403"/>
                  </a:lnTo>
                  <a:lnTo>
                    <a:pt x="0" y="3338403"/>
                  </a:ln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63600" y="530679"/>
            <a:ext cx="857867" cy="8578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02650" y="732761"/>
            <a:ext cx="637633" cy="6376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59524" y="438843"/>
            <a:ext cx="14932875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ru-RU" sz="6000" dirty="0">
                <a:solidFill>
                  <a:srgbClr val="000000"/>
                </a:solidFill>
                <a:latin typeface="Poppins Bold"/>
              </a:rPr>
              <a:t>Разработка критериев оценки выполненных заданий и способов рефлексии обучающихся  </a:t>
            </a:r>
            <a:r>
              <a:rPr lang="en-US" sz="6000" dirty="0" smtClean="0">
                <a:solidFill>
                  <a:srgbClr val="000000"/>
                </a:solidFill>
                <a:latin typeface="Poppins Bold"/>
              </a:rPr>
              <a:t> </a:t>
            </a:r>
            <a:endParaRPr lang="en-US" sz="6000" dirty="0">
              <a:solidFill>
                <a:srgbClr val="000000"/>
              </a:solidFill>
              <a:latin typeface="Poppins Bold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84861"/>
              </p:ext>
            </p:extLst>
          </p:nvPr>
        </p:nvGraphicFramePr>
        <p:xfrm>
          <a:off x="304800" y="2430975"/>
          <a:ext cx="17041978" cy="725424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36612">
                  <a:extLst>
                    <a:ext uri="{9D8B030D-6E8A-4147-A177-3AD203B41FA5}">
                      <a16:colId xmlns:a16="http://schemas.microsoft.com/office/drawing/2014/main" val="394758914"/>
                    </a:ext>
                  </a:extLst>
                </a:gridCol>
                <a:gridCol w="15805366">
                  <a:extLst>
                    <a:ext uri="{9D8B030D-6E8A-4147-A177-3AD203B41FA5}">
                      <a16:colId xmlns:a16="http://schemas.microsoft.com/office/drawing/2014/main" val="3290878621"/>
                    </a:ext>
                  </a:extLst>
                </a:gridCol>
              </a:tblGrid>
              <a:tr h="2743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Метапредметные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>
                          <a:effectLst/>
                        </a:rPr>
                        <a:t>Корректно формулировать проблему для целенаправленного поиска и обработки информации.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>
                          <a:effectLst/>
                        </a:rPr>
                        <a:t>Искать и находить информацию в различных источниках.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>
                          <a:effectLst/>
                        </a:rPr>
                        <a:t>Использовать разные виды исторических источников при характеристике </a:t>
                      </a:r>
                      <a:r>
                        <a:rPr lang="ru-RU" sz="2800" b="0" dirty="0" smtClean="0">
                          <a:effectLst/>
                        </a:rPr>
                        <a:t>фактов Классифицировать </a:t>
                      </a:r>
                      <a:r>
                        <a:rPr lang="ru-RU" sz="2800" b="0" dirty="0">
                          <a:effectLst/>
                        </a:rPr>
                        <a:t>и организовывать информацию по определённым критериям.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>
                          <a:effectLst/>
                        </a:rPr>
                        <a:t>Интерпретировать и реструктурировать информацию.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>
                          <a:effectLst/>
                        </a:rPr>
                        <a:t>Оценивать качество информации и надёжность её источников.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>
                          <a:effectLst/>
                        </a:rPr>
                        <a:t>Сравнивать и обобщать информацию из разных источников.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>
                          <a:effectLst/>
                        </a:rPr>
                        <a:t>Интегрировать информацию разных источников при выполнении заданий проблемного характера.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b="0" dirty="0" smtClean="0">
                          <a:effectLst/>
                        </a:rPr>
                        <a:t>Делать </a:t>
                      </a:r>
                      <a:r>
                        <a:rPr lang="ru-RU" sz="2800" b="0" dirty="0">
                          <a:effectLst/>
                        </a:rPr>
                        <a:t>выводы на основе существующей информации. 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251907131"/>
                  </a:ext>
                </a:extLst>
              </a:tr>
              <a:tr h="17829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Личностные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dirty="0">
                          <a:effectLst/>
                        </a:rPr>
                        <a:t>Составлять мнение о качестве и релевантности информации.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dirty="0">
                          <a:effectLst/>
                        </a:rPr>
                        <a:t>Создавать или адаптировать информацию, выражать главную мысль, приводить аргументы.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dirty="0">
                          <a:effectLst/>
                        </a:rPr>
                        <a:t>Передавать информацию другим людям.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dirty="0">
                          <a:effectLst/>
                        </a:rPr>
                        <a:t>Адаптировать информацию к конкретной аудитории.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dirty="0">
                          <a:effectLst/>
                        </a:rPr>
                        <a:t>Использовать полученный социальный опыт для проектирования личных задач развития.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dirty="0">
                          <a:effectLst/>
                        </a:rPr>
                        <a:t>Отбирать необходимый материал из нескольких документов для самостоятельного решения учебных задач.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2800" dirty="0">
                          <a:effectLst/>
                        </a:rPr>
                        <a:t>Использовать документы для доказательства своей точки зрения.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453917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3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82677"/>
            <a:ext cx="857867" cy="8578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111" y="3719499"/>
            <a:ext cx="637633" cy="63763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2247" y="176940"/>
            <a:ext cx="17247490" cy="1461360"/>
            <a:chOff x="0" y="0"/>
            <a:chExt cx="16133071" cy="28560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33071" cy="2856009"/>
            </a:xfrm>
            <a:custGeom>
              <a:avLst/>
              <a:gdLst/>
              <a:ahLst/>
              <a:cxnLst/>
              <a:rect l="l" t="t" r="r" b="b"/>
              <a:pathLst>
                <a:path w="16133071" h="2856009">
                  <a:moveTo>
                    <a:pt x="15929871" y="0"/>
                  </a:moveTo>
                  <a:cubicBezTo>
                    <a:pt x="16042095" y="0"/>
                    <a:pt x="16133071" y="639339"/>
                    <a:pt x="16133071" y="1428005"/>
                  </a:cubicBezTo>
                  <a:cubicBezTo>
                    <a:pt x="16133071" y="2216670"/>
                    <a:pt x="16042095" y="2856009"/>
                    <a:pt x="15929871" y="2856009"/>
                  </a:cubicBezTo>
                  <a:lnTo>
                    <a:pt x="203200" y="2856009"/>
                  </a:lnTo>
                  <a:cubicBezTo>
                    <a:pt x="90976" y="2856009"/>
                    <a:pt x="0" y="2216670"/>
                    <a:pt x="0" y="1428005"/>
                  </a:cubicBezTo>
                  <a:cubicBezTo>
                    <a:pt x="0" y="63933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8600" y="335118"/>
            <a:ext cx="1733146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500" spc="-211" dirty="0" smtClean="0">
                <a:solidFill>
                  <a:srgbClr val="FFFFFF"/>
                </a:solidFill>
                <a:latin typeface="Poppins Bold"/>
              </a:rPr>
              <a:t>Критерии </a:t>
            </a:r>
            <a:r>
              <a:rPr lang="ru-RU" sz="3500" spc="-211" dirty="0">
                <a:solidFill>
                  <a:srgbClr val="FFFFFF"/>
                </a:solidFill>
                <a:latin typeface="Poppins Bold"/>
              </a:rPr>
              <a:t>и уровни овладения студентами </a:t>
            </a:r>
            <a:r>
              <a:rPr lang="ru-RU" sz="3500" spc="-211" dirty="0" smtClean="0">
                <a:solidFill>
                  <a:srgbClr val="FFFFFF"/>
                </a:solidFill>
                <a:latin typeface="Poppins Bold"/>
              </a:rPr>
              <a:t>навыками в области подготовки </a:t>
            </a:r>
            <a:r>
              <a:rPr lang="ru-RU" sz="3500" spc="-211" dirty="0">
                <a:solidFill>
                  <a:srgbClr val="FFFFFF"/>
                </a:solidFill>
                <a:latin typeface="Poppins Bold"/>
              </a:rPr>
              <a:t>к </a:t>
            </a:r>
            <a:r>
              <a:rPr lang="ru-RU" sz="3500" spc="-211" dirty="0" smtClean="0">
                <a:solidFill>
                  <a:srgbClr val="FFFFFF"/>
                </a:solidFill>
                <a:latin typeface="Poppins Bold"/>
              </a:rPr>
              <a:t> формированию </a:t>
            </a:r>
            <a:r>
              <a:rPr lang="ru-RU" sz="3500" spc="-211" dirty="0">
                <a:solidFill>
                  <a:srgbClr val="FFFFFF"/>
                </a:solidFill>
                <a:latin typeface="Poppins Bold"/>
              </a:rPr>
              <a:t>функциональной грамотности </a:t>
            </a:r>
            <a:r>
              <a:rPr lang="ru-RU" sz="3500" spc="-211" dirty="0" smtClean="0">
                <a:solidFill>
                  <a:srgbClr val="FFFFFF"/>
                </a:solidFill>
                <a:latin typeface="Poppins Bold"/>
              </a:rPr>
              <a:t>у учащихся при обучении истории </a:t>
            </a:r>
            <a:r>
              <a:rPr lang="ru-RU" sz="3500" spc="-211" dirty="0">
                <a:solidFill>
                  <a:srgbClr val="FFFFFF"/>
                </a:solidFill>
                <a:latin typeface="Poppins Bold"/>
              </a:rPr>
              <a:t>и обществоведению</a:t>
            </a:r>
            <a:endParaRPr lang="en-US" sz="3500" spc="-211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0958" y="1705871"/>
            <a:ext cx="17357041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Высокий: студент демонстрирует правильное понимание сложных типов учебных текстов, источников информации и взаимосвязей между ними, убедительно и обоснованно излагает свои мысли, стремится формулировать свои идеи на творческом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уровне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, предлагает своё оригинальное решение. </a:t>
            </a:r>
            <a:endParaRPr lang="ru-RU" sz="2800" spc="-134" dirty="0" smtClean="0">
              <a:solidFill>
                <a:srgbClr val="000000"/>
              </a:solidFill>
              <a:latin typeface="Poppins Bold"/>
            </a:endParaRPr>
          </a:p>
          <a:p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Выше среднего: студент успешно справляется со всеми типами учебно-познавательных задач. Может анализировать, интерпретировать и оценивать различные типы учебных текстов и исторических источников на основе критического мышления, аргументируя личностную позицию. В своих рассуждениях составляет личностную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оценку.</a:t>
            </a:r>
          </a:p>
          <a:p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Средний: студент удовлетворительно справляется с решением всех типов учебно-познавательных задач, выбирает и применяет простые мыслительные операции. Формулирует когнитивные суждения, основанные на общедоступных источниках информации, рассуждает о социокультурных проблемах, основываясь на известных подходах и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мнениях.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Использует текст как источник информации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и развития коммуникативных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способностей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.</a:t>
            </a:r>
          </a:p>
          <a:p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Ниже среднего: студент может распознавать и объяснять текстовые ситуации в условиях, которые требуют только прямых выводов. Стремится определять явную информацию из текста, находить известные термины и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понятия. В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обосновании своего ответа опирается лишь на учебный материал и мнение преподавателя. </a:t>
            </a:r>
            <a:endParaRPr lang="ru-RU" sz="2800" spc="-134" dirty="0" smtClean="0">
              <a:solidFill>
                <a:srgbClr val="000000"/>
              </a:solidFill>
              <a:latin typeface="Poppins Bold"/>
            </a:endParaRPr>
          </a:p>
          <a:p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Низкий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: студент не может решать учебно-познавательные задачи, требующие данные способности. Испытывает серьёзные затруднения при решении всех типов заданий работы с текстами и источниками информации, допуская много логических и смысловых ошибок. </a:t>
            </a:r>
          </a:p>
        </p:txBody>
      </p:sp>
      <p:grpSp>
        <p:nvGrpSpPr>
          <p:cNvPr id="14" name="Group 2"/>
          <p:cNvGrpSpPr/>
          <p:nvPr/>
        </p:nvGrpSpPr>
        <p:grpSpPr>
          <a:xfrm>
            <a:off x="-70533" y="5585809"/>
            <a:ext cx="857867" cy="857867"/>
            <a:chOff x="0" y="0"/>
            <a:chExt cx="812800" cy="812800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16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110116" y="7505700"/>
            <a:ext cx="637633" cy="637633"/>
            <a:chOff x="0" y="0"/>
            <a:chExt cx="812800" cy="812800"/>
          </a:xfrm>
        </p:grpSpPr>
        <p:sp>
          <p:nvSpPr>
            <p:cNvPr id="20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21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-41007" y="9180140"/>
            <a:ext cx="857867" cy="857867"/>
            <a:chOff x="0" y="0"/>
            <a:chExt cx="812800" cy="812800"/>
          </a:xfrm>
        </p:grpSpPr>
        <p:sp>
          <p:nvSpPr>
            <p:cNvPr id="26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27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61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30642" y="-1336754"/>
            <a:ext cx="4312904" cy="12675498"/>
            <a:chOff x="0" y="0"/>
            <a:chExt cx="1135909" cy="3338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909" cy="3338403"/>
            </a:xfrm>
            <a:custGeom>
              <a:avLst/>
              <a:gdLst/>
              <a:ahLst/>
              <a:cxnLst/>
              <a:rect l="l" t="t" r="r" b="b"/>
              <a:pathLst>
                <a:path w="1135909" h="3338403">
                  <a:moveTo>
                    <a:pt x="0" y="0"/>
                  </a:moveTo>
                  <a:lnTo>
                    <a:pt x="1135909" y="0"/>
                  </a:lnTo>
                  <a:lnTo>
                    <a:pt x="1135909" y="3338403"/>
                  </a:lnTo>
                  <a:lnTo>
                    <a:pt x="0" y="3338403"/>
                  </a:ln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10759" y="532951"/>
            <a:ext cx="857867" cy="8578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00457" y="1791462"/>
            <a:ext cx="604566" cy="6045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9809" y="324251"/>
            <a:ext cx="637633" cy="6376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00167" y="961885"/>
            <a:ext cx="943289" cy="944469"/>
          </a:xfrm>
          <a:custGeom>
            <a:avLst/>
            <a:gdLst/>
            <a:ahLst/>
            <a:cxnLst/>
            <a:rect l="l" t="t" r="r" b="b"/>
            <a:pathLst>
              <a:path w="943289" h="944469">
                <a:moveTo>
                  <a:pt x="0" y="0"/>
                </a:moveTo>
                <a:lnTo>
                  <a:pt x="943288" y="0"/>
                </a:lnTo>
                <a:lnTo>
                  <a:pt x="943288" y="944469"/>
                </a:lnTo>
                <a:lnTo>
                  <a:pt x="0" y="94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35420" y="7363003"/>
            <a:ext cx="2378792" cy="2375818"/>
          </a:xfrm>
          <a:custGeom>
            <a:avLst/>
            <a:gdLst/>
            <a:ahLst/>
            <a:cxnLst/>
            <a:rect l="l" t="t" r="r" b="b"/>
            <a:pathLst>
              <a:path w="2378792" h="2375818">
                <a:moveTo>
                  <a:pt x="0" y="0"/>
                </a:moveTo>
                <a:lnTo>
                  <a:pt x="2378792" y="0"/>
                </a:lnTo>
                <a:lnTo>
                  <a:pt x="2378792" y="2375818"/>
                </a:lnTo>
                <a:lnTo>
                  <a:pt x="0" y="2375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166234" y="7968133"/>
            <a:ext cx="2483708" cy="1821837"/>
            <a:chOff x="0" y="0"/>
            <a:chExt cx="4198620" cy="3079750"/>
          </a:xfrm>
        </p:grpSpPr>
        <p:sp>
          <p:nvSpPr>
            <p:cNvPr id="20" name="Freeform 2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208" r="-208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898838" y="7577372"/>
            <a:ext cx="2608605" cy="2233618"/>
          </a:xfrm>
          <a:custGeom>
            <a:avLst/>
            <a:gdLst/>
            <a:ahLst/>
            <a:cxnLst/>
            <a:rect l="l" t="t" r="r" b="b"/>
            <a:pathLst>
              <a:path w="2608605" h="2233618">
                <a:moveTo>
                  <a:pt x="0" y="0"/>
                </a:moveTo>
                <a:lnTo>
                  <a:pt x="2608605" y="0"/>
                </a:lnTo>
                <a:lnTo>
                  <a:pt x="2608605" y="2233617"/>
                </a:lnTo>
                <a:lnTo>
                  <a:pt x="0" y="22336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91689" y="3557365"/>
            <a:ext cx="1590194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ru-RU" sz="6000" dirty="0">
                <a:solidFill>
                  <a:srgbClr val="000000"/>
                </a:solidFill>
                <a:latin typeface="Poppins Bold"/>
              </a:rPr>
              <a:t>Разработать методические рекомендации по разработке учебных пособий и УМК, </a:t>
            </a:r>
            <a:endParaRPr lang="en-US" sz="60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98838" y="4875033"/>
            <a:ext cx="14201652" cy="178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ru-RU" sz="4599" dirty="0">
                <a:solidFill>
                  <a:srgbClr val="0E8388"/>
                </a:solidFill>
                <a:latin typeface="Poppins Bold"/>
              </a:rPr>
              <a:t>ориентированных на подготовку будущих учителей истории и обществоведения к формированию функциональной грамотности обучающихся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85834" y="952360"/>
            <a:ext cx="7713177" cy="830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1"/>
              </a:lnSpc>
            </a:pPr>
            <a:r>
              <a:rPr lang="ru-RU" sz="2799" dirty="0">
                <a:solidFill>
                  <a:srgbClr val="000000"/>
                </a:solidFill>
                <a:latin typeface="Poppins"/>
              </a:rPr>
              <a:t>ОНТП «Функциональная грамотность</a:t>
            </a:r>
            <a:r>
              <a:rPr lang="ru-RU" sz="2799" dirty="0" smtClean="0">
                <a:solidFill>
                  <a:srgbClr val="000000"/>
                </a:solidFill>
                <a:latin typeface="Poppins"/>
              </a:rPr>
              <a:t>» </a:t>
            </a:r>
          </a:p>
          <a:p>
            <a:pPr>
              <a:lnSpc>
                <a:spcPts val="3191"/>
              </a:lnSpc>
            </a:pPr>
            <a:r>
              <a:rPr lang="ru-RU" sz="2799" dirty="0" smtClean="0">
                <a:solidFill>
                  <a:srgbClr val="000000"/>
                </a:solidFill>
                <a:latin typeface="Poppins"/>
              </a:rPr>
              <a:t>(2021–2025 </a:t>
            </a:r>
            <a:r>
              <a:rPr lang="ru-RU" sz="2799" dirty="0">
                <a:solidFill>
                  <a:srgbClr val="000000"/>
                </a:solidFill>
                <a:latin typeface="Poppins"/>
              </a:rPr>
              <a:t>гг.)</a:t>
            </a:r>
            <a:endParaRPr lang="en-US" sz="2799" dirty="0">
              <a:solidFill>
                <a:srgbClr val="000000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6632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01502" y="-1028700"/>
            <a:ext cx="4312904" cy="12675498"/>
            <a:chOff x="0" y="0"/>
            <a:chExt cx="1135909" cy="3338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909" cy="3338403"/>
            </a:xfrm>
            <a:custGeom>
              <a:avLst/>
              <a:gdLst/>
              <a:ahLst/>
              <a:cxnLst/>
              <a:rect l="l" t="t" r="r" b="b"/>
              <a:pathLst>
                <a:path w="1135909" h="3338403">
                  <a:moveTo>
                    <a:pt x="0" y="0"/>
                  </a:moveTo>
                  <a:lnTo>
                    <a:pt x="1135909" y="0"/>
                  </a:lnTo>
                  <a:lnTo>
                    <a:pt x="1135909" y="3338403"/>
                  </a:lnTo>
                  <a:lnTo>
                    <a:pt x="0" y="3338403"/>
                  </a:ln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2422" y="6157413"/>
            <a:ext cx="857867" cy="8578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3081" y="6586346"/>
            <a:ext cx="637633" cy="6376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89601" y="2324100"/>
            <a:ext cx="943289" cy="944469"/>
          </a:xfrm>
          <a:custGeom>
            <a:avLst/>
            <a:gdLst/>
            <a:ahLst/>
            <a:cxnLst/>
            <a:rect l="l" t="t" r="r" b="b"/>
            <a:pathLst>
              <a:path w="943289" h="944469">
                <a:moveTo>
                  <a:pt x="0" y="0"/>
                </a:moveTo>
                <a:lnTo>
                  <a:pt x="943288" y="0"/>
                </a:lnTo>
                <a:lnTo>
                  <a:pt x="943288" y="944469"/>
                </a:lnTo>
                <a:lnTo>
                  <a:pt x="0" y="94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59525" y="438843"/>
            <a:ext cx="10966636" cy="629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ru-RU" sz="6000" dirty="0" smtClean="0">
                <a:solidFill>
                  <a:srgbClr val="000000"/>
                </a:solidFill>
                <a:latin typeface="Poppins Bold"/>
              </a:rPr>
              <a:t>Цель </a:t>
            </a:r>
            <a:r>
              <a:rPr lang="en-US" sz="6000" dirty="0" smtClean="0">
                <a:solidFill>
                  <a:srgbClr val="000000"/>
                </a:solidFill>
                <a:latin typeface="Poppins Bold"/>
              </a:rPr>
              <a:t> </a:t>
            </a:r>
            <a:endParaRPr lang="en-US" sz="60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280991" y="1038922"/>
            <a:ext cx="15447275" cy="2960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ru-RU" sz="4599" dirty="0" smtClean="0">
                <a:solidFill>
                  <a:srgbClr val="0E8388"/>
                </a:solidFill>
                <a:latin typeface="Poppins Bold"/>
              </a:rPr>
              <a:t>Разработать </a:t>
            </a:r>
            <a:r>
              <a:rPr lang="ru-RU" sz="4599" dirty="0">
                <a:solidFill>
                  <a:srgbClr val="0E8388"/>
                </a:solidFill>
                <a:latin typeface="Poppins Bold"/>
              </a:rPr>
              <a:t>методические рекомендации по разработке учебных пособий и УМК, ориентированных на подготовку будущих учителей истории и обществоведения к формированию функциональной грамотности обучающихся</a:t>
            </a:r>
            <a:endParaRPr lang="en-US" sz="4599" dirty="0">
              <a:solidFill>
                <a:srgbClr val="0E8388"/>
              </a:solidFill>
              <a:latin typeface="Poppins Bold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409308" y="4706287"/>
            <a:ext cx="10966636" cy="63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ru-RU" sz="6000" dirty="0" smtClean="0">
                <a:solidFill>
                  <a:srgbClr val="000000"/>
                </a:solidFill>
                <a:latin typeface="Poppins Bold"/>
              </a:rPr>
              <a:t>Задачи </a:t>
            </a:r>
            <a:r>
              <a:rPr lang="en-US" sz="6000" dirty="0" smtClean="0">
                <a:solidFill>
                  <a:srgbClr val="000000"/>
                </a:solidFill>
                <a:latin typeface="Poppins Bold"/>
              </a:rPr>
              <a:t> </a:t>
            </a:r>
            <a:endParaRPr lang="en-US" sz="60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2176852" y="5336659"/>
            <a:ext cx="15163800" cy="472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ru-RU" sz="4200" dirty="0">
                <a:solidFill>
                  <a:srgbClr val="0E8388"/>
                </a:solidFill>
                <a:latin typeface="Poppins Bold"/>
              </a:rPr>
              <a:t>1. Определить общие требования к разработке учебных пособий и УМК.  </a:t>
            </a:r>
          </a:p>
          <a:p>
            <a:pPr>
              <a:lnSpc>
                <a:spcPts val="4599"/>
              </a:lnSpc>
            </a:pPr>
            <a:r>
              <a:rPr lang="ru-RU" sz="4200" dirty="0">
                <a:solidFill>
                  <a:srgbClr val="0E8388"/>
                </a:solidFill>
                <a:latin typeface="Poppins Bold"/>
              </a:rPr>
              <a:t>2. Установить требования к отбору содержания учебного материала.  </a:t>
            </a:r>
          </a:p>
          <a:p>
            <a:pPr>
              <a:lnSpc>
                <a:spcPts val="4599"/>
              </a:lnSpc>
            </a:pPr>
            <a:r>
              <a:rPr lang="ru-RU" sz="4200" dirty="0">
                <a:solidFill>
                  <a:srgbClr val="0E8388"/>
                </a:solidFill>
                <a:latin typeface="Poppins Bold"/>
              </a:rPr>
              <a:t>3. Выявить требования к конструированию заданий по развитию ФГ обучающихся.</a:t>
            </a:r>
          </a:p>
          <a:p>
            <a:pPr>
              <a:lnSpc>
                <a:spcPts val="4599"/>
              </a:lnSpc>
            </a:pPr>
            <a:r>
              <a:rPr lang="ru-RU" sz="4200" dirty="0">
                <a:solidFill>
                  <a:srgbClr val="0E8388"/>
                </a:solidFill>
                <a:latin typeface="Poppins Bold"/>
              </a:rPr>
              <a:t>4. Разработать критерии оценки выполненных заданий и способов рефлексии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1315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86457" y="6153846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7" y="0"/>
                </a:lnTo>
                <a:lnTo>
                  <a:pt x="2270917" y="2270916"/>
                </a:lnTo>
                <a:lnTo>
                  <a:pt x="0" y="227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01733" y="3396427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6" y="0"/>
                </a:lnTo>
                <a:lnTo>
                  <a:pt x="2270916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57720" y="6325108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72995" y="3567690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44813" y="6385238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6"/>
                </a:lnTo>
                <a:lnTo>
                  <a:pt x="0" y="1728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72983" y="3667678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586457" y="3396427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7" y="0"/>
                </a:lnTo>
                <a:lnTo>
                  <a:pt x="2270917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52674" y="6146588"/>
            <a:ext cx="2278174" cy="2278174"/>
          </a:xfrm>
          <a:custGeom>
            <a:avLst/>
            <a:gdLst/>
            <a:ahLst/>
            <a:cxnLst/>
            <a:rect l="l" t="t" r="r" b="b"/>
            <a:pathLst>
              <a:path w="2278174" h="2278174">
                <a:moveTo>
                  <a:pt x="0" y="0"/>
                </a:moveTo>
                <a:lnTo>
                  <a:pt x="2278174" y="0"/>
                </a:lnTo>
                <a:lnTo>
                  <a:pt x="2278174" y="2278174"/>
                </a:lnTo>
                <a:lnTo>
                  <a:pt x="0" y="2278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57720" y="3567690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24484" y="6318398"/>
            <a:ext cx="1934555" cy="1934555"/>
          </a:xfrm>
          <a:custGeom>
            <a:avLst/>
            <a:gdLst/>
            <a:ahLst/>
            <a:cxnLst/>
            <a:rect l="l" t="t" r="r" b="b"/>
            <a:pathLst>
              <a:path w="1934555" h="1934555">
                <a:moveTo>
                  <a:pt x="0" y="0"/>
                </a:moveTo>
                <a:lnTo>
                  <a:pt x="1934555" y="0"/>
                </a:lnTo>
                <a:lnTo>
                  <a:pt x="1934555" y="1934555"/>
                </a:lnTo>
                <a:lnTo>
                  <a:pt x="0" y="1934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57708" y="3667678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624792" y="6418706"/>
            <a:ext cx="1733939" cy="1733939"/>
          </a:xfrm>
          <a:custGeom>
            <a:avLst/>
            <a:gdLst/>
            <a:ahLst/>
            <a:cxnLst/>
            <a:rect l="l" t="t" r="r" b="b"/>
            <a:pathLst>
              <a:path w="1733939" h="1733939">
                <a:moveTo>
                  <a:pt x="0" y="0"/>
                </a:moveTo>
                <a:lnTo>
                  <a:pt x="1733939" y="0"/>
                </a:lnTo>
                <a:lnTo>
                  <a:pt x="1733939" y="1733939"/>
                </a:lnTo>
                <a:lnTo>
                  <a:pt x="0" y="1733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750869" y="3940497"/>
            <a:ext cx="1105986" cy="984328"/>
          </a:xfrm>
          <a:custGeom>
            <a:avLst/>
            <a:gdLst/>
            <a:ahLst/>
            <a:cxnLst/>
            <a:rect l="l" t="t" r="r" b="b"/>
            <a:pathLst>
              <a:path w="1105986" h="984328">
                <a:moveTo>
                  <a:pt x="0" y="0"/>
                </a:moveTo>
                <a:lnTo>
                  <a:pt x="1105987" y="0"/>
                </a:lnTo>
                <a:lnTo>
                  <a:pt x="1105987" y="984328"/>
                </a:lnTo>
                <a:lnTo>
                  <a:pt x="0" y="984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50097" y="4129468"/>
            <a:ext cx="1143638" cy="804835"/>
          </a:xfrm>
          <a:custGeom>
            <a:avLst/>
            <a:gdLst/>
            <a:ahLst/>
            <a:cxnLst/>
            <a:rect l="l" t="t" r="r" b="b"/>
            <a:pathLst>
              <a:path w="1143638" h="804835">
                <a:moveTo>
                  <a:pt x="0" y="0"/>
                </a:moveTo>
                <a:lnTo>
                  <a:pt x="1143638" y="0"/>
                </a:lnTo>
                <a:lnTo>
                  <a:pt x="1143638" y="804836"/>
                </a:lnTo>
                <a:lnTo>
                  <a:pt x="0" y="804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999506" y="6721927"/>
            <a:ext cx="1088947" cy="1098559"/>
          </a:xfrm>
          <a:custGeom>
            <a:avLst/>
            <a:gdLst/>
            <a:ahLst/>
            <a:cxnLst/>
            <a:rect l="l" t="t" r="r" b="b"/>
            <a:pathLst>
              <a:path w="1088947" h="1098559">
                <a:moveTo>
                  <a:pt x="0" y="0"/>
                </a:moveTo>
                <a:lnTo>
                  <a:pt x="1088947" y="0"/>
                </a:lnTo>
                <a:lnTo>
                  <a:pt x="1088947" y="1098560"/>
                </a:lnTo>
                <a:lnTo>
                  <a:pt x="0" y="1098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251388" y="6798908"/>
            <a:ext cx="941056" cy="944598"/>
          </a:xfrm>
          <a:custGeom>
            <a:avLst/>
            <a:gdLst/>
            <a:ahLst/>
            <a:cxnLst/>
            <a:rect l="l" t="t" r="r" b="b"/>
            <a:pathLst>
              <a:path w="941056" h="944598">
                <a:moveTo>
                  <a:pt x="0" y="0"/>
                </a:moveTo>
                <a:lnTo>
                  <a:pt x="941056" y="0"/>
                </a:lnTo>
                <a:lnTo>
                  <a:pt x="941056" y="944598"/>
                </a:lnTo>
                <a:lnTo>
                  <a:pt x="0" y="9445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488624" y="1009650"/>
            <a:ext cx="14948515" cy="1154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ru-RU" sz="4200" spc="-119" dirty="0" smtClean="0">
                <a:solidFill>
                  <a:srgbClr val="000000"/>
                </a:solidFill>
                <a:latin typeface="Poppins Bold"/>
              </a:rPr>
              <a:t>Требования </a:t>
            </a:r>
            <a:r>
              <a:rPr lang="ru-RU" sz="4200" spc="-119" dirty="0">
                <a:solidFill>
                  <a:srgbClr val="000000"/>
                </a:solidFill>
                <a:latin typeface="Poppins Bold"/>
              </a:rPr>
              <a:t>к современному учебному пособию по методике преподавания истории и обществоведения</a:t>
            </a:r>
            <a:endParaRPr lang="en-US" sz="4200" spc="-119" dirty="0">
              <a:solidFill>
                <a:srgbClr val="000000"/>
              </a:solidFill>
              <a:latin typeface="Poppins Bold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23"/>
          <p:cNvSpPr txBox="1"/>
          <p:nvPr/>
        </p:nvSpPr>
        <p:spPr>
          <a:xfrm>
            <a:off x="238579" y="2479872"/>
            <a:ext cx="634787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1. Учебное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пособие должно раскрывать все содержание включенной в него дисциплины, а не только отдельные разделы, направленные на подготовку будущих преподавателей к формированию у обучающихся </a:t>
            </a:r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ФГ</a:t>
            </a:r>
            <a:endParaRPr lang="en-US" sz="2800" dirty="0">
              <a:solidFill>
                <a:srgbClr val="0E8388"/>
              </a:solidFill>
              <a:latin typeface="Poppins Bold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1784352" y="2460294"/>
            <a:ext cx="6347878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2. По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содержанию и объему учебное пособие не должно выходить за рамки обязательного учебного минимума, определенного образовательным стандартом специальности, утвержденного Министерством образования Республики Беларусь</a:t>
            </a:r>
            <a:endParaRPr lang="en-US" sz="2800" dirty="0">
              <a:solidFill>
                <a:srgbClr val="0E8388"/>
              </a:solidFill>
              <a:latin typeface="Poppins Bold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90657" y="6086884"/>
            <a:ext cx="6335956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3. Стиль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изложения, используемые дидактические приемы, иллюстративный материал, </a:t>
            </a:r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примеры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и пр. должны быть подчинены главной задаче – систематическому изложению базовых основ научного знания по методике преподавания предмета, включая в </a:t>
            </a:r>
            <a:r>
              <a:rPr lang="ru-RU" sz="2800" dirty="0" err="1" smtClean="0">
                <a:solidFill>
                  <a:srgbClr val="0E8388"/>
                </a:solidFill>
                <a:latin typeface="Poppins Bold"/>
              </a:rPr>
              <a:t>т.ч</a:t>
            </a:r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. и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методику формирования </a:t>
            </a:r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ФГ</a:t>
            </a:r>
            <a:endParaRPr lang="en-US" sz="2800" dirty="0">
              <a:solidFill>
                <a:srgbClr val="0E8388"/>
              </a:solidFill>
              <a:latin typeface="Poppins Bold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11932300" y="6174660"/>
            <a:ext cx="6347878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4. Важно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, чтобы каждому изучаемому явлению, процессу, понятию давалось </a:t>
            </a:r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ясное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объяснение, подкрепляемое одним или несколькими пояснительными примерами. Выделенные в каждом тематическом разделе пособия ключевые понятия и идеи должны включаться в терминологический словарь</a:t>
            </a:r>
            <a:endParaRPr lang="en-US" sz="2800" dirty="0">
              <a:solidFill>
                <a:srgbClr val="0E8388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0143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586457" y="3396427"/>
            <a:ext cx="2270917" cy="2270917"/>
          </a:xfrm>
          <a:custGeom>
            <a:avLst/>
            <a:gdLst/>
            <a:ahLst/>
            <a:cxnLst/>
            <a:rect l="l" t="t" r="r" b="b"/>
            <a:pathLst>
              <a:path w="2270917" h="2270917">
                <a:moveTo>
                  <a:pt x="0" y="0"/>
                </a:moveTo>
                <a:lnTo>
                  <a:pt x="2270917" y="0"/>
                </a:lnTo>
                <a:lnTo>
                  <a:pt x="2270917" y="2270917"/>
                </a:lnTo>
                <a:lnTo>
                  <a:pt x="0" y="227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56772" y="6105870"/>
            <a:ext cx="2278174" cy="2278174"/>
          </a:xfrm>
          <a:custGeom>
            <a:avLst/>
            <a:gdLst/>
            <a:ahLst/>
            <a:cxnLst/>
            <a:rect l="l" t="t" r="r" b="b"/>
            <a:pathLst>
              <a:path w="2278174" h="2278174">
                <a:moveTo>
                  <a:pt x="0" y="0"/>
                </a:moveTo>
                <a:lnTo>
                  <a:pt x="2278174" y="0"/>
                </a:lnTo>
                <a:lnTo>
                  <a:pt x="2278174" y="2278174"/>
                </a:lnTo>
                <a:lnTo>
                  <a:pt x="0" y="2278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57720" y="3567690"/>
            <a:ext cx="1928392" cy="1928392"/>
          </a:xfrm>
          <a:custGeom>
            <a:avLst/>
            <a:gdLst/>
            <a:ahLst/>
            <a:cxnLst/>
            <a:rect l="l" t="t" r="r" b="b"/>
            <a:pathLst>
              <a:path w="1928392" h="1928392">
                <a:moveTo>
                  <a:pt x="0" y="0"/>
                </a:moveTo>
                <a:lnTo>
                  <a:pt x="1928392" y="0"/>
                </a:lnTo>
                <a:lnTo>
                  <a:pt x="1928392" y="1928392"/>
                </a:lnTo>
                <a:lnTo>
                  <a:pt x="0" y="1928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28582" y="6288592"/>
            <a:ext cx="1934555" cy="1934555"/>
          </a:xfrm>
          <a:custGeom>
            <a:avLst/>
            <a:gdLst/>
            <a:ahLst/>
            <a:cxnLst/>
            <a:rect l="l" t="t" r="r" b="b"/>
            <a:pathLst>
              <a:path w="1934555" h="1934555">
                <a:moveTo>
                  <a:pt x="0" y="0"/>
                </a:moveTo>
                <a:lnTo>
                  <a:pt x="1934555" y="0"/>
                </a:lnTo>
                <a:lnTo>
                  <a:pt x="1934555" y="1934555"/>
                </a:lnTo>
                <a:lnTo>
                  <a:pt x="0" y="19345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57708" y="3667678"/>
            <a:ext cx="1728415" cy="1728415"/>
          </a:xfrm>
          <a:custGeom>
            <a:avLst/>
            <a:gdLst/>
            <a:ahLst/>
            <a:cxnLst/>
            <a:rect l="l" t="t" r="r" b="b"/>
            <a:pathLst>
              <a:path w="1728415" h="1728415">
                <a:moveTo>
                  <a:pt x="0" y="0"/>
                </a:moveTo>
                <a:lnTo>
                  <a:pt x="1728415" y="0"/>
                </a:lnTo>
                <a:lnTo>
                  <a:pt x="1728415" y="1728415"/>
                </a:lnTo>
                <a:lnTo>
                  <a:pt x="0" y="1728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28891" y="6425671"/>
            <a:ext cx="1733939" cy="1733939"/>
          </a:xfrm>
          <a:custGeom>
            <a:avLst/>
            <a:gdLst/>
            <a:ahLst/>
            <a:cxnLst/>
            <a:rect l="l" t="t" r="r" b="b"/>
            <a:pathLst>
              <a:path w="1733939" h="1733939">
                <a:moveTo>
                  <a:pt x="0" y="0"/>
                </a:moveTo>
                <a:lnTo>
                  <a:pt x="1733939" y="0"/>
                </a:lnTo>
                <a:lnTo>
                  <a:pt x="1733939" y="1733939"/>
                </a:lnTo>
                <a:lnTo>
                  <a:pt x="0" y="1733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750869" y="3940497"/>
            <a:ext cx="1105986" cy="984328"/>
          </a:xfrm>
          <a:custGeom>
            <a:avLst/>
            <a:gdLst/>
            <a:ahLst/>
            <a:cxnLst/>
            <a:rect l="l" t="t" r="r" b="b"/>
            <a:pathLst>
              <a:path w="1105986" h="984328">
                <a:moveTo>
                  <a:pt x="0" y="0"/>
                </a:moveTo>
                <a:lnTo>
                  <a:pt x="1105987" y="0"/>
                </a:lnTo>
                <a:lnTo>
                  <a:pt x="1105987" y="984328"/>
                </a:lnTo>
                <a:lnTo>
                  <a:pt x="0" y="984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50097" y="4129468"/>
            <a:ext cx="1143638" cy="804835"/>
          </a:xfrm>
          <a:custGeom>
            <a:avLst/>
            <a:gdLst/>
            <a:ahLst/>
            <a:cxnLst/>
            <a:rect l="l" t="t" r="r" b="b"/>
            <a:pathLst>
              <a:path w="1143638" h="804835">
                <a:moveTo>
                  <a:pt x="0" y="0"/>
                </a:moveTo>
                <a:lnTo>
                  <a:pt x="1143638" y="0"/>
                </a:lnTo>
                <a:lnTo>
                  <a:pt x="1143638" y="804836"/>
                </a:lnTo>
                <a:lnTo>
                  <a:pt x="0" y="8048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251388" y="6743362"/>
            <a:ext cx="1088947" cy="1098559"/>
          </a:xfrm>
          <a:custGeom>
            <a:avLst/>
            <a:gdLst/>
            <a:ahLst/>
            <a:cxnLst/>
            <a:rect l="l" t="t" r="r" b="b"/>
            <a:pathLst>
              <a:path w="1088947" h="1098559">
                <a:moveTo>
                  <a:pt x="0" y="0"/>
                </a:moveTo>
                <a:lnTo>
                  <a:pt x="1088947" y="0"/>
                </a:lnTo>
                <a:lnTo>
                  <a:pt x="1088947" y="1098560"/>
                </a:lnTo>
                <a:lnTo>
                  <a:pt x="0" y="10985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488624" y="1009650"/>
            <a:ext cx="14948515" cy="1154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ru-RU" sz="4200" spc="-119" dirty="0" smtClean="0">
                <a:solidFill>
                  <a:srgbClr val="000000"/>
                </a:solidFill>
                <a:latin typeface="Poppins Bold"/>
              </a:rPr>
              <a:t>Требования </a:t>
            </a:r>
            <a:r>
              <a:rPr lang="ru-RU" sz="4200" spc="-119" dirty="0">
                <a:solidFill>
                  <a:srgbClr val="000000"/>
                </a:solidFill>
                <a:latin typeface="Poppins Bold"/>
              </a:rPr>
              <a:t>к современному учебному пособию по методике преподавания истории и обществоведения</a:t>
            </a:r>
            <a:endParaRPr lang="en-US" sz="4200" spc="-119" dirty="0">
              <a:solidFill>
                <a:srgbClr val="000000"/>
              </a:solidFill>
              <a:latin typeface="Poppins Bold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23"/>
          <p:cNvSpPr txBox="1"/>
          <p:nvPr/>
        </p:nvSpPr>
        <p:spPr>
          <a:xfrm>
            <a:off x="363636" y="3016984"/>
            <a:ext cx="634787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5. 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В пособии по каждой главе должно быть приведен список использованных источников и литературы, в том числе и по формированию </a:t>
            </a:r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ФГ 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обучающихся</a:t>
            </a:r>
            <a:endParaRPr lang="en-US" sz="2800" dirty="0">
              <a:solidFill>
                <a:srgbClr val="0E8388"/>
              </a:solidFill>
              <a:latin typeface="Poppins Bold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363636" y="6085855"/>
            <a:ext cx="6347878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rgbClr val="0E8388"/>
                </a:solidFill>
                <a:latin typeface="Poppins Bold"/>
              </a:rPr>
              <a:t>6</a:t>
            </a:r>
            <a:r>
              <a:rPr lang="ru-RU" sz="2800" dirty="0">
                <a:solidFill>
                  <a:srgbClr val="0E8388"/>
                </a:solidFill>
                <a:latin typeface="Poppins Bold"/>
              </a:rPr>
              <a:t>. Изложение материала в учебном пособии должно быть убедительным, аргументированным, содержать данные современной психолого-педагогической науки, дидактики истории и обществоведческих дисциплин.</a:t>
            </a:r>
            <a:endParaRPr lang="en-US" sz="2800" dirty="0">
              <a:solidFill>
                <a:srgbClr val="0E8388"/>
              </a:solidFill>
              <a:latin typeface="Poppins Bold"/>
            </a:endParaRPr>
          </a:p>
        </p:txBody>
      </p:sp>
      <p:sp>
        <p:nvSpPr>
          <p:cNvPr id="42" name="TextBox 20"/>
          <p:cNvSpPr txBox="1"/>
          <p:nvPr/>
        </p:nvSpPr>
        <p:spPr>
          <a:xfrm>
            <a:off x="9154885" y="3190315"/>
            <a:ext cx="9003416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19"/>
              </a:lnSpc>
            </a:pPr>
            <a:r>
              <a:rPr lang="ru-RU" sz="4000" spc="-119" dirty="0">
                <a:solidFill>
                  <a:srgbClr val="000000"/>
                </a:solidFill>
                <a:latin typeface="Poppins Bold"/>
              </a:rPr>
              <a:t>Таким образом, учебное пособие по методике преподавания истории и обществоведения должно представлять собой единство научно-аналитического, дидактического и методического начал, которое дает будущему педагогу свод базовых знаний, необходимых для решения конкретных проблем формирования у учащихся </a:t>
            </a:r>
            <a:r>
              <a:rPr lang="ru-RU" sz="4000" spc="-119" dirty="0" smtClean="0">
                <a:solidFill>
                  <a:srgbClr val="000000"/>
                </a:solidFill>
                <a:latin typeface="Poppins Bold"/>
              </a:rPr>
              <a:t>ФГ</a:t>
            </a:r>
            <a:endParaRPr lang="en-US" sz="4000" spc="-119" dirty="0">
              <a:solidFill>
                <a:srgbClr val="000000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2257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48973" y="141783"/>
            <a:ext cx="16299215" cy="2475959"/>
            <a:chOff x="0" y="0"/>
            <a:chExt cx="16133071" cy="28560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33071" cy="2856009"/>
            </a:xfrm>
            <a:custGeom>
              <a:avLst/>
              <a:gdLst/>
              <a:ahLst/>
              <a:cxnLst/>
              <a:rect l="l" t="t" r="r" b="b"/>
              <a:pathLst>
                <a:path w="16133071" h="2856009">
                  <a:moveTo>
                    <a:pt x="15929871" y="0"/>
                  </a:moveTo>
                  <a:cubicBezTo>
                    <a:pt x="16042095" y="0"/>
                    <a:pt x="16133071" y="639339"/>
                    <a:pt x="16133071" y="1428005"/>
                  </a:cubicBezTo>
                  <a:cubicBezTo>
                    <a:pt x="16133071" y="2216670"/>
                    <a:pt x="16042095" y="2856009"/>
                    <a:pt x="15929871" y="2856009"/>
                  </a:cubicBezTo>
                  <a:lnTo>
                    <a:pt x="203200" y="2856009"/>
                  </a:lnTo>
                  <a:cubicBezTo>
                    <a:pt x="90976" y="2856009"/>
                    <a:pt x="0" y="2216670"/>
                    <a:pt x="0" y="1428005"/>
                  </a:cubicBezTo>
                  <a:cubicBezTo>
                    <a:pt x="0" y="63933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101662" y="7810500"/>
            <a:ext cx="2819400" cy="1981200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5800" y="539040"/>
            <a:ext cx="15825562" cy="2593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spc="-211" dirty="0" smtClean="0">
                <a:solidFill>
                  <a:srgbClr val="FFFFFF"/>
                </a:solidFill>
                <a:latin typeface="Poppins Bold"/>
              </a:rPr>
              <a:t>Требования </a:t>
            </a:r>
            <a:r>
              <a:rPr lang="ru-RU" sz="4200" spc="-211" dirty="0">
                <a:solidFill>
                  <a:srgbClr val="FFFFFF"/>
                </a:solidFill>
                <a:latin typeface="Poppins Bold"/>
              </a:rPr>
              <a:t>к разработке учебно-методических комплексов по методике преподавания истории и обществоведения с учетом необходимости подготовки студентов к формированию у </a:t>
            </a:r>
            <a:r>
              <a:rPr lang="ru-RU" sz="4200" spc="-211" dirty="0" smtClean="0">
                <a:solidFill>
                  <a:srgbClr val="FFFFFF"/>
                </a:solidFill>
                <a:latin typeface="Poppins Bold"/>
              </a:rPr>
              <a:t>учащихся ФГ</a:t>
            </a:r>
            <a:endParaRPr lang="en-US" sz="4200" spc="-211" dirty="0" smtClean="0">
              <a:solidFill>
                <a:srgbClr val="FFFFFF"/>
              </a:solidFill>
              <a:latin typeface="Poppins Bold"/>
            </a:endParaRPr>
          </a:p>
          <a:p>
            <a:pPr algn="ctr">
              <a:lnSpc>
                <a:spcPts val="5139"/>
              </a:lnSpc>
            </a:pPr>
            <a:endParaRPr lang="en-US" sz="4200" spc="-211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8973" y="2727531"/>
            <a:ext cx="17873860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1. Необходимость и достаточность содержания УМК для достижения целей обучения, воспитания и развития учащихся средствами историко-обществоведческого образования.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2. Ведущая роль в структуре УМК принадлежит учебному пособию, содержание которого соответствует типовому учебному плану и учебной программе по дисциплине.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3.  Задачный подход к построению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содержания. </a:t>
            </a:r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4. Использование опыта преподавания истории и общественных дисциплин в школе, особенно опыта разработки пособий по формированию у учащихся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ФГ,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созданных за последние годы;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5. Единство предметных и </a:t>
            </a:r>
            <a:r>
              <a:rPr lang="ru-RU" sz="2800" spc="-134" dirty="0" err="1">
                <a:solidFill>
                  <a:srgbClr val="000000"/>
                </a:solidFill>
                <a:latin typeface="Poppins Bold"/>
              </a:rPr>
              <a:t>надпредметных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 компонентов содержания историко-обществоведческого образования.</a:t>
            </a: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6. Обеспечение </a:t>
            </a:r>
            <a:r>
              <a:rPr lang="ru-RU" sz="2800" spc="-134" dirty="0" err="1" smtClean="0">
                <a:solidFill>
                  <a:srgbClr val="000000"/>
                </a:solidFill>
                <a:latin typeface="Poppins Bold"/>
              </a:rPr>
              <a:t>внутридисциплинарных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связей, основанных на преемственности в развертывании содержания, и междисциплинарных связей, предполагающих опору на знания, полученные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при изучении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других учебных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дисциплин.</a:t>
            </a:r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7. Единство фундаментальности, понимаемой как представление обучающимся и усвоение ими методологически важных знаний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,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 раскрывающих глубинные связи и устойчивые тенденции в развитии теории и методики обучения истории и обществоведения, и практической направленности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УМК.</a:t>
            </a:r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8. Создание условий, включающих соответствующие контекстные учебные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задачи.</a:t>
            </a:r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9. Функциональная полнота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УМК.</a:t>
            </a:r>
            <a:endParaRPr lang="ru-RU" sz="2800" spc="-134" dirty="0">
              <a:solidFill>
                <a:srgbClr val="000000"/>
              </a:solidFill>
              <a:latin typeface="Poppins Bold"/>
            </a:endParaRPr>
          </a:p>
          <a:p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10. Системность, предполагающая органичную взаимосвязь и взаимодействие всех имеющихся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 </a:t>
            </a:r>
          </a:p>
          <a:p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структурных </a:t>
            </a:r>
            <a:r>
              <a:rPr lang="ru-RU" sz="2800" spc="-134" dirty="0">
                <a:solidFill>
                  <a:srgbClr val="000000"/>
                </a:solidFill>
                <a:latin typeface="Poppins Bold"/>
              </a:rPr>
              <a:t>компонентов </a:t>
            </a:r>
            <a:r>
              <a:rPr lang="ru-RU" sz="2800" spc="-134" dirty="0" smtClean="0">
                <a:solidFill>
                  <a:srgbClr val="000000"/>
                </a:solidFill>
                <a:latin typeface="Poppins Bold"/>
              </a:rPr>
              <a:t>УМК.</a:t>
            </a:r>
            <a:endParaRPr lang="en-US" sz="2800" spc="-134" dirty="0">
              <a:solidFill>
                <a:srgbClr val="000000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6368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79768" y="2440403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0" y="0"/>
                </a:lnTo>
                <a:lnTo>
                  <a:pt x="2588780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5002" y="2635637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8987" y="2720698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68093" y="2465875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52166" y="2649467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62697" y="2755301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89587" y="2356220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784822" y="2473335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62801" y="2573148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00440" y="3132151"/>
            <a:ext cx="1147438" cy="1147438"/>
          </a:xfrm>
          <a:custGeom>
            <a:avLst/>
            <a:gdLst/>
            <a:ahLst/>
            <a:cxnLst/>
            <a:rect l="l" t="t" r="r" b="b"/>
            <a:pathLst>
              <a:path w="1147438" h="1147438">
                <a:moveTo>
                  <a:pt x="0" y="0"/>
                </a:moveTo>
                <a:lnTo>
                  <a:pt x="1147438" y="0"/>
                </a:lnTo>
                <a:lnTo>
                  <a:pt x="1147438" y="1147438"/>
                </a:lnTo>
                <a:lnTo>
                  <a:pt x="0" y="1147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964391" y="3115727"/>
            <a:ext cx="1123117" cy="1123117"/>
          </a:xfrm>
          <a:custGeom>
            <a:avLst/>
            <a:gdLst/>
            <a:ahLst/>
            <a:cxnLst/>
            <a:rect l="l" t="t" r="r" b="b"/>
            <a:pathLst>
              <a:path w="1123117" h="1123117">
                <a:moveTo>
                  <a:pt x="0" y="0"/>
                </a:moveTo>
                <a:lnTo>
                  <a:pt x="1123116" y="0"/>
                </a:lnTo>
                <a:lnTo>
                  <a:pt x="1123116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09605" y="3049061"/>
            <a:ext cx="1147438" cy="1147438"/>
          </a:xfrm>
          <a:custGeom>
            <a:avLst/>
            <a:gdLst/>
            <a:ahLst/>
            <a:cxnLst/>
            <a:rect l="l" t="t" r="r" b="b"/>
            <a:pathLst>
              <a:path w="1147438" h="1147438">
                <a:moveTo>
                  <a:pt x="0" y="0"/>
                </a:moveTo>
                <a:lnTo>
                  <a:pt x="1147438" y="0"/>
                </a:lnTo>
                <a:lnTo>
                  <a:pt x="1147438" y="1147438"/>
                </a:lnTo>
                <a:lnTo>
                  <a:pt x="0" y="11474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48610" y="728715"/>
            <a:ext cx="13529758" cy="133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ru-RU" sz="5400" b="1" spc="-134" dirty="0">
                <a:solidFill>
                  <a:srgbClr val="000000"/>
                </a:solidFill>
                <a:latin typeface="Poppins Bold"/>
              </a:rPr>
              <a:t>Требования к отбору содержания учебного </a:t>
            </a:r>
            <a:r>
              <a:rPr lang="ru-RU" sz="5400" b="1" spc="-134" dirty="0" smtClean="0">
                <a:solidFill>
                  <a:srgbClr val="000000"/>
                </a:solidFill>
                <a:latin typeface="Poppins Bold"/>
              </a:rPr>
              <a:t>материала</a:t>
            </a:r>
            <a:endParaRPr lang="en-US" sz="5400" b="1" spc="-13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4690" y="6050573"/>
            <a:ext cx="5206376" cy="1594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разработка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решение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оценка </a:t>
            </a:r>
            <a:endParaRPr lang="en-US" sz="3300" dirty="0"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1429" y="5147770"/>
            <a:ext cx="452637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ru-RU" sz="4400" spc="-74" dirty="0" smtClean="0">
                <a:solidFill>
                  <a:srgbClr val="000000"/>
                </a:solidFill>
                <a:latin typeface="Poppins Bold"/>
              </a:rPr>
              <a:t>ситуационные задачи</a:t>
            </a:r>
            <a:endParaRPr lang="en-US" sz="4400" spc="-7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5365" y="5248199"/>
            <a:ext cx="4877485" cy="420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ru-RU" sz="4400" spc="-74" dirty="0" smtClean="0">
                <a:solidFill>
                  <a:srgbClr val="000000"/>
                </a:solidFill>
                <a:latin typeface="Poppins Bold"/>
              </a:rPr>
              <a:t>все виды текстов</a:t>
            </a:r>
            <a:endParaRPr lang="en-US" sz="4400" spc="-7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350415" y="4945001"/>
            <a:ext cx="693758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ru-RU" sz="4400" spc="-74" dirty="0">
                <a:solidFill>
                  <a:srgbClr val="000000"/>
                </a:solidFill>
                <a:latin typeface="Poppins Bold"/>
              </a:rPr>
              <a:t>документально-методические комплексы (ДМК) </a:t>
            </a:r>
            <a:endParaRPr lang="en-US" sz="4400" spc="-7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7" name="Freeform 27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21"/>
          <p:cNvSpPr txBox="1"/>
          <p:nvPr/>
        </p:nvSpPr>
        <p:spPr>
          <a:xfrm>
            <a:off x="6515021" y="5873601"/>
            <a:ext cx="5796936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сплошные</a:t>
            </a:r>
            <a:endParaRPr lang="ru-RU" sz="3300" dirty="0">
              <a:solidFill>
                <a:srgbClr val="000000"/>
              </a:solidFill>
              <a:latin typeface="Poppins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00" dirty="0" err="1" smtClean="0">
                <a:solidFill>
                  <a:srgbClr val="000000"/>
                </a:solidFill>
                <a:latin typeface="Poppins"/>
              </a:rPr>
              <a:t>несплошные</a:t>
            </a: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 </a:t>
            </a:r>
            <a:endParaRPr lang="ru-RU" sz="3300" dirty="0">
              <a:solidFill>
                <a:srgbClr val="000000"/>
              </a:solidFill>
              <a:latin typeface="Poppins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смешанные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составные </a:t>
            </a:r>
            <a:endParaRPr lang="ru-RU" sz="3300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11124371" y="6179783"/>
            <a:ext cx="6869186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из </a:t>
            </a:r>
            <a:r>
              <a:rPr lang="ru-RU" sz="3300" dirty="0">
                <a:solidFill>
                  <a:srgbClr val="000000"/>
                </a:solidFill>
                <a:latin typeface="Poppins"/>
              </a:rPr>
              <a:t>двух и более источников и/или нескольких познавательных </a:t>
            </a: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ситуаций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ru-RU" sz="3300" dirty="0" smtClean="0">
              <a:solidFill>
                <a:srgbClr val="000000"/>
              </a:solidFill>
              <a:latin typeface="Poppins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с заданиями</a:t>
            </a:r>
            <a:r>
              <a:rPr lang="ru-RU" sz="3300" dirty="0">
                <a:solidFill>
                  <a:srgbClr val="000000"/>
                </a:solidFill>
                <a:latin typeface="Poppins"/>
              </a:rPr>
              <a:t>, направленными на </a:t>
            </a:r>
            <a:r>
              <a:rPr lang="ru-RU" sz="3300" dirty="0" err="1">
                <a:solidFill>
                  <a:srgbClr val="000000"/>
                </a:solidFill>
                <a:latin typeface="Poppins"/>
              </a:rPr>
              <a:t>многоперспективный</a:t>
            </a:r>
            <a:r>
              <a:rPr lang="ru-RU" sz="3300" dirty="0">
                <a:solidFill>
                  <a:srgbClr val="000000"/>
                </a:solidFill>
                <a:latin typeface="Poppins"/>
              </a:rPr>
              <a:t> анализ их </a:t>
            </a:r>
            <a:r>
              <a:rPr lang="ru-RU" sz="3300" dirty="0" smtClean="0">
                <a:solidFill>
                  <a:srgbClr val="000000"/>
                </a:solidFill>
                <a:latin typeface="Poppins"/>
              </a:rPr>
              <a:t>содержания</a:t>
            </a:r>
            <a:endParaRPr lang="en-US" sz="3300" dirty="0"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341" y="2988549"/>
            <a:ext cx="857867" cy="8578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7812" y="4460163"/>
            <a:ext cx="637633" cy="63763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8275" y="157959"/>
            <a:ext cx="16299215" cy="1175541"/>
            <a:chOff x="0" y="0"/>
            <a:chExt cx="16133071" cy="28560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33071" cy="2856009"/>
            </a:xfrm>
            <a:custGeom>
              <a:avLst/>
              <a:gdLst/>
              <a:ahLst/>
              <a:cxnLst/>
              <a:rect l="l" t="t" r="r" b="b"/>
              <a:pathLst>
                <a:path w="16133071" h="2856009">
                  <a:moveTo>
                    <a:pt x="15929871" y="0"/>
                  </a:moveTo>
                  <a:cubicBezTo>
                    <a:pt x="16042095" y="0"/>
                    <a:pt x="16133071" y="639339"/>
                    <a:pt x="16133071" y="1428005"/>
                  </a:cubicBezTo>
                  <a:cubicBezTo>
                    <a:pt x="16133071" y="2216670"/>
                    <a:pt x="16042095" y="2856009"/>
                    <a:pt x="15929871" y="2856009"/>
                  </a:cubicBezTo>
                  <a:lnTo>
                    <a:pt x="203200" y="2856009"/>
                  </a:lnTo>
                  <a:cubicBezTo>
                    <a:pt x="90976" y="2856009"/>
                    <a:pt x="0" y="2216670"/>
                    <a:pt x="0" y="1428005"/>
                  </a:cubicBezTo>
                  <a:cubicBezTo>
                    <a:pt x="0" y="63933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25745" y="444507"/>
            <a:ext cx="1566734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spc="-211" dirty="0">
                <a:solidFill>
                  <a:srgbClr val="FFFFFF"/>
                </a:solidFill>
                <a:latin typeface="Poppins Bold"/>
              </a:rPr>
              <a:t>Требования к конструированию заданий по развитию </a:t>
            </a:r>
            <a:r>
              <a:rPr lang="ru-RU" sz="4200" spc="-211" dirty="0" smtClean="0">
                <a:solidFill>
                  <a:srgbClr val="FFFFFF"/>
                </a:solidFill>
                <a:latin typeface="Poppins Bold"/>
              </a:rPr>
              <a:t>ФГ обучающихся</a:t>
            </a:r>
            <a:endParaRPr lang="en-US" sz="7048" spc="-211" dirty="0" smtClean="0">
              <a:solidFill>
                <a:srgbClr val="FFFFFF"/>
              </a:solidFill>
              <a:latin typeface="Poppins Bold"/>
            </a:endParaRPr>
          </a:p>
          <a:p>
            <a:pPr algn="ctr"/>
            <a:endParaRPr lang="en-US" sz="4200" spc="-211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86000" y="1861885"/>
            <a:ext cx="11082085" cy="45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ru-RU" sz="4499" spc="-134" dirty="0">
                <a:solidFill>
                  <a:srgbClr val="000000"/>
                </a:solidFill>
                <a:latin typeface="Poppins Bold"/>
              </a:rPr>
              <a:t>три </a:t>
            </a:r>
            <a:r>
              <a:rPr lang="ru-RU" sz="4499" spc="-134" dirty="0" smtClean="0">
                <a:solidFill>
                  <a:srgbClr val="000000"/>
                </a:solidFill>
                <a:latin typeface="Poppins Bold"/>
              </a:rPr>
              <a:t>основополагающих </a:t>
            </a:r>
            <a:r>
              <a:rPr lang="ru-RU" sz="4499" spc="-134" dirty="0">
                <a:solidFill>
                  <a:srgbClr val="000000"/>
                </a:solidFill>
                <a:latin typeface="Poppins Bold"/>
              </a:rPr>
              <a:t>компонента: </a:t>
            </a:r>
            <a:endParaRPr lang="ru-RU" sz="4499" spc="-134" dirty="0" smtClean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5084"/>
              </a:lnSpc>
            </a:pPr>
            <a:endParaRPr lang="ru-RU" sz="4499" spc="-134" dirty="0" smtClean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5084"/>
              </a:lnSpc>
            </a:pPr>
            <a:r>
              <a:rPr lang="ru-RU" sz="4499" spc="-134" dirty="0" smtClean="0">
                <a:solidFill>
                  <a:srgbClr val="000000"/>
                </a:solidFill>
                <a:latin typeface="Poppins Bold"/>
              </a:rPr>
              <a:t>тексты</a:t>
            </a:r>
            <a:r>
              <a:rPr lang="ru-RU" sz="4499" spc="-134" dirty="0">
                <a:solidFill>
                  <a:srgbClr val="000000"/>
                </a:solidFill>
                <a:latin typeface="Poppins Bold"/>
              </a:rPr>
              <a:t>, </a:t>
            </a:r>
            <a:endParaRPr lang="ru-RU" sz="4499" spc="-134" dirty="0" smtClean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5084"/>
              </a:lnSpc>
            </a:pPr>
            <a:endParaRPr lang="ru-RU" sz="4499" spc="-134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5084"/>
              </a:lnSpc>
            </a:pPr>
            <a:r>
              <a:rPr lang="ru-RU" sz="4499" spc="-134" dirty="0" smtClean="0">
                <a:solidFill>
                  <a:srgbClr val="000000"/>
                </a:solidFill>
                <a:latin typeface="Poppins Bold"/>
              </a:rPr>
              <a:t>умения</a:t>
            </a:r>
            <a:r>
              <a:rPr lang="ru-RU" sz="4499" spc="-134" dirty="0">
                <a:solidFill>
                  <a:srgbClr val="000000"/>
                </a:solidFill>
                <a:latin typeface="Poppins Bold"/>
              </a:rPr>
              <a:t>, </a:t>
            </a:r>
            <a:endParaRPr lang="ru-RU" sz="4499" spc="-134" dirty="0" smtClean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5084"/>
              </a:lnSpc>
            </a:pPr>
            <a:endParaRPr lang="ru-RU" sz="4499" spc="-134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5084"/>
              </a:lnSpc>
            </a:pPr>
            <a:r>
              <a:rPr lang="ru-RU" sz="4499" spc="-134" dirty="0" smtClean="0">
                <a:solidFill>
                  <a:srgbClr val="000000"/>
                </a:solidFill>
                <a:latin typeface="Poppins Bold"/>
              </a:rPr>
              <a:t>ситуации </a:t>
            </a:r>
            <a:endParaRPr lang="en-US" sz="4499" spc="-134" dirty="0">
              <a:solidFill>
                <a:srgbClr val="000000"/>
              </a:solidFill>
              <a:latin typeface="Poppins Bold"/>
            </a:endParaRPr>
          </a:p>
        </p:txBody>
      </p:sp>
      <p:grpSp>
        <p:nvGrpSpPr>
          <p:cNvPr id="14" name="Group 2"/>
          <p:cNvGrpSpPr/>
          <p:nvPr/>
        </p:nvGrpSpPr>
        <p:grpSpPr>
          <a:xfrm>
            <a:off x="600223" y="5778299"/>
            <a:ext cx="857867" cy="857867"/>
            <a:chOff x="0" y="0"/>
            <a:chExt cx="812800" cy="812800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16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7" name="TextBox 23"/>
          <p:cNvSpPr txBox="1"/>
          <p:nvPr/>
        </p:nvSpPr>
        <p:spPr>
          <a:xfrm>
            <a:off x="7467600" y="2943360"/>
            <a:ext cx="10507609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500" dirty="0" smtClean="0">
                <a:solidFill>
                  <a:srgbClr val="0E8388"/>
                </a:solidFill>
                <a:latin typeface="Poppins Bold"/>
              </a:rPr>
              <a:t> Необходимость </a:t>
            </a:r>
            <a:r>
              <a:rPr lang="ru-RU" sz="3500" dirty="0">
                <a:solidFill>
                  <a:srgbClr val="0E8388"/>
                </a:solidFill>
                <a:latin typeface="Poppins Bold"/>
              </a:rPr>
              <a:t>формирования </a:t>
            </a:r>
            <a:r>
              <a:rPr lang="ru-RU" sz="3500" dirty="0" smtClean="0">
                <a:solidFill>
                  <a:srgbClr val="0E8388"/>
                </a:solidFill>
                <a:latin typeface="Poppins Bold"/>
              </a:rPr>
              <a:t>навыка </a:t>
            </a:r>
            <a:r>
              <a:rPr lang="ru-RU" sz="3500" dirty="0">
                <a:solidFill>
                  <a:srgbClr val="0E8388"/>
                </a:solidFill>
                <a:latin typeface="Poppins Bold"/>
              </a:rPr>
              <a:t>у будущего учителя истории и обществоведения </a:t>
            </a:r>
            <a:endParaRPr lang="ru-RU" sz="3500" dirty="0" smtClean="0">
              <a:solidFill>
                <a:srgbClr val="0E8388"/>
              </a:solidFill>
              <a:latin typeface="Poppins Bold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500" dirty="0" smtClean="0">
                <a:solidFill>
                  <a:srgbClr val="0E8388"/>
                </a:solidFill>
                <a:latin typeface="Poppins Bold"/>
              </a:rPr>
              <a:t>производить </a:t>
            </a:r>
            <a:r>
              <a:rPr lang="ru-RU" sz="3500" dirty="0">
                <a:solidFill>
                  <a:srgbClr val="0E8388"/>
                </a:solidFill>
                <a:latin typeface="Poppins Bold"/>
              </a:rPr>
              <a:t>самостоятельный отбор источников, </a:t>
            </a:r>
            <a:endParaRPr lang="ru-RU" sz="3500" dirty="0" smtClean="0">
              <a:solidFill>
                <a:srgbClr val="0E8388"/>
              </a:solidFill>
              <a:latin typeface="Poppins Bold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500" dirty="0" smtClean="0">
                <a:solidFill>
                  <a:srgbClr val="0E8388"/>
                </a:solidFill>
                <a:latin typeface="Poppins Bold"/>
              </a:rPr>
              <a:t>определять </a:t>
            </a:r>
            <a:r>
              <a:rPr lang="ru-RU" sz="3500" dirty="0">
                <a:solidFill>
                  <a:srgbClr val="0E8388"/>
                </a:solidFill>
                <a:latin typeface="Poppins Bold"/>
              </a:rPr>
              <a:t>наиболее содержательно значимые фрагменты с точки зрения исторического познания, </a:t>
            </a:r>
            <a:endParaRPr lang="ru-RU" sz="3500" dirty="0" smtClean="0">
              <a:solidFill>
                <a:srgbClr val="0E8388"/>
              </a:solidFill>
              <a:latin typeface="Poppins Bold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500" dirty="0" smtClean="0">
                <a:solidFill>
                  <a:srgbClr val="0E8388"/>
                </a:solidFill>
                <a:latin typeface="Poppins Bold"/>
              </a:rPr>
              <a:t>уметь </a:t>
            </a:r>
            <a:r>
              <a:rPr lang="ru-RU" sz="3500" dirty="0">
                <a:solidFill>
                  <a:srgbClr val="0E8388"/>
                </a:solidFill>
                <a:latin typeface="Poppins Bold"/>
              </a:rPr>
              <a:t>методической обрабатывать первоисточник для его успешного применения с учетом возрастных и познавательных возможностей </a:t>
            </a:r>
            <a:r>
              <a:rPr lang="ru-RU" sz="3500" dirty="0" smtClean="0">
                <a:solidFill>
                  <a:srgbClr val="0E8388"/>
                </a:solidFill>
                <a:latin typeface="Poppins Bold"/>
              </a:rPr>
              <a:t>учащихся</a:t>
            </a:r>
            <a:endParaRPr lang="en-US" sz="3500" dirty="0">
              <a:solidFill>
                <a:srgbClr val="0E8388"/>
              </a:solidFill>
              <a:latin typeface="Poppins Bold"/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5441096" y="4454720"/>
            <a:ext cx="914400" cy="9144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48419" y="3113077"/>
            <a:ext cx="9022774" cy="5154624"/>
            <a:chOff x="0" y="-95250"/>
            <a:chExt cx="8619181" cy="16761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19181" cy="1580913"/>
            </a:xfrm>
            <a:custGeom>
              <a:avLst/>
              <a:gdLst/>
              <a:ahLst/>
              <a:cxnLst/>
              <a:rect l="l" t="t" r="r" b="b"/>
              <a:pathLst>
                <a:path w="16133071" h="3174117">
                  <a:moveTo>
                    <a:pt x="15929871" y="0"/>
                  </a:moveTo>
                  <a:cubicBezTo>
                    <a:pt x="16042095" y="0"/>
                    <a:pt x="16133071" y="710550"/>
                    <a:pt x="16133071" y="1587059"/>
                  </a:cubicBezTo>
                  <a:cubicBezTo>
                    <a:pt x="16133071" y="2463567"/>
                    <a:pt x="16042095" y="3174117"/>
                    <a:pt x="15929871" y="3174117"/>
                  </a:cubicBezTo>
                  <a:lnTo>
                    <a:pt x="203200" y="3174117"/>
                  </a:lnTo>
                  <a:cubicBezTo>
                    <a:pt x="90976" y="3174117"/>
                    <a:pt x="0" y="2463567"/>
                    <a:pt x="0" y="1587059"/>
                  </a:cubicBezTo>
                  <a:cubicBezTo>
                    <a:pt x="0" y="7105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82368" y="3657578"/>
            <a:ext cx="8522687" cy="4360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13"/>
              </a:lnSpc>
            </a:pPr>
            <a:r>
              <a:rPr lang="ru-RU" sz="2800" spc="-96" dirty="0">
                <a:solidFill>
                  <a:srgbClr val="FFFFFF"/>
                </a:solidFill>
                <a:latin typeface="Poppins"/>
              </a:rPr>
              <a:t>«Военное счастье уже склонялось на сторону турок.... И можно было видеть полное содрогания зрелище, ибо </a:t>
            </a:r>
            <a:r>
              <a:rPr lang="ru-RU" sz="2800" spc="-96" dirty="0" err="1">
                <a:solidFill>
                  <a:srgbClr val="FFFFFF"/>
                </a:solidFill>
                <a:latin typeface="Poppins"/>
              </a:rPr>
              <a:t>ромеи</a:t>
            </a:r>
            <a:r>
              <a:rPr lang="ru-RU" sz="2800" spc="-96" dirty="0">
                <a:solidFill>
                  <a:srgbClr val="FFFFFF"/>
                </a:solidFill>
                <a:latin typeface="Poppins"/>
              </a:rPr>
              <a:t> и латиняне, препятствующие придвигающим к стенам лестницы, одни были рассечены этими же лестницами, другие же, в страхе закрывая глаза, падали со стены, сокрушив тела и ужасным образом лишаясь жизни. Лестницы же стали турки приставлять теперь беспрепятственно и поднимались на стену, как орлы летящие, как птицы парящие...».</a:t>
            </a:r>
            <a:endParaRPr lang="ru-RU" sz="2800" spc="-96" dirty="0" smtClean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47013" y="685120"/>
            <a:ext cx="1415593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9"/>
              </a:lnSpc>
            </a:pPr>
            <a:r>
              <a:rPr lang="ru-RU" sz="5400" spc="-119" dirty="0" smtClean="0">
                <a:solidFill>
                  <a:srgbClr val="000000"/>
                </a:solidFill>
                <a:latin typeface="Poppins Bold"/>
              </a:rPr>
              <a:t>Компаративный анализ источников (сплошной текст)</a:t>
            </a:r>
            <a:endParaRPr lang="ru-RU" sz="5400" spc="-119" dirty="0" smtClean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130" y="596089"/>
            <a:ext cx="458858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ru-RU" sz="7048" spc="-211" dirty="0" smtClean="0">
                <a:solidFill>
                  <a:srgbClr val="306464"/>
                </a:solidFill>
                <a:latin typeface="Poppins Bold"/>
              </a:rPr>
              <a:t>ПРИМЕР.</a:t>
            </a:r>
            <a:endParaRPr lang="en-US" sz="7048" spc="-211" dirty="0">
              <a:solidFill>
                <a:srgbClr val="306464"/>
              </a:solidFill>
              <a:latin typeface="Poppins Bold"/>
            </a:endParaRPr>
          </a:p>
        </p:txBody>
      </p:sp>
      <p:grpSp>
        <p:nvGrpSpPr>
          <p:cNvPr id="17" name="Group 8"/>
          <p:cNvGrpSpPr/>
          <p:nvPr/>
        </p:nvGrpSpPr>
        <p:grpSpPr>
          <a:xfrm>
            <a:off x="9539004" y="3113076"/>
            <a:ext cx="8596596" cy="5154625"/>
            <a:chOff x="0" y="-95250"/>
            <a:chExt cx="8619181" cy="1676163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8619181" cy="1580913"/>
            </a:xfrm>
            <a:custGeom>
              <a:avLst/>
              <a:gdLst/>
              <a:ahLst/>
              <a:cxnLst/>
              <a:rect l="l" t="t" r="r" b="b"/>
              <a:pathLst>
                <a:path w="16133071" h="3174117">
                  <a:moveTo>
                    <a:pt x="15929871" y="0"/>
                  </a:moveTo>
                  <a:cubicBezTo>
                    <a:pt x="16042095" y="0"/>
                    <a:pt x="16133071" y="710550"/>
                    <a:pt x="16133071" y="1587059"/>
                  </a:cubicBezTo>
                  <a:cubicBezTo>
                    <a:pt x="16133071" y="2463567"/>
                    <a:pt x="16042095" y="3174117"/>
                    <a:pt x="15929871" y="3174117"/>
                  </a:cubicBezTo>
                  <a:lnTo>
                    <a:pt x="203200" y="3174117"/>
                  </a:lnTo>
                  <a:cubicBezTo>
                    <a:pt x="90976" y="3174117"/>
                    <a:pt x="0" y="2463567"/>
                    <a:pt x="0" y="1587059"/>
                  </a:cubicBezTo>
                  <a:cubicBezTo>
                    <a:pt x="0" y="7105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miter/>
            </a:ln>
          </p:spPr>
        </p:sp>
        <p:sp>
          <p:nvSpPr>
            <p:cNvPr id="19" name="TextBox 10"/>
            <p:cNvSpPr txBox="1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20" name="TextBox 12"/>
          <p:cNvSpPr txBox="1"/>
          <p:nvPr/>
        </p:nvSpPr>
        <p:spPr>
          <a:xfrm>
            <a:off x="9790912" y="3676239"/>
            <a:ext cx="8497088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13"/>
              </a:lnSpc>
            </a:pPr>
            <a:r>
              <a:rPr lang="ru-RU" sz="2800" spc="-96" dirty="0">
                <a:solidFill>
                  <a:srgbClr val="FFFFFF"/>
                </a:solidFill>
                <a:latin typeface="Poppins"/>
              </a:rPr>
              <a:t>«Турки, как страшные, голодные звери, разбегались во все стороны, убивая и беря в плен, пришли наконец к храму, когда еще не миновал первый час утра, и, увидев, что ворота заперты, не мешкая, разломали их топорами, словно это были не ворота храма, а всего лишь мешающие им препятствие. Когда они, вооруженные, мечами, ворвались внутрь и увидели бесчисленную толпу бедных христиан, каждый стал вязать своего пленника как трофей, как добычу...».</a:t>
            </a:r>
            <a:endParaRPr lang="ru-RU" sz="2800" spc="-96" dirty="0" smtClean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130" y="1957332"/>
            <a:ext cx="16843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Всеобщая история (2 курс). Фрагменты </a:t>
            </a:r>
            <a:r>
              <a:rPr lang="ru-RU" sz="4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исторических источников авторства византийского историка </a:t>
            </a:r>
            <a:r>
              <a:rPr lang="ru-RU" sz="4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Дука</a:t>
            </a:r>
            <a:r>
              <a:rPr lang="ru-RU" sz="4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турецкого </a:t>
            </a:r>
            <a:r>
              <a:rPr lang="ru-RU" sz="4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Саад</a:t>
            </a:r>
            <a:r>
              <a:rPr lang="ru-RU" sz="4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</a:t>
            </a:r>
            <a:r>
              <a:rPr lang="ru-RU" sz="4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-Дина: </a:t>
            </a:r>
            <a:endParaRPr lang="ru-RU" sz="4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 (Основной текст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73720">
            <a:off x="12300092" y="2861349"/>
            <a:ext cx="12676724" cy="4421008"/>
          </a:xfrm>
          <a:custGeom>
            <a:avLst/>
            <a:gdLst/>
            <a:ahLst/>
            <a:cxnLst/>
            <a:rect l="l" t="t" r="r" b="b"/>
            <a:pathLst>
              <a:path w="12676724" h="4421008">
                <a:moveTo>
                  <a:pt x="0" y="0"/>
                </a:moveTo>
                <a:lnTo>
                  <a:pt x="12676725" y="0"/>
                </a:lnTo>
                <a:lnTo>
                  <a:pt x="12676725" y="4421008"/>
                </a:lnTo>
                <a:lnTo>
                  <a:pt x="0" y="442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6416" y="429548"/>
            <a:ext cx="1610395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ru-RU" sz="4499" spc="-134" dirty="0">
                <a:solidFill>
                  <a:srgbClr val="000000"/>
                </a:solidFill>
                <a:latin typeface="Poppins Bold"/>
              </a:rPr>
              <a:t>Пример диагностики степени сформированности </a:t>
            </a:r>
            <a:r>
              <a:rPr lang="ru-RU" sz="4499" spc="-134" dirty="0" smtClean="0">
                <a:solidFill>
                  <a:srgbClr val="000000"/>
                </a:solidFill>
                <a:latin typeface="Poppins Bold"/>
              </a:rPr>
              <a:t>читательских умений и специальных компетенций в области формирования ФГ у </a:t>
            </a:r>
            <a:r>
              <a:rPr lang="ru-RU" sz="4499" spc="-134" dirty="0">
                <a:solidFill>
                  <a:srgbClr val="000000"/>
                </a:solidFill>
                <a:latin typeface="Poppins Bold"/>
              </a:rPr>
              <a:t>будущих учителей истории и </a:t>
            </a:r>
            <a:r>
              <a:rPr lang="ru-RU" sz="4499" spc="-134" dirty="0" smtClean="0">
                <a:solidFill>
                  <a:srgbClr val="000000"/>
                </a:solidFill>
                <a:latin typeface="Poppins Bold"/>
              </a:rPr>
              <a:t>обществоведения</a:t>
            </a:r>
            <a:endParaRPr lang="en-US" sz="4499" spc="-134" dirty="0">
              <a:solidFill>
                <a:srgbClr val="000000"/>
              </a:solidFill>
              <a:latin typeface="Poppins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401433" y="1686877"/>
            <a:ext cx="857867" cy="85786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528084" y="3097327"/>
            <a:ext cx="604566" cy="60456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621667" y="1890745"/>
            <a:ext cx="637633" cy="63763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1313"/>
              </p:ext>
            </p:extLst>
          </p:nvPr>
        </p:nvGraphicFramePr>
        <p:xfrm>
          <a:off x="228600" y="2561073"/>
          <a:ext cx="16172833" cy="75462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62176">
                  <a:extLst>
                    <a:ext uri="{9D8B030D-6E8A-4147-A177-3AD203B41FA5}">
                      <a16:colId xmlns:a16="http://schemas.microsoft.com/office/drawing/2014/main" val="1267572627"/>
                    </a:ext>
                  </a:extLst>
                </a:gridCol>
                <a:gridCol w="9610657">
                  <a:extLst>
                    <a:ext uri="{9D8B030D-6E8A-4147-A177-3AD203B41FA5}">
                      <a16:colId xmlns:a16="http://schemas.microsoft.com/office/drawing/2014/main" val="3821871759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Группа читательских</a:t>
                      </a:r>
                    </a:p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умений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Задание на развитие читательской грамотности</a:t>
                      </a:r>
                    </a:p>
                    <a:p>
                      <a:pPr indent="139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extLst>
                  <a:ext uri="{0D108BD9-81ED-4DB2-BD59-A6C34878D82A}">
                    <a16:rowId xmlns:a16="http://schemas.microsoft.com/office/drawing/2014/main" val="3383694201"/>
                  </a:ext>
                </a:extLst>
              </a:tr>
              <a:tr h="10768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Поиск информации, заданной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 явном виде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Определите историческое событие, описываемое двумя авторами. Какие исторические понятия и названия помогли вам сделать такой вывод?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extLst>
                  <a:ext uri="{0D108BD9-81ED-4DB2-BD59-A6C34878D82A}">
                    <a16:rowId xmlns:a16="http://schemas.microsoft.com/office/drawing/2014/main" val="413490778"/>
                  </a:ext>
                </a:extLst>
              </a:tr>
              <a:tr h="13544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Формулирование прямых выводов на основе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фактов, имеющихся в тексте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Сравните описания одного и того же события у двух авторов. Какие однозначные факты можно узнать о взятии Константинополя турками на </a:t>
                      </a:r>
                      <a:r>
                        <a:rPr lang="ru-RU" sz="2800" dirty="0" smtClean="0">
                          <a:effectLst/>
                        </a:rPr>
                        <a:t>их основе?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extLst>
                  <a:ext uri="{0D108BD9-81ED-4DB2-BD59-A6C34878D82A}">
                    <a16:rowId xmlns:a16="http://schemas.microsoft.com/office/drawing/2014/main" val="3035947113"/>
                  </a:ext>
                </a:extLst>
              </a:tr>
              <a:tr h="10281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Интерпретация и обобщение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информации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Установите, какой текст написан византийским, а какой турецким историком. Докажите свое мнение при помощи цитат из каждого источника.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extLst>
                  <a:ext uri="{0D108BD9-81ED-4DB2-BD59-A6C34878D82A}">
                    <a16:rowId xmlns:a16="http://schemas.microsoft.com/office/drawing/2014/main" val="3878119959"/>
                  </a:ext>
                </a:extLst>
              </a:tr>
              <a:tr h="10281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Оценка содержания, языка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 структуры текста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Сделайте вывод, насколько объективно представлена информация в каждом из двух исторических источников.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extLst>
                  <a:ext uri="{0D108BD9-81ED-4DB2-BD59-A6C34878D82A}">
                    <a16:rowId xmlns:a16="http://schemas.microsoft.com/office/drawing/2014/main" val="1341797084"/>
                  </a:ext>
                </a:extLst>
              </a:tr>
              <a:tr h="17498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Целесообразность использования в образовательном процессе по истории в средней школе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Как вы считаете, можно ли их использовать при изучении исторических событий в образовательном процессе по истории в средней школе? Если да, то с какой развивающей </a:t>
                      </a:r>
                      <a:r>
                        <a:rPr lang="ru-RU" sz="2800" dirty="0" smtClean="0">
                          <a:effectLst/>
                        </a:rPr>
                        <a:t>целью?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Если </a:t>
                      </a:r>
                      <a:r>
                        <a:rPr lang="ru-RU" sz="2800" dirty="0">
                          <a:effectLst/>
                        </a:rPr>
                        <a:t>нет, то по какой непреодолимой причине?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Poppins Bold" panose="020B0604020202020204" charset="0"/>
                      </a:endParaRPr>
                    </a:p>
                  </a:txBody>
                  <a:tcPr marL="28287" marR="28287" marT="0" marB="0"/>
                </a:tc>
                <a:extLst>
                  <a:ext uri="{0D108BD9-81ED-4DB2-BD59-A6C34878D82A}">
                    <a16:rowId xmlns:a16="http://schemas.microsoft.com/office/drawing/2014/main" val="19325518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1887</Words>
  <Application>Microsoft Office PowerPoint</Application>
  <PresentationFormat>Произвольный</PresentationFormat>
  <Paragraphs>152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Poppins Bold</vt:lpstr>
      <vt:lpstr>Wingdings</vt:lpstr>
      <vt:lpstr>Cooper Black</vt:lpstr>
      <vt:lpstr>Times New Roman</vt:lpstr>
      <vt:lpstr>Times New Roman (Основной текст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Teal Modern Professional HR Performance Management Presentation</dc:title>
  <cp:lastModifiedBy>Home</cp:lastModifiedBy>
  <cp:revision>19</cp:revision>
  <dcterms:created xsi:type="dcterms:W3CDTF">2006-08-16T00:00:00Z</dcterms:created>
  <dcterms:modified xsi:type="dcterms:W3CDTF">2023-11-29T09:01:31Z</dcterms:modified>
  <dc:identifier>DAFt4HkRZtE</dc:identifier>
</cp:coreProperties>
</file>