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63" r:id="rId6"/>
    <p:sldId id="262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1C003F-ED89-4160-9320-AFC9BFD44F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indent="450215">
              <a:tabLst>
                <a:tab pos="810260" algn="l"/>
              </a:tabLst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ru-B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разработке учебного пособия и </a:t>
            </a:r>
            <a:r>
              <a:rPr lang="ru-RU" sz="2800" b="1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УМК</a:t>
            </a:r>
            <a:r>
              <a:rPr lang="ru-RU" sz="2800" b="1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учебной дисциплине «Развитие функциональной грамотности учащихся»</a:t>
            </a:r>
            <a:endParaRPr lang="ru-BY" sz="96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4312884-A34E-4FF9-AE4F-E076D457D4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Разработать методические рекомендации по разработке учебных пособий и </a:t>
            </a:r>
            <a:r>
              <a:rPr lang="ru-RU" dirty="0" err="1"/>
              <a:t>УМК</a:t>
            </a:r>
            <a:r>
              <a:rPr lang="ru-RU" dirty="0"/>
              <a:t>, ориентированных на подготовку будущих педагогических работников к формированию функциональной грамотности обучающихся</a:t>
            </a:r>
            <a:endParaRPr lang="ru-BY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AAE92E-8E69-4DEB-8D4F-29A3AF844936}"/>
              </a:ext>
            </a:extLst>
          </p:cNvPr>
          <p:cNvSpPr txBox="1"/>
          <p:nvPr/>
        </p:nvSpPr>
        <p:spPr>
          <a:xfrm>
            <a:off x="1080655" y="5486401"/>
            <a:ext cx="5846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ВНК</a:t>
            </a:r>
            <a:r>
              <a:rPr lang="ru-RU" dirty="0"/>
              <a:t> «Дошкольное и начальное образование»</a:t>
            </a:r>
          </a:p>
          <a:p>
            <a:r>
              <a:rPr lang="ru-RU" dirty="0"/>
              <a:t>Жданович </a:t>
            </a:r>
            <a:r>
              <a:rPr lang="ru-RU" dirty="0" err="1"/>
              <a:t>Н.В</a:t>
            </a:r>
            <a:r>
              <a:rPr lang="ru-RU" dirty="0"/>
              <a:t>.</a:t>
            </a:r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1692967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79668-0A32-45AD-B09D-78F07DA2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491" y="247650"/>
            <a:ext cx="9601200" cy="1485900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C00000"/>
                </a:solidFill>
              </a:rPr>
              <a:t>Структура методических рекомендаций</a:t>
            </a:r>
            <a:endParaRPr lang="ru-BY" sz="4000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3ACA89-4447-4F66-A315-3A2F85B3D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27018"/>
            <a:ext cx="9601200" cy="444038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Введение	</a:t>
            </a:r>
          </a:p>
          <a:p>
            <a:r>
              <a:rPr lang="ru-RU" dirty="0"/>
              <a:t>Общие требования к разработке учебных пособий и </a:t>
            </a:r>
            <a:r>
              <a:rPr lang="ru-RU" dirty="0" err="1"/>
              <a:t>УМК</a:t>
            </a:r>
            <a:r>
              <a:rPr lang="ru-RU" dirty="0"/>
              <a:t>	</a:t>
            </a:r>
          </a:p>
          <a:p>
            <a:r>
              <a:rPr lang="ru-RU" dirty="0"/>
              <a:t>Требования к структуре учебного пособия и </a:t>
            </a:r>
            <a:r>
              <a:rPr lang="ru-RU" dirty="0" err="1"/>
              <a:t>УМК</a:t>
            </a:r>
            <a:r>
              <a:rPr lang="ru-RU" dirty="0"/>
              <a:t> по учебной дисциплине «Развитие функциональной грамотности учащихся»	</a:t>
            </a:r>
          </a:p>
          <a:p>
            <a:r>
              <a:rPr lang="ru-RU" dirty="0"/>
              <a:t>Требования к содержанию учебного пособия и </a:t>
            </a:r>
            <a:r>
              <a:rPr lang="ru-RU" dirty="0" err="1"/>
              <a:t>УМК</a:t>
            </a:r>
            <a:r>
              <a:rPr lang="ru-RU" dirty="0"/>
              <a:t> по учебной дисциплине «Развитие функциональной грамотности учащихся»	</a:t>
            </a:r>
          </a:p>
          <a:p>
            <a:r>
              <a:rPr lang="ru-RU" dirty="0"/>
              <a:t>Требования к оформлению отдельных компонентов учебного пособия и </a:t>
            </a:r>
            <a:r>
              <a:rPr lang="ru-RU" dirty="0" err="1"/>
              <a:t>УМК</a:t>
            </a:r>
            <a:r>
              <a:rPr lang="ru-RU" dirty="0"/>
              <a:t> по учебной дисциплине «Развитие функциональной грамотности учащихся»	</a:t>
            </a:r>
          </a:p>
          <a:p>
            <a:r>
              <a:rPr lang="ru-RU" dirty="0"/>
              <a:t>Требования к допечатной подготовке учебного пособия и </a:t>
            </a:r>
            <a:r>
              <a:rPr lang="ru-RU" dirty="0" err="1"/>
              <a:t>УМК</a:t>
            </a:r>
            <a:r>
              <a:rPr lang="ru-RU" dirty="0"/>
              <a:t> по учебной дисциплине «Развитие функциональной грамотности учащихся»	</a:t>
            </a:r>
          </a:p>
          <a:p>
            <a:r>
              <a:rPr lang="ru-RU" dirty="0"/>
              <a:t>Заключение	</a:t>
            </a:r>
          </a:p>
          <a:p>
            <a:r>
              <a:rPr lang="ru-RU" dirty="0"/>
              <a:t>Приложения	</a:t>
            </a:r>
          </a:p>
          <a:p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3481042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5ECAE0-CFE4-40D3-B1AA-369F53249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217" y="200890"/>
            <a:ext cx="9601200" cy="6858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Введение </a:t>
            </a:r>
            <a:endParaRPr lang="ru-BY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4C7D70A7-EC51-4DF3-A360-3F7EF46076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389433"/>
              </p:ext>
            </p:extLst>
          </p:nvPr>
        </p:nvGraphicFramePr>
        <p:xfrm>
          <a:off x="1122217" y="891310"/>
          <a:ext cx="10945091" cy="576580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811293">
                  <a:extLst>
                    <a:ext uri="{9D8B030D-6E8A-4147-A177-3AD203B41FA5}">
                      <a16:colId xmlns:a16="http://schemas.microsoft.com/office/drawing/2014/main" val="424545332"/>
                    </a:ext>
                  </a:extLst>
                </a:gridCol>
                <a:gridCol w="8133798">
                  <a:extLst>
                    <a:ext uri="{9D8B030D-6E8A-4147-A177-3AD203B41FA5}">
                      <a16:colId xmlns:a16="http://schemas.microsoft.com/office/drawing/2014/main" val="10450545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Структурный компонент</a:t>
                      </a:r>
                      <a:endParaRPr lang="ru-B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Краткая </a:t>
                      </a:r>
                      <a:r>
                        <a:rPr lang="ru-RU" dirty="0" err="1"/>
                        <a:t>харакеристика</a:t>
                      </a:r>
                      <a:endParaRPr lang="ru-B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0951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Актуальность </a:t>
                      </a:r>
                      <a:endParaRPr lang="ru-B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стандарт общего высшего образования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обновление содержания подготовки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обновление содержания образования на первой ступени общего среднего образования</a:t>
                      </a:r>
                      <a:endParaRPr lang="ru-B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112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Цель </a:t>
                      </a:r>
                      <a:endParaRPr lang="ru-B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оказание методической помощи преподавателям вуза, разрабатывающим учебные пособия и </a:t>
                      </a:r>
                      <a:r>
                        <a:rPr lang="ru-RU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УМК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для преподавания дисциплины «Развитие функциональной грамотности учащихся»</a:t>
                      </a:r>
                      <a:endParaRPr lang="ru-BY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B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01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Задачи </a:t>
                      </a:r>
                      <a:endParaRPr lang="ru-B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определить общие требования, требования к структуре, к содержанию и допечатной подготовке учебного пособия и </a:t>
                      </a:r>
                      <a:r>
                        <a:rPr lang="ru-RU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УМК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 учебной дисциплине «Развитие функциональной грамотности учащихся»</a:t>
                      </a:r>
                      <a:endParaRPr lang="ru-B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1597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Адресность </a:t>
                      </a:r>
                      <a:endParaRPr lang="ru-B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разработчики учебно-методической документации для общего высшего образования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516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Краткая характеристика содержания</a:t>
                      </a:r>
                      <a:endParaRPr lang="ru-B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включают обобщенные и систематизированные сведения о таких видах методической продукции как учебное пособие и учебно-методический комплекс (</a:t>
                      </a:r>
                      <a:r>
                        <a:rPr lang="ru-RU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УМК</a:t>
                      </a:r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о требованиях к их содержанию, структуре и оформлению, об организации деятельности по разработке и созданию методических материалов </a:t>
                      </a:r>
                      <a:endParaRPr lang="ru-B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6109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0468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BBBD7B-5BEE-47A0-B0C6-446C0EEB8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97872"/>
            <a:ext cx="9601200" cy="1485900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C00000"/>
                </a:solidFill>
              </a:rPr>
              <a:t>Общие требования к разработке учебных пособий и </a:t>
            </a:r>
            <a:r>
              <a:rPr lang="ru-RU" sz="3600" dirty="0" err="1">
                <a:solidFill>
                  <a:srgbClr val="C00000"/>
                </a:solidFill>
              </a:rPr>
              <a:t>УМК</a:t>
            </a:r>
            <a:endParaRPr lang="ru-BY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E80D0D-E73A-4E09-A565-0DB23D458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54727"/>
            <a:ext cx="9601200" cy="4717473"/>
          </a:xfrm>
        </p:spPr>
        <p:txBody>
          <a:bodyPr>
            <a:normAutofit/>
          </a:bodyPr>
          <a:lstStyle/>
          <a:p>
            <a:r>
              <a:rPr lang="ru-RU" sz="2400" dirty="0"/>
              <a:t>Определение терминов «учебное пособие» и «учебно-методический комплекс»</a:t>
            </a:r>
          </a:p>
          <a:p>
            <a:r>
              <a:rPr lang="ru-RU" sz="2400" dirty="0"/>
              <a:t>Перечень нормативных документов, регулирующих разработку учебных пособий и </a:t>
            </a:r>
            <a:r>
              <a:rPr lang="ru-RU" sz="2400" dirty="0" err="1"/>
              <a:t>УМК</a:t>
            </a:r>
            <a:r>
              <a:rPr lang="ru-RU" sz="2400" dirty="0"/>
              <a:t> на уровне высшего образования (положения, ГОСТ)</a:t>
            </a:r>
          </a:p>
          <a:p>
            <a:r>
              <a:rPr lang="ru-RU" sz="2400" dirty="0"/>
              <a:t>Требования к объему учебного пособия по дисциплине «Развитие функциональной грамотности учащихся»</a:t>
            </a:r>
          </a:p>
          <a:p>
            <a:r>
              <a:rPr lang="ru-RU" sz="2400" dirty="0"/>
              <a:t>Краткая характеристика особенностей способа издания (печатный / электронный) </a:t>
            </a:r>
          </a:p>
          <a:p>
            <a:r>
              <a:rPr lang="ru-RU" sz="2400" dirty="0"/>
              <a:t>Алгоритм разработки учебного пособия и </a:t>
            </a:r>
            <a:r>
              <a:rPr lang="ru-RU" sz="2400" dirty="0" err="1"/>
              <a:t>УМК</a:t>
            </a:r>
            <a:endParaRPr lang="ru-RU" sz="2400" dirty="0"/>
          </a:p>
          <a:p>
            <a:r>
              <a:rPr lang="ru-RU" sz="2400" dirty="0"/>
              <a:t>План разработки учебного пособия и </a:t>
            </a:r>
            <a:r>
              <a:rPr lang="ru-RU" sz="2400" dirty="0" err="1"/>
              <a:t>УМК</a:t>
            </a:r>
            <a:endParaRPr lang="ru-RU" sz="2400" dirty="0"/>
          </a:p>
          <a:p>
            <a:endParaRPr lang="ru-RU" sz="2400" dirty="0"/>
          </a:p>
          <a:p>
            <a:endParaRPr lang="ru-BY" sz="2400" dirty="0"/>
          </a:p>
        </p:txBody>
      </p:sp>
    </p:spTree>
    <p:extLst>
      <p:ext uri="{BB962C8B-B14F-4D97-AF65-F5344CB8AC3E}">
        <p14:creationId xmlns:p14="http://schemas.microsoft.com/office/powerpoint/2010/main" val="1118060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22DFE2-4BA1-4AE7-9AC2-CB1335914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rgbClr val="C00000"/>
                </a:solidFill>
              </a:rPr>
              <a:t>Требования к структуре учебного пособия и </a:t>
            </a:r>
            <a:r>
              <a:rPr lang="ru-RU" sz="2400" dirty="0" err="1">
                <a:solidFill>
                  <a:srgbClr val="C00000"/>
                </a:solidFill>
              </a:rPr>
              <a:t>УМК</a:t>
            </a:r>
            <a:r>
              <a:rPr lang="ru-RU" sz="2400" dirty="0">
                <a:solidFill>
                  <a:srgbClr val="C00000"/>
                </a:solidFill>
              </a:rPr>
              <a:t> по учебной дисциплине «Развитие функциональной грамотности учащихся»</a:t>
            </a:r>
            <a:endParaRPr lang="ru-BY" sz="2400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C06A30-C5CD-4675-B4F7-6472A3F0A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662545"/>
            <a:ext cx="10196945" cy="4765964"/>
          </a:xfrm>
        </p:spPr>
        <p:txBody>
          <a:bodyPr>
            <a:normAutofit/>
          </a:bodyPr>
          <a:lstStyle/>
          <a:p>
            <a:r>
              <a:rPr lang="ru-RU" dirty="0"/>
              <a:t>Структура учебного пособия (не нормируется)</a:t>
            </a:r>
          </a:p>
          <a:p>
            <a:pPr lvl="1"/>
            <a:r>
              <a:rPr lang="ru-RU" dirty="0"/>
              <a:t>систематизированные сведения научного или прикладного характера, необходимые для реализации образовательных программ, изложенные с учетом возрастных особенностей обучающихся и в форме, удобной для организации образовательного процесса (Кодекс об образовании), </a:t>
            </a:r>
          </a:p>
          <a:p>
            <a:pPr lvl="1"/>
            <a:r>
              <a:rPr lang="ru-RU" dirty="0"/>
              <a:t>систематизированное изложение содержания учебного предмета (учебной дисциплины), соответствующее учебной программе (Положение о порядке подготовки и выпуска учебных изданий и их использования : Пост. Министерства образования Республики Беларусь 22 марта 2023 г. № 107)</a:t>
            </a:r>
          </a:p>
          <a:p>
            <a:r>
              <a:rPr lang="ru-RU" dirty="0"/>
              <a:t>Структура </a:t>
            </a:r>
            <a:r>
              <a:rPr lang="ru-RU" dirty="0" err="1"/>
              <a:t>УМК</a:t>
            </a:r>
            <a:r>
              <a:rPr lang="ru-RU" dirty="0"/>
              <a:t> (Положение об учебно-методическом комплексе на уровне высшего образования : Пост. Министерства образования Республики Беларусь 8 ноября 2022 г. № 427)</a:t>
            </a:r>
            <a:r>
              <a:rPr lang="ru-RU" sz="2000" dirty="0"/>
              <a:t> </a:t>
            </a:r>
          </a:p>
          <a:p>
            <a:pPr lvl="1"/>
            <a:r>
              <a:rPr lang="ru-RU" dirty="0"/>
              <a:t>введение, теоретический, практический разделы, раздел контроля знаний, вспомогательный раздел</a:t>
            </a:r>
          </a:p>
          <a:p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2709208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12D415-254B-436F-92AB-0EDC579E9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7145"/>
            <a:ext cx="9601200" cy="879764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C00000"/>
                </a:solidFill>
              </a:rPr>
              <a:t>Требования к содержанию учебного пособия и </a:t>
            </a:r>
            <a:r>
              <a:rPr lang="ru-RU" sz="2400" dirty="0" err="1">
                <a:solidFill>
                  <a:srgbClr val="C00000"/>
                </a:solidFill>
              </a:rPr>
              <a:t>УМК</a:t>
            </a:r>
            <a:r>
              <a:rPr lang="ru-RU" sz="2400" dirty="0">
                <a:solidFill>
                  <a:srgbClr val="C00000"/>
                </a:solidFill>
              </a:rPr>
              <a:t> по учебной дисциплине «Развитие функциональной грамотности учащихся»</a:t>
            </a:r>
            <a:endParaRPr lang="ru-BY" sz="2400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504B2A-12B4-4802-9DF6-973729E1C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638299"/>
            <a:ext cx="10390909" cy="4180609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/>
              <a:t>Цель учебного пособия (</a:t>
            </a:r>
            <a:r>
              <a:rPr lang="ru-RU" sz="2800" dirty="0" err="1"/>
              <a:t>УМК</a:t>
            </a:r>
            <a:r>
              <a:rPr lang="ru-RU" sz="2800" dirty="0"/>
              <a:t>)</a:t>
            </a:r>
          </a:p>
          <a:p>
            <a:r>
              <a:rPr lang="ru-RU" sz="2800" dirty="0"/>
              <a:t>Характеристика принципов отбора содержания</a:t>
            </a:r>
          </a:p>
          <a:p>
            <a:r>
              <a:rPr lang="ru-RU" sz="2800" dirty="0"/>
              <a:t>Характеристика материалов каждого раздела учебного пособия (введение, теоретический материал, практические задания по закреплению материал, задания для самостоятельной работы, методические проекты, задания для контроля и самоконтроля, заключение)</a:t>
            </a:r>
          </a:p>
          <a:p>
            <a:r>
              <a:rPr lang="ru-RU" sz="2800" dirty="0"/>
              <a:t>Характеристика материалов каждого раздела </a:t>
            </a:r>
            <a:r>
              <a:rPr lang="ru-RU" sz="2800" dirty="0" err="1"/>
              <a:t>УМК</a:t>
            </a:r>
            <a:r>
              <a:rPr lang="ru-RU" sz="2800" dirty="0"/>
              <a:t> (введение, теоретический, практический разделы, раздел контроля знаний, вспомогательный раздел)</a:t>
            </a:r>
            <a:endParaRPr lang="ru-BY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A9F38D-C442-4C69-87D1-7E34FB13C0AF}"/>
              </a:ext>
            </a:extLst>
          </p:cNvPr>
          <p:cNvSpPr txBox="1"/>
          <p:nvPr/>
        </p:nvSpPr>
        <p:spPr>
          <a:xfrm>
            <a:off x="1080655" y="6024633"/>
            <a:ext cx="111113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1800" b="0" i="0" u="none" strike="noStrike" baseline="0" dirty="0">
                <a:latin typeface="TimesNewRomanPSMT"/>
              </a:rPr>
              <a:t>Положение об учебно-методическом комплексе на уровне высшего образования : Пост. Министерства образования Республики Беларусь 8 ноября 2022 г. № 427</a:t>
            </a:r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3158228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898B3D-406E-4622-84BF-77BAB9476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Требования к оформлению отдельных компонентов учебного пособия и </a:t>
            </a:r>
            <a:r>
              <a:rPr lang="ru-RU" sz="2800" dirty="0" err="1">
                <a:solidFill>
                  <a:srgbClr val="C00000"/>
                </a:solidFill>
              </a:rPr>
              <a:t>УМК</a:t>
            </a:r>
            <a:r>
              <a:rPr lang="ru-RU" sz="2800" dirty="0">
                <a:solidFill>
                  <a:srgbClr val="C00000"/>
                </a:solidFill>
              </a:rPr>
              <a:t> по учебной дисциплине «Развитие функциональной грамотности учащихся»</a:t>
            </a:r>
            <a:endParaRPr lang="ru-BY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275365-843D-4EF8-88C2-899C5FEEB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Требования к оформлению дидактического материала в виде иллюстраций, таблиц, диаграмм, рисунков</a:t>
            </a:r>
          </a:p>
          <a:p>
            <a:r>
              <a:rPr lang="ru-RU" sz="3200" dirty="0"/>
              <a:t>Требования к электронному контенту (гипертекст, рисунки, таблицы, элементы интерактивности)</a:t>
            </a:r>
            <a:endParaRPr lang="ru-BY" sz="3200" dirty="0"/>
          </a:p>
        </p:txBody>
      </p:sp>
    </p:spTree>
    <p:extLst>
      <p:ext uri="{BB962C8B-B14F-4D97-AF65-F5344CB8AC3E}">
        <p14:creationId xmlns:p14="http://schemas.microsoft.com/office/powerpoint/2010/main" val="2154671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E15E0B-8720-4887-9140-CDD183BC5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rgbClr val="C00000"/>
                </a:solidFill>
              </a:rPr>
              <a:t>Требования к допечатной подготовке учебного пособия и </a:t>
            </a:r>
            <a:r>
              <a:rPr lang="ru-RU" sz="2400" dirty="0" err="1">
                <a:solidFill>
                  <a:srgbClr val="C00000"/>
                </a:solidFill>
              </a:rPr>
              <a:t>УМК</a:t>
            </a:r>
            <a:r>
              <a:rPr lang="ru-RU" sz="2400" dirty="0">
                <a:solidFill>
                  <a:srgbClr val="C00000"/>
                </a:solidFill>
              </a:rPr>
              <a:t> по учебной дисциплине «Развитие функциональной грамотности учащихся»</a:t>
            </a:r>
            <a:endParaRPr lang="ru-BY" sz="2400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4339B3-21D1-42BC-86A1-D0AAD708F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24051"/>
            <a:ext cx="9601200" cy="858982"/>
          </a:xfrm>
        </p:spPr>
        <p:txBody>
          <a:bodyPr/>
          <a:lstStyle/>
          <a:p>
            <a:r>
              <a:rPr lang="ru-RU" dirty="0"/>
              <a:t>Оформление авторского оригинала рукописи учебного пособия и </a:t>
            </a:r>
            <a:r>
              <a:rPr lang="ru-RU" dirty="0" err="1"/>
              <a:t>УМК</a:t>
            </a:r>
            <a:endParaRPr lang="ru-RU" dirty="0"/>
          </a:p>
          <a:p>
            <a:r>
              <a:rPr lang="ru-RU" dirty="0"/>
              <a:t>Технические требования к рукописи</a:t>
            </a:r>
            <a:endParaRPr lang="ru-BY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39F3C0C8-B851-46DC-9344-9C77CAAABFEA}"/>
              </a:ext>
            </a:extLst>
          </p:cNvPr>
          <p:cNvSpPr txBox="1">
            <a:spLocks/>
          </p:cNvSpPr>
          <p:nvPr/>
        </p:nvSpPr>
        <p:spPr>
          <a:xfrm>
            <a:off x="1371600" y="3259282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>
                <a:solidFill>
                  <a:srgbClr val="C00000"/>
                </a:solidFill>
              </a:rPr>
              <a:t>Заключение </a:t>
            </a:r>
            <a:endParaRPr lang="ru-BY" sz="2400" dirty="0">
              <a:solidFill>
                <a:srgbClr val="C00000"/>
              </a:solidFill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F1B9E0DF-6333-489D-8274-57BF9FD3EAA2}"/>
              </a:ext>
            </a:extLst>
          </p:cNvPr>
          <p:cNvSpPr txBox="1">
            <a:spLocks/>
          </p:cNvSpPr>
          <p:nvPr/>
        </p:nvSpPr>
        <p:spPr>
          <a:xfrm>
            <a:off x="1371600" y="4211781"/>
            <a:ext cx="9601200" cy="858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Критерии оценки качества учебного пособия и </a:t>
            </a:r>
            <a:r>
              <a:rPr lang="ru-RU"/>
              <a:t>УМК</a:t>
            </a:r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4088965179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60</TotalTime>
  <Words>652</Words>
  <Application>Microsoft Office PowerPoint</Application>
  <PresentationFormat>Широкоэкранный</PresentationFormat>
  <Paragraphs>55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Calibri Light</vt:lpstr>
      <vt:lpstr>Franklin Gothic Book</vt:lpstr>
      <vt:lpstr>Times New Roman</vt:lpstr>
      <vt:lpstr>TimesNewRomanPSMT</vt:lpstr>
      <vt:lpstr>Уголки</vt:lpstr>
      <vt:lpstr>  Методические рекомендации по разработке учебного пособия и УМК по учебной дисциплине «Развитие функциональной грамотности учащихся»</vt:lpstr>
      <vt:lpstr>Структура методических рекомендаций</vt:lpstr>
      <vt:lpstr>Введение </vt:lpstr>
      <vt:lpstr>Общие требования к разработке учебных пособий и УМК</vt:lpstr>
      <vt:lpstr>Требования к структуре учебного пособия и УМК по учебной дисциплине «Развитие функциональной грамотности учащихся»</vt:lpstr>
      <vt:lpstr>Требования к содержанию учебного пособия и УМК по учебной дисциплине «Развитие функциональной грамотности учащихся»</vt:lpstr>
      <vt:lpstr>Требования к оформлению отдельных компонентов учебного пособия и УМК по учебной дисциплине «Развитие функциональной грамотности учащихся»</vt:lpstr>
      <vt:lpstr>Требования к допечатной подготовке учебного пособия и УМК по учебной дисциплине «Развитие функциональной грамотности учащихся»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Методические рекомендации по разработке учебного пособия и УМК по учебной дисциплине «Развитие функциональной грамотности учащихся»</dc:title>
  <dc:creator>Oks</dc:creator>
  <cp:lastModifiedBy>Факультет начального образования</cp:lastModifiedBy>
  <cp:revision>21</cp:revision>
  <dcterms:created xsi:type="dcterms:W3CDTF">2023-11-28T17:15:00Z</dcterms:created>
  <dcterms:modified xsi:type="dcterms:W3CDTF">2023-11-29T07:23:15Z</dcterms:modified>
</cp:coreProperties>
</file>