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60" r:id="rId4"/>
    <p:sldId id="261" r:id="rId5"/>
    <p:sldId id="267" r:id="rId6"/>
    <p:sldId id="268" r:id="rId7"/>
    <p:sldId id="269" r:id="rId8"/>
    <p:sldId id="270" r:id="rId9"/>
    <p:sldId id="271" r:id="rId10"/>
    <p:sldId id="265" r:id="rId11"/>
    <p:sldId id="266" r:id="rId12"/>
  </p:sldIdLst>
  <p:sldSz cx="12192000" cy="6858000"/>
  <p:notesSz cx="6858000" cy="9144000"/>
  <p:defaultTextStyle>
    <a:defPPr>
      <a:defRPr lang="ru-B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2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0B69A-63AB-4060-A385-BA09E1D39D97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DFAFF8-BAD0-4B0F-95B7-A673DE84B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320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18CC-C3A2-4276-B81D-23CFEF935B25}" type="datetime1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60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B42D-D8A6-45F0-A26C-59491D8C1339}" type="datetime1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2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81F2E-1DF5-412D-A0CB-F256216B02B3}" type="datetime1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78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75DA1-3BC0-436B-B2D0-195B931C611D}" type="datetime1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0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16C9-B74C-4212-82C2-548898B01EE4}" type="datetime1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48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4AC53-38EE-4300-AE4F-6286FD18F0F2}" type="datetime1">
              <a:rPr lang="ru-RU" smtClean="0"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94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81786-B632-4D31-B3B4-18CD11451BC3}" type="datetime1">
              <a:rPr lang="ru-RU" smtClean="0"/>
              <a:t>24.11.2025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50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7529-8875-41E7-9AB3-36F1832F4F8D}" type="datetime1">
              <a:rPr lang="ru-RU" smtClean="0"/>
              <a:t>24.11.2025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854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CB64E-7636-4DD8-92FD-3EA40B823D97}" type="datetime1">
              <a:rPr lang="ru-RU" smtClean="0"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274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F7B94-184A-453E-9AED-BB224EED559F}" type="datetime1">
              <a:rPr lang="ru-RU" smtClean="0"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74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8E8-365C-4992-9DC5-0429E74364A7}" type="datetime1">
              <a:rPr lang="ru-RU" smtClean="0"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041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DD3E3-540E-482A-8F0A-07D165639925}" type="datetime1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E9002-55F7-403D-AAC0-153C9056F6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848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f85.grsu.by/wp-content/uploads/2025/10/YKSU85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spu.by/moodle/course/view.php?id=9277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1095" y="823640"/>
            <a:ext cx="10776856" cy="2096842"/>
          </a:xfrm>
        </p:spPr>
        <p:txBody>
          <a:bodyPr>
            <a:noAutofit/>
          </a:bodyPr>
          <a:lstStyle/>
          <a:p>
            <a:r>
              <a:rPr lang="ru-RU" sz="3200" b="1" dirty="0"/>
              <a:t>ВНК №2 – ФГ 21-002 ПЕДАГОГИКА И ПСИХОЛОГИЯ</a:t>
            </a:r>
            <a:br>
              <a:rPr lang="ru-RU" sz="3200" b="1" dirty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>
                <a:solidFill>
                  <a:srgbClr val="002060"/>
                </a:solidFill>
              </a:rPr>
              <a:t>3 этап 2025 г. </a:t>
            </a:r>
            <a:r>
              <a:rPr lang="ru-RU" sz="2800" b="1" dirty="0">
                <a:solidFill>
                  <a:srgbClr val="002060"/>
                </a:solidFill>
              </a:rPr>
              <a:t>«Внедрить электронные ресурсы информационных банков эффективных практик формирования функциональной грамотности обучающихся»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57424" y="4565594"/>
            <a:ext cx="5349921" cy="1819469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профессор А. И. Жук,</a:t>
            </a:r>
          </a:p>
          <a:p>
            <a:pPr algn="just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профессор О. Л. Жук,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доцент С. Н. Сиренко,</a:t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dirty="0">
                <a:solidFill>
                  <a:srgbClr val="002060"/>
                </a:solidFill>
              </a:rPr>
              <a:t>доцент И. В. Гордеева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568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BFCCAD-5C91-1700-9298-064E436C7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30" y="812738"/>
            <a:ext cx="11793894" cy="6531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600" b="1" spc="-20" dirty="0">
                <a:effectLst/>
                <a:latin typeface="+mn-lt"/>
                <a:ea typeface="Times New Roman" panose="02020603050405020304" pitchFamily="18" charset="0"/>
              </a:rPr>
              <a:t>Результаты внедрения информационного банка </a:t>
            </a:r>
            <a:r>
              <a:rPr lang="ru-RU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BY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E5FAAF-275D-6722-5AEF-380BA3812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212" y="1329960"/>
            <a:ext cx="10439400" cy="5195900"/>
          </a:xfrm>
        </p:spPr>
        <p:txBody>
          <a:bodyPr/>
          <a:lstStyle/>
          <a:p>
            <a:pPr algn="just"/>
            <a:r>
              <a:rPr lang="ru-RU" spc="-20" dirty="0">
                <a:effectLst/>
                <a:ea typeface="Times New Roman" panose="02020603050405020304" pitchFamily="18" charset="0"/>
              </a:rPr>
              <a:t>обеспечивает научно-методическую поддержку образовательного процесса по подготовке будущих учителей к формированию функциональной грамотности обучающихся; </a:t>
            </a:r>
          </a:p>
          <a:p>
            <a:pPr algn="just"/>
            <a:r>
              <a:rPr lang="ru-RU" spc="-20" dirty="0">
                <a:ea typeface="Times New Roman" panose="02020603050405020304" pitchFamily="18" charset="0"/>
              </a:rPr>
              <a:t>с</a:t>
            </a:r>
            <a:r>
              <a:rPr lang="ru-RU" spc="-20" dirty="0">
                <a:effectLst/>
                <a:ea typeface="Times New Roman" panose="02020603050405020304" pitchFamily="18" charset="0"/>
              </a:rPr>
              <a:t>пособствует формированию у </a:t>
            </a:r>
            <a:r>
              <a:rPr lang="ru-RU" spc="-20" dirty="0">
                <a:ea typeface="Times New Roman" panose="02020603050405020304" pitchFamily="18" charset="0"/>
              </a:rPr>
              <a:t>студентов</a:t>
            </a:r>
            <a:r>
              <a:rPr lang="ru-RU" spc="-20" dirty="0">
                <a:effectLst/>
                <a:ea typeface="Times New Roman" panose="02020603050405020304" pitchFamily="18" charset="0"/>
              </a:rPr>
              <a:t> ценностного отношения к образовательным инновациям в сфере развития функциональной грамотности</a:t>
            </a:r>
            <a:r>
              <a:rPr lang="ru-RU" spc="-20" dirty="0">
                <a:ea typeface="Times New Roman" panose="02020603050405020304" pitchFamily="18" charset="0"/>
              </a:rPr>
              <a:t>;</a:t>
            </a:r>
            <a:r>
              <a:rPr lang="ru-RU" spc="-20" dirty="0">
                <a:effectLst/>
                <a:ea typeface="Times New Roman" panose="02020603050405020304" pitchFamily="18" charset="0"/>
              </a:rPr>
              <a:t> </a:t>
            </a:r>
          </a:p>
          <a:p>
            <a:pPr algn="just"/>
            <a:r>
              <a:rPr lang="ru-RU" spc="-20" dirty="0">
                <a:effectLst/>
                <a:ea typeface="Times New Roman" panose="02020603050405020304" pitchFamily="18" charset="0"/>
              </a:rPr>
              <a:t>содействует актуализации самостоятельной </a:t>
            </a:r>
            <a:r>
              <a:rPr lang="ru-RU" sz="2800" spc="-20" dirty="0">
                <a:effectLst/>
                <a:ea typeface="Times New Roman" panose="02020603050405020304" pitchFamily="18" charset="0"/>
              </a:rPr>
              <a:t>учебно-поисковой и исследовательской </a:t>
            </a:r>
            <a:r>
              <a:rPr lang="ru-RU" spc="-20" dirty="0">
                <a:effectLst/>
                <a:ea typeface="Times New Roman" panose="02020603050405020304" pitchFamily="18" charset="0"/>
              </a:rPr>
              <a:t>работы студентов;</a:t>
            </a:r>
          </a:p>
          <a:p>
            <a:pPr algn="just"/>
            <a:r>
              <a:rPr lang="ru-RU" spc="-20" dirty="0">
                <a:ea typeface="Times New Roman" panose="02020603050405020304" pitchFamily="18" charset="0"/>
              </a:rPr>
              <a:t>способствует повышению уровня </a:t>
            </a:r>
            <a:r>
              <a:rPr lang="ru-RU" spc="-20" dirty="0">
                <a:effectLst/>
                <a:ea typeface="Times New Roman" panose="02020603050405020304" pitchFamily="18" charset="0"/>
              </a:rPr>
              <a:t>теоретической и практической  готовности студентов к развитию функциональной грамотности обучающихся. </a:t>
            </a:r>
          </a:p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123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4D6D8C-B6CD-706E-2DF0-CC7D140E1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8457"/>
          </a:xfrm>
        </p:spPr>
        <p:txBody>
          <a:bodyPr>
            <a:noAutofit/>
          </a:bodyPr>
          <a:lstStyle/>
          <a:p>
            <a:r>
              <a:rPr lang="ru-RU" sz="2800" b="1" spc="-20" dirty="0">
                <a:effectLst/>
                <a:latin typeface="+mn-lt"/>
                <a:ea typeface="Times New Roman" panose="02020603050405020304" pitchFamily="18" charset="0"/>
              </a:rPr>
              <a:t>Список публикаций за 2025 г.</a:t>
            </a:r>
            <a:endParaRPr lang="ru-BY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EA88C6-CC28-0AED-0FF2-EE2E3F7D0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040" y="559837"/>
            <a:ext cx="11709919" cy="6232849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100" dirty="0">
                <a:effectLst/>
                <a:ea typeface="Times New Roman" panose="02020603050405020304" pitchFamily="18" charset="0"/>
              </a:rPr>
              <a:t> Функциональная грамотность обучающихся : учеб.- метод. пособие по специальностям профиля 01 Педагогика / А. И. Жук [и др.]. – Минск : </a:t>
            </a:r>
            <a:r>
              <a:rPr lang="ru-RU" sz="2100" dirty="0" err="1">
                <a:effectLst/>
                <a:ea typeface="Times New Roman" panose="02020603050405020304" pitchFamily="18" charset="0"/>
              </a:rPr>
              <a:t>Аверсэв</a:t>
            </a:r>
            <a:r>
              <a:rPr lang="ru-RU" sz="2100" dirty="0">
                <a:effectLst/>
                <a:ea typeface="Times New Roman" panose="02020603050405020304" pitchFamily="18" charset="0"/>
              </a:rPr>
              <a:t>, 2025. – 239 с.</a:t>
            </a:r>
            <a:endParaRPr lang="ru-BY" sz="2100" dirty="0">
              <a:effectLst/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100" dirty="0">
                <a:effectLst/>
                <a:ea typeface="Times New Roman" panose="02020603050405020304" pitchFamily="18" charset="0"/>
              </a:rPr>
              <a:t>Жук, О. Л. Идеи устойчивого развития в подготовке будущих учителей к формированию функциональной грамотности школьников / Образование в интересах будущего : сборник материалов II Международной научно-практической конференции, г. Минск, 6 декабря 2024 года / </a:t>
            </a:r>
            <a:r>
              <a:rPr lang="ru-RU" sz="2100" dirty="0" err="1">
                <a:effectLst/>
                <a:ea typeface="Times New Roman" panose="02020603050405020304" pitchFamily="18" charset="0"/>
              </a:rPr>
              <a:t>редкол</a:t>
            </a:r>
            <a:r>
              <a:rPr lang="ru-RU" sz="2100" dirty="0">
                <a:effectLst/>
                <a:ea typeface="Times New Roman" panose="02020603050405020304" pitchFamily="18" charset="0"/>
              </a:rPr>
              <a:t>.: И. В. Зубрилина, Т. В. </a:t>
            </a:r>
            <a:r>
              <a:rPr lang="ru-RU" sz="2100" dirty="0" err="1">
                <a:effectLst/>
                <a:ea typeface="Times New Roman" panose="02020603050405020304" pitchFamily="18" charset="0"/>
              </a:rPr>
              <a:t>Костенкова</a:t>
            </a:r>
            <a:r>
              <a:rPr lang="ru-RU" sz="2100" dirty="0">
                <a:effectLst/>
                <a:ea typeface="Times New Roman" panose="02020603050405020304" pitchFamily="18" charset="0"/>
              </a:rPr>
              <a:t>, Л. В. Юрченко ; Белорус. гос. пед. ун-т им. М. Танка. – Минск : РИВШ, 2025 – С. 622-627.</a:t>
            </a:r>
            <a:endParaRPr lang="ru-BY" sz="2100" dirty="0">
              <a:effectLst/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100" spc="-20" dirty="0">
                <a:effectLst/>
                <a:ea typeface="Times New Roman" panose="02020603050405020304" pitchFamily="18" charset="0"/>
              </a:rPr>
              <a:t>Гордеева, И. В. Роль волонтерской деятельности социальной направленности в профессиональной подготовке будущего педагога / И. В. Гордеева, А. П. Богданович, // Педагогическая наука и образование: сохраняя прошлое – создаем будущее : материалы Международного научно-практического форума, посвященного 110-летию БГПУ, г. Минск, 21 ноября 2024 г. / Белорус. гос. пед. ун-т им. Максима Танка ; под ред. А. И. Жука. – Минск : БГПУ, 2025. – С. 40–43.</a:t>
            </a:r>
            <a:endParaRPr lang="ru-BY" sz="2100" dirty="0">
              <a:effectLst/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100" spc="-20" dirty="0">
                <a:effectLst/>
                <a:ea typeface="Times New Roman" panose="02020603050405020304" pitchFamily="18" charset="0"/>
              </a:rPr>
              <a:t>Гордеева, И. В. Модель формирования экологической грамотности курсантов академии авиации в процессе изучения химии</a:t>
            </a:r>
            <a:r>
              <a:rPr lang="be-BY" sz="2100" spc="-20" dirty="0">
                <a:effectLst/>
                <a:ea typeface="Times New Roman" panose="02020603050405020304" pitchFamily="18" charset="0"/>
              </a:rPr>
              <a:t> / </a:t>
            </a:r>
            <a:r>
              <a:rPr lang="ru-RU" sz="2100" spc="-20" dirty="0">
                <a:effectLst/>
                <a:ea typeface="Times New Roman" panose="02020603050405020304" pitchFamily="18" charset="0"/>
              </a:rPr>
              <a:t>И. В. Гордеева, </a:t>
            </a:r>
            <a:r>
              <a:rPr lang="be-BY" sz="2100" spc="-20" dirty="0">
                <a:effectLst/>
                <a:ea typeface="Times New Roman" panose="02020603050405020304" pitchFamily="18" charset="0"/>
              </a:rPr>
              <a:t>А. И. Чмуневич</a:t>
            </a:r>
            <a:r>
              <a:rPr lang="ru-RU" sz="2100" spc="-20" dirty="0">
                <a:effectLst/>
                <a:ea typeface="Times New Roman" panose="02020603050405020304" pitchFamily="18" charset="0"/>
              </a:rPr>
              <a:t> // Научные труды Республиканского института высшей школы. Серия: Исторические и психолого-педагогические науки : сб. науч. ст. : в 4 ч. </a:t>
            </a:r>
            <a:r>
              <a:rPr lang="be-BY" sz="2100" spc="-20" dirty="0">
                <a:effectLst/>
                <a:ea typeface="Times New Roman" panose="02020603050405020304" pitchFamily="18" charset="0"/>
              </a:rPr>
              <a:t>– </a:t>
            </a:r>
            <a:r>
              <a:rPr lang="ru-RU" sz="2100" spc="-20" dirty="0">
                <a:effectLst/>
                <a:ea typeface="Times New Roman" panose="02020603050405020304" pitchFamily="18" charset="0"/>
              </a:rPr>
              <a:t>Минск, 2025. – </a:t>
            </a:r>
            <a:r>
              <a:rPr lang="ru-RU" sz="2100" spc="-20" dirty="0" err="1">
                <a:effectLst/>
                <a:ea typeface="Times New Roman" panose="02020603050405020304" pitchFamily="18" charset="0"/>
              </a:rPr>
              <a:t>Вып</a:t>
            </a:r>
            <a:r>
              <a:rPr lang="ru-RU" sz="2100" spc="-20" dirty="0">
                <a:effectLst/>
                <a:ea typeface="Times New Roman" panose="02020603050405020304" pitchFamily="18" charset="0"/>
              </a:rPr>
              <a:t>. 25, ч. 4. – С. 55–62.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Гордеева, И. В. Развитие функциональной грамотности будущих учителей в процессе преподавания педагогических дисциплин / И. В. Гордеева // Функциональная грамотность обучающихся и ее роль в достижении целей устойчивого социально-экономического развития страны : </a:t>
            </a:r>
            <a:r>
              <a:rPr lang="ru-RU" sz="21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Междунар</a:t>
            </a:r>
            <a:r>
              <a:rPr lang="ru-RU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науч.-практ. </a:t>
            </a:r>
            <a:r>
              <a:rPr lang="ru-RU" sz="21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конф</a:t>
            </a:r>
            <a:r>
              <a:rPr lang="ru-RU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Минск, 30 сент. 2025 г. : в 2 ч. / Акад. образования ; ред.: Н. В. Федоренко [и др.]. – Мн., 2025. – Ч. 1. – С. 97–102. 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Гордеева, И. В. Развитие читательской грамотности учащихся посредством контекстных заданий / И. В. Гордеева // </a:t>
            </a:r>
            <a:r>
              <a:rPr lang="ru-RU" sz="21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Студентоцентрированный</a:t>
            </a:r>
            <a:r>
              <a:rPr lang="ru-RU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университет: преемственность и традиции образования, инновации и перспективы развития : сб. науч. ст., </a:t>
            </a:r>
            <a:r>
              <a:rPr lang="ru-RU" sz="21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посвящ</a:t>
            </a:r>
            <a:r>
              <a:rPr lang="ru-RU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85-летию учреждения образования «Гродненский государственный университет имени Янки Купалы» / </a:t>
            </a:r>
            <a:r>
              <a:rPr lang="ru-RU" sz="21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Гродн</a:t>
            </a:r>
            <a:r>
              <a:rPr lang="ru-RU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гос. ун-т ; </a:t>
            </a:r>
            <a:r>
              <a:rPr lang="ru-RU" sz="21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редкол</a:t>
            </a:r>
            <a:r>
              <a:rPr lang="ru-RU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.: Н. З. </a:t>
            </a:r>
            <a:r>
              <a:rPr lang="ru-RU" sz="21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Башун</a:t>
            </a:r>
            <a:r>
              <a:rPr lang="ru-RU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(гл. ред.) [и др.]. – Гродно, 2025. – С. 112–114. – </a:t>
            </a:r>
            <a:r>
              <a:rPr lang="en-US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URL</a:t>
            </a:r>
            <a:r>
              <a:rPr lang="ru-RU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</a:t>
            </a:r>
            <a:r>
              <a:rPr lang="ru-RU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://</a:t>
            </a:r>
            <a:r>
              <a:rPr lang="en-US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conf</a:t>
            </a:r>
            <a:r>
              <a:rPr lang="ru-RU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85.</a:t>
            </a:r>
            <a:r>
              <a:rPr lang="en-US" sz="2100" u="sng" spc="-2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grsu</a:t>
            </a:r>
            <a:r>
              <a:rPr lang="ru-RU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.</a:t>
            </a:r>
            <a:r>
              <a:rPr lang="en-US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by</a:t>
            </a:r>
            <a:r>
              <a:rPr lang="ru-RU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/</a:t>
            </a:r>
            <a:r>
              <a:rPr lang="en-US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wp</a:t>
            </a:r>
            <a:r>
              <a:rPr lang="ru-RU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-</a:t>
            </a:r>
            <a:r>
              <a:rPr lang="en-US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content</a:t>
            </a:r>
            <a:r>
              <a:rPr lang="ru-RU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/</a:t>
            </a:r>
            <a:r>
              <a:rPr lang="en-US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uploads</a:t>
            </a:r>
            <a:r>
              <a:rPr lang="ru-RU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/2025/10/</a:t>
            </a:r>
            <a:r>
              <a:rPr lang="en-US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YKSU</a:t>
            </a:r>
            <a:r>
              <a:rPr lang="ru-RU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85.</a:t>
            </a:r>
            <a:r>
              <a:rPr lang="en-US" sz="21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pdf</a:t>
            </a:r>
            <a:r>
              <a:rPr lang="ru-RU" sz="2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(дата обращения: 13.11.2025).</a:t>
            </a:r>
            <a:endParaRPr lang="ru-BY" sz="2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0850" algn="just">
              <a:lnSpc>
                <a:spcPct val="100000"/>
              </a:lnSpc>
              <a:spcBef>
                <a:spcPts val="0"/>
              </a:spcBef>
              <a:buNone/>
            </a:pPr>
            <a:endParaRPr lang="ru-BY" sz="2400" dirty="0">
              <a:effectLst/>
              <a:ea typeface="Times New Roman" panose="02020603050405020304" pitchFamily="18" charset="0"/>
            </a:endParaRPr>
          </a:p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366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6692BB-2BF7-DED2-38F0-7C9CEE741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094" y="395784"/>
            <a:ext cx="7804734" cy="593078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effectLst/>
                <a:ea typeface="Times New Roman" panose="02020603050405020304" pitchFamily="18" charset="0"/>
              </a:rPr>
              <a:t>Созданный электронный </a:t>
            </a:r>
            <a:r>
              <a:rPr lang="ru-RU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информационный банк эффективных практик формирования функциональной грамотности обучающихся размещен на платформе СДО Moodle «Функциональная грамотность»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Ссылка на ресурс: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u="sng" dirty="0">
                <a:solidFill>
                  <a:srgbClr val="0000FF"/>
                </a:solidFill>
                <a:ea typeface="Times New Roman" panose="02020603050405020304" pitchFamily="18" charset="0"/>
                <a:hlinkClick r:id="rId2"/>
              </a:rPr>
              <a:t>https://bspu.by/moodle/course/view.php?id=9277</a:t>
            </a:r>
            <a:endParaRPr lang="ru-RU" u="sng" dirty="0">
              <a:solidFill>
                <a:srgbClr val="0000FF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Внедрено 57 учебных элементов банка, содержащихся: </a:t>
            </a:r>
          </a:p>
          <a:p>
            <a:pPr marL="671513" indent="0">
              <a:buNone/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в м</a:t>
            </a:r>
            <a:r>
              <a:rPr lang="ru-RU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одуле 1 «Подготовка будущих учителей к развитию функциональной грамотности обучающихся», </a:t>
            </a:r>
          </a:p>
          <a:p>
            <a:pPr marL="671513" indent="0">
              <a:buNone/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в модуле 2 </a:t>
            </a:r>
            <a:r>
              <a:rPr lang="ru-RU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«Развитие функциональной грамотности учащихся в образовательном процессе школы».</a:t>
            </a:r>
            <a:endParaRPr lang="ru-BY" dirty="0">
              <a:effectLst/>
              <a:ea typeface="Times New Roman" panose="02020603050405020304" pitchFamily="18" charset="0"/>
            </a:endParaRPr>
          </a:p>
          <a:p>
            <a:endParaRPr lang="ru-BY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2537" y="4188165"/>
            <a:ext cx="4213220" cy="12187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5828" y="834615"/>
            <a:ext cx="3255322" cy="83024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5"/>
          <a:srcRect r="20250"/>
          <a:stretch/>
        </p:blipFill>
        <p:spPr>
          <a:xfrm>
            <a:off x="8065828" y="2103694"/>
            <a:ext cx="3930554" cy="1874861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116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6E2AC1-7945-AC72-5F51-E0D38FC0E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067" y="251927"/>
            <a:ext cx="6885401" cy="6326155"/>
          </a:xfrm>
        </p:spPr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buNone/>
            </a:pP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 образовательный процесс </a:t>
            </a: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внедрены информационные, научные, методические и диагностические материалы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BY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научные </a:t>
            </a: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публикации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учебные </a:t>
            </a: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пособия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учебные </a:t>
            </a: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по учебным дисциплинам; </a:t>
            </a:r>
            <a:endParaRPr lang="ru-BY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мультимедийные </a:t>
            </a: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презентации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лекций, методических семинаров; </a:t>
            </a:r>
            <a:endParaRPr lang="ru-BY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проектные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контекстные </a:t>
            </a: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задания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компетентностные </a:t>
            </a: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BY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задания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по педагогической практике; </a:t>
            </a:r>
            <a:endParaRPr lang="ru-BY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диагностические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задания; </a:t>
            </a:r>
            <a:endParaRPr lang="ru-BY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технологические карты 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уроков, внеклассных мероприятий;</a:t>
            </a:r>
            <a:endParaRPr lang="ru-BY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примеры </a:t>
            </a: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междисциплинарных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проектов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для школьников.</a:t>
            </a:r>
            <a:endParaRPr lang="ru-BY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BY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469" y="2579427"/>
            <a:ext cx="5126531" cy="393055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3238" y="487451"/>
            <a:ext cx="4230991" cy="1079086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192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090021F-E9E9-17B7-CEBA-C2DDC8B16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81" y="475862"/>
            <a:ext cx="7042385" cy="61675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effectLst/>
                <a:ea typeface="Times New Roman" panose="02020603050405020304" pitchFamily="18" charset="0"/>
              </a:rPr>
              <a:t>Материалы информационного банка </a:t>
            </a:r>
            <a:r>
              <a:rPr lang="ru-RU" b="1" dirty="0">
                <a:effectLst/>
                <a:ea typeface="Times New Roman" panose="02020603050405020304" pitchFamily="18" charset="0"/>
              </a:rPr>
              <a:t>внедрены</a:t>
            </a:r>
            <a:r>
              <a:rPr lang="ru-RU" dirty="0">
                <a:effectLst/>
                <a:ea typeface="Times New Roman" panose="02020603050405020304" pitchFamily="18" charset="0"/>
              </a:rPr>
              <a:t> в образовательный процесс общего высшего образования </a:t>
            </a:r>
            <a:r>
              <a:rPr lang="ru-RU" b="1" dirty="0">
                <a:effectLst/>
                <a:ea typeface="Times New Roman" panose="02020603050405020304" pitchFamily="18" charset="0"/>
              </a:rPr>
              <a:t>(бакалавриата)  </a:t>
            </a:r>
            <a:r>
              <a:rPr lang="ru-RU" dirty="0">
                <a:effectLst/>
                <a:ea typeface="Times New Roman" panose="02020603050405020304" pitchFamily="18" charset="0"/>
              </a:rPr>
              <a:t>для студентов, обучающихся по специальностям </a:t>
            </a:r>
            <a:r>
              <a:rPr lang="ru-RU" b="1" dirty="0">
                <a:effectLst/>
                <a:ea typeface="Times New Roman" panose="02020603050405020304" pitchFamily="18" charset="0"/>
              </a:rPr>
              <a:t>четырех факультетов </a:t>
            </a:r>
            <a:r>
              <a:rPr lang="ru-RU" dirty="0">
                <a:effectLst/>
                <a:ea typeface="Times New Roman" panose="02020603050405020304" pitchFamily="18" charset="0"/>
              </a:rPr>
              <a:t>физико-математического, филологического, исторического, естествознания в процессе преподавания дисциплин: </a:t>
            </a:r>
          </a:p>
          <a:p>
            <a:pPr marL="0" indent="0" algn="just">
              <a:buNone/>
            </a:pPr>
            <a:r>
              <a:rPr lang="ru-RU" b="1" dirty="0">
                <a:effectLst/>
                <a:ea typeface="Times New Roman" panose="02020603050405020304" pitchFamily="18" charset="0"/>
              </a:rPr>
              <a:t>«Педагогика» (2 курс),  </a:t>
            </a:r>
          </a:p>
          <a:p>
            <a:pPr marL="0" indent="0" algn="just">
              <a:buNone/>
            </a:pPr>
            <a:r>
              <a:rPr lang="ru-RU" b="1" dirty="0">
                <a:effectLst/>
                <a:ea typeface="Times New Roman" panose="02020603050405020304" pitchFamily="18" charset="0"/>
              </a:rPr>
              <a:t>«Инновационные практики в образовании» (3 курс).</a:t>
            </a:r>
            <a:endParaRPr lang="ru-BY" b="1" dirty="0">
              <a:effectLst/>
              <a:ea typeface="Times New Roman" panose="02020603050405020304" pitchFamily="18" charset="0"/>
            </a:endParaRPr>
          </a:p>
          <a:p>
            <a:endParaRPr lang="ru-BY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8030" y="0"/>
            <a:ext cx="4162567" cy="329708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/>
          <a:srcRect r="20125"/>
          <a:stretch/>
        </p:blipFill>
        <p:spPr>
          <a:xfrm>
            <a:off x="7533564" y="3450447"/>
            <a:ext cx="4257687" cy="3850659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73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D465E-5333-C99C-8F54-EF2D09B1D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506" y="195943"/>
            <a:ext cx="10515600" cy="24259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+mn-lt"/>
              </a:rPr>
              <a:t>Внедрение. «Педагогика</a:t>
            </a:r>
            <a:r>
              <a:rPr lang="ru-RU" b="1" dirty="0" smtClean="0">
                <a:latin typeface="+mn-lt"/>
              </a:rPr>
              <a:t>», </a:t>
            </a:r>
            <a:r>
              <a:rPr lang="ru-RU" b="1" dirty="0">
                <a:latin typeface="+mn-lt"/>
              </a:rPr>
              <a:t>2курс</a:t>
            </a:r>
            <a:endParaRPr lang="ru-BY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1DE0E3-F7E8-D435-6D73-6B425C876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273" y="821094"/>
            <a:ext cx="11241833" cy="6036906"/>
          </a:xfrm>
        </p:spPr>
        <p:txBody>
          <a:bodyPr>
            <a:normAutofit/>
          </a:bodyPr>
          <a:lstStyle/>
          <a:p>
            <a:pPr marL="514350" indent="-285750" algn="just">
              <a:lnSpc>
                <a:spcPct val="115000"/>
              </a:lnSpc>
            </a:pPr>
            <a:r>
              <a:rPr lang="ru-RU" sz="1800" spc="-20" dirty="0">
                <a:effectLst/>
                <a:ea typeface="Times New Roman" panose="02020603050405020304" pitchFamily="18" charset="0"/>
              </a:rPr>
              <a:t>При проведении лекций и практических занятий </a:t>
            </a:r>
            <a:r>
              <a:rPr lang="ru-RU" sz="1800" b="1" spc="-20" dirty="0">
                <a:effectLst/>
                <a:ea typeface="Times New Roman" panose="02020603050405020304" pitchFamily="18" charset="0"/>
              </a:rPr>
              <a:t>по темам: </a:t>
            </a:r>
            <a:endParaRPr lang="ru-RU" sz="1800" b="1" spc="-20" dirty="0" smtClean="0">
              <a:effectLst/>
              <a:ea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Bef>
                <a:spcPts val="0"/>
              </a:spcBef>
            </a:pPr>
            <a:r>
              <a:rPr lang="ru-RU" sz="1800" spc="-20" dirty="0" smtClean="0">
                <a:effectLst/>
                <a:ea typeface="Times New Roman" panose="02020603050405020304" pitchFamily="18" charset="0"/>
              </a:rPr>
              <a:t>«</a:t>
            </a:r>
            <a:r>
              <a:rPr lang="ru-RU" sz="1800" i="1" spc="-20" dirty="0">
                <a:effectLst/>
                <a:ea typeface="Times New Roman" panose="02020603050405020304" pitchFamily="18" charset="0"/>
              </a:rPr>
              <a:t>Цели образования. Целеполагание в педагогической деятельности», </a:t>
            </a:r>
            <a:endParaRPr lang="ru-RU" sz="1800" i="1" spc="-20" dirty="0" smtClean="0">
              <a:effectLst/>
              <a:ea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Bef>
                <a:spcPts val="0"/>
              </a:spcBef>
            </a:pPr>
            <a:r>
              <a:rPr lang="ru-RU" sz="1800" i="1" spc="-20" dirty="0" smtClean="0">
                <a:effectLst/>
                <a:ea typeface="Times New Roman" panose="02020603050405020304" pitchFamily="18" charset="0"/>
              </a:rPr>
              <a:t>«</a:t>
            </a:r>
            <a:r>
              <a:rPr lang="ru-RU" sz="1800" i="1" spc="-20" dirty="0">
                <a:effectLst/>
                <a:ea typeface="Times New Roman" panose="02020603050405020304" pitchFamily="18" charset="0"/>
              </a:rPr>
              <a:t>Научные основы содержания образования», </a:t>
            </a:r>
            <a:endParaRPr lang="ru-RU" sz="1800" i="1" spc="-20" dirty="0" smtClean="0">
              <a:effectLst/>
              <a:ea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Bef>
                <a:spcPts val="0"/>
              </a:spcBef>
            </a:pPr>
            <a:r>
              <a:rPr lang="ru-RU" sz="1800" i="1" spc="-20" dirty="0" smtClean="0">
                <a:effectLst/>
                <a:ea typeface="Times New Roman" panose="02020603050405020304" pitchFamily="18" charset="0"/>
              </a:rPr>
              <a:t>«</a:t>
            </a:r>
            <a:r>
              <a:rPr lang="ru-RU" sz="1800" i="1" spc="-20" dirty="0">
                <a:effectLst/>
                <a:ea typeface="Times New Roman" panose="02020603050405020304" pitchFamily="18" charset="0"/>
              </a:rPr>
              <a:t>Методы обучения», «Формы организации обучения», </a:t>
            </a:r>
            <a:endParaRPr lang="ru-RU" sz="1800" i="1" spc="-20" dirty="0" smtClean="0">
              <a:effectLst/>
              <a:ea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Bef>
                <a:spcPts val="0"/>
              </a:spcBef>
            </a:pPr>
            <a:r>
              <a:rPr lang="ru-RU" sz="1800" i="1" spc="-20" dirty="0" smtClean="0">
                <a:effectLst/>
                <a:ea typeface="Times New Roman" panose="02020603050405020304" pitchFamily="18" charset="0"/>
              </a:rPr>
              <a:t>«</a:t>
            </a:r>
            <a:r>
              <a:rPr lang="ru-RU" sz="1800" i="1" spc="-20" dirty="0">
                <a:effectLst/>
                <a:ea typeface="Times New Roman" panose="02020603050405020304" pitchFamily="18" charset="0"/>
              </a:rPr>
              <a:t>Методы, формы и средства воспитания и самовоспитания</a:t>
            </a:r>
            <a:r>
              <a:rPr lang="ru-RU" sz="1800" i="1" spc="-20" dirty="0" smtClean="0">
                <a:effectLst/>
                <a:ea typeface="Times New Roman" panose="02020603050405020304" pitchFamily="18" charset="0"/>
              </a:rPr>
              <a:t>».</a:t>
            </a:r>
          </a:p>
          <a:p>
            <a:pPr indent="0" algn="just">
              <a:lnSpc>
                <a:spcPct val="115000"/>
              </a:lnSpc>
              <a:buNone/>
            </a:pPr>
            <a:r>
              <a:rPr lang="ru-RU" sz="1800" b="1" spc="-20" dirty="0" smtClean="0">
                <a:effectLst/>
                <a:ea typeface="Times New Roman" panose="02020603050405020304" pitchFamily="18" charset="0"/>
              </a:rPr>
              <a:t>Применялись</a:t>
            </a:r>
            <a:r>
              <a:rPr lang="ru-RU" sz="1800" spc="-20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1800" spc="-20" dirty="0">
                <a:effectLst/>
                <a:ea typeface="Times New Roman" panose="02020603050405020304" pitchFamily="18" charset="0"/>
              </a:rPr>
              <a:t>материалы </a:t>
            </a:r>
            <a:r>
              <a:rPr lang="ru-RU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теоретико-информационного блока модуля-1 и модуля-2. 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В этих модулях раскрывались вопросы, касающиеся сущности и видов функциональной грамотности учащихся, определяющие их компетенции; условия, факторы, эффективные стратегии, технологии и методы формирования функциональной грамотности учащихся в образовательном процессе школы. </a:t>
            </a:r>
          </a:p>
          <a:p>
            <a:pPr marL="514350" indent="-285750" algn="just">
              <a:lnSpc>
                <a:spcPct val="115000"/>
              </a:lnSpc>
            </a:pPr>
            <a:r>
              <a:rPr lang="ru-RU" sz="1800" spc="-20" dirty="0">
                <a:effectLst/>
                <a:ea typeface="Times New Roman" panose="02020603050405020304" pitchFamily="18" charset="0"/>
              </a:rPr>
              <a:t>При проведении </a:t>
            </a:r>
            <a:r>
              <a:rPr lang="ru-RU" sz="1800" b="1" spc="-20" dirty="0">
                <a:effectLst/>
                <a:ea typeface="Times New Roman" panose="02020603050405020304" pitchFamily="18" charset="0"/>
              </a:rPr>
              <a:t>практических занятий </a:t>
            </a:r>
            <a:r>
              <a:rPr lang="ru-RU" sz="1800" spc="-20" dirty="0">
                <a:effectLst/>
                <a:ea typeface="Times New Roman" panose="02020603050405020304" pitchFamily="18" charset="0"/>
              </a:rPr>
              <a:t>использовались материалы </a:t>
            </a:r>
            <a:r>
              <a:rPr lang="ru-RU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практического блока модуля-1 и модуля-2: 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примеры </a:t>
            </a:r>
            <a:r>
              <a:rPr lang="ru-RU" sz="1800" spc="-20" dirty="0">
                <a:effectLst/>
                <a:ea typeface="Times New Roman" panose="02020603050405020304" pitchFamily="18" charset="0"/>
              </a:rPr>
              <a:t>постановки целей урока в виде компетенций,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технологических карт 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уроков, компетентностных и проектных заданий (в том числе междисциплинарного типа) для школьников, сценариев внеклассных мероприятий с высоким воспитательным потенциалом, направленных на формирование разных видов функциональной грамотности и универсальных (метапредметных) компетенций учащихся. </a:t>
            </a:r>
            <a:endParaRPr lang="ru-BY" sz="1800" dirty="0">
              <a:effectLst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1800" spc="-20" dirty="0">
                <a:effectLst/>
                <a:ea typeface="Times New Roman" panose="02020603050405020304" pitchFamily="18" charset="0"/>
              </a:rPr>
              <a:t>В процессе </a:t>
            </a:r>
            <a:r>
              <a:rPr lang="ru-RU" sz="1800" b="1" spc="-20" dirty="0">
                <a:effectLst/>
                <a:ea typeface="Times New Roman" panose="02020603050405020304" pitchFamily="18" charset="0"/>
              </a:rPr>
              <a:t>текущей аттестации </a:t>
            </a:r>
            <a:r>
              <a:rPr lang="ru-RU" sz="1800" spc="-20" dirty="0">
                <a:effectLst/>
                <a:ea typeface="Times New Roman" panose="02020603050405020304" pitchFamily="18" charset="0"/>
              </a:rPr>
              <a:t>использованы </a:t>
            </a:r>
            <a:r>
              <a:rPr lang="ru-RU" sz="1800" b="1" spc="-20" dirty="0">
                <a:effectLst/>
                <a:ea typeface="Times New Roman" panose="02020603050405020304" pitchFamily="18" charset="0"/>
              </a:rPr>
              <a:t>компетентностные задания из диагностического блока модуля-1.</a:t>
            </a:r>
            <a:endParaRPr lang="ru-BY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65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733CE-4D7E-FEB2-26DB-AD9B38A97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216" y="111967"/>
            <a:ext cx="11569960" cy="830425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+mn-lt"/>
              </a:rPr>
              <a:t>Внедрение. </a:t>
            </a:r>
            <a:r>
              <a:rPr lang="ru-RU" sz="3600" b="1" dirty="0"/>
              <a:t>«</a:t>
            </a:r>
            <a:r>
              <a:rPr lang="ru-RU" sz="3600" b="1" dirty="0">
                <a:latin typeface="+mn-lt"/>
              </a:rPr>
              <a:t>Инновационные</a:t>
            </a:r>
            <a:r>
              <a:rPr lang="ru-RU" sz="3600" b="1" dirty="0"/>
              <a:t> </a:t>
            </a:r>
            <a:r>
              <a:rPr lang="ru-RU" sz="3600" b="1" dirty="0">
                <a:latin typeface="+mn-lt"/>
              </a:rPr>
              <a:t>практики в образовании</a:t>
            </a:r>
            <a:r>
              <a:rPr lang="ru-RU" sz="3600" b="1" dirty="0" smtClean="0">
                <a:latin typeface="+mn-lt"/>
              </a:rPr>
              <a:t>», </a:t>
            </a:r>
            <a:r>
              <a:rPr lang="ru-RU" sz="3600" b="1" dirty="0">
                <a:latin typeface="+mn-lt"/>
              </a:rPr>
              <a:t>3 курс</a:t>
            </a:r>
            <a:endParaRPr lang="ru-BY" sz="36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8AAAA1-C4F3-41D4-BC08-0C829B672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217" y="942392"/>
            <a:ext cx="10991462" cy="5747657"/>
          </a:xfrm>
        </p:spPr>
        <p:txBody>
          <a:bodyPr>
            <a:noAutofit/>
          </a:bodyPr>
          <a:lstStyle/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spc="-20" dirty="0">
                <a:effectLst/>
                <a:ea typeface="Times New Roman" panose="02020603050405020304" pitchFamily="18" charset="0"/>
              </a:rPr>
              <a:t>В процесс проведения </a:t>
            </a:r>
            <a:r>
              <a:rPr lang="ru-RU" sz="2000" b="1" spc="-20" dirty="0">
                <a:effectLst/>
                <a:ea typeface="Times New Roman" panose="02020603050405020304" pitchFamily="18" charset="0"/>
              </a:rPr>
              <a:t>лекций внедрены 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следующие </a:t>
            </a:r>
            <a:r>
              <a:rPr lang="ru-RU" sz="2000" b="1" spc="-20" dirty="0">
                <a:effectLst/>
                <a:ea typeface="Times New Roman" panose="02020603050405020304" pitchFamily="18" charset="0"/>
              </a:rPr>
              <a:t>материалы семинаров и конференций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:</a:t>
            </a:r>
            <a:endParaRPr lang="ru-BY" sz="2000" dirty="0">
              <a:effectLst/>
              <a:ea typeface="Times New Roman" panose="02020603050405020304" pitchFamily="18" charset="0"/>
            </a:endParaRPr>
          </a:p>
          <a:p>
            <a:pPr marL="514350" indent="-285750" algn="just">
              <a:lnSpc>
                <a:spcPct val="100000"/>
              </a:lnSpc>
              <a:spcBef>
                <a:spcPts val="0"/>
              </a:spcBef>
            </a:pPr>
            <a:r>
              <a:rPr lang="ru-RU" sz="2000" spc="-20" dirty="0">
                <a:effectLst/>
                <a:ea typeface="Times New Roman" panose="02020603050405020304" pitchFamily="18" charset="0"/>
              </a:rPr>
              <a:t>по теме «</a:t>
            </a:r>
            <a:r>
              <a:rPr lang="ru-RU" sz="2000" i="1" spc="-20" dirty="0">
                <a:effectLst/>
                <a:ea typeface="Times New Roman" panose="02020603050405020304" pitchFamily="18" charset="0"/>
              </a:rPr>
              <a:t>Компетентностный подход в образовании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» – материалы семинара «Сравнительный анализ традиционной и компетентностной моделей школьного образования» (мультимедийная презентация);</a:t>
            </a:r>
            <a:endParaRPr lang="ru-BY" sz="2000" dirty="0">
              <a:effectLst/>
              <a:ea typeface="Times New Roman" panose="02020603050405020304" pitchFamily="18" charset="0"/>
            </a:endParaRPr>
          </a:p>
          <a:p>
            <a:pPr marL="514350" indent="-285750" algn="just">
              <a:lnSpc>
                <a:spcPct val="100000"/>
              </a:lnSpc>
              <a:spcBef>
                <a:spcPts val="0"/>
              </a:spcBef>
            </a:pPr>
            <a:r>
              <a:rPr lang="ru-RU" sz="2000" spc="-20" dirty="0">
                <a:effectLst/>
                <a:ea typeface="Times New Roman" panose="02020603050405020304" pitchFamily="18" charset="0"/>
              </a:rPr>
              <a:t>по теме  «</a:t>
            </a:r>
            <a:r>
              <a:rPr lang="ru-RU" sz="2000" i="1" spc="-20" dirty="0">
                <a:effectLst/>
                <a:ea typeface="Times New Roman" panose="02020603050405020304" pitchFamily="18" charset="0"/>
              </a:rPr>
              <a:t>Компетенции и функциональная грамотность как результаты школьного образования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» – мультимедийная презентация «Универсальные учебные действия учащихся, определяющие развитие метапредметных компетенций»;</a:t>
            </a:r>
            <a:endParaRPr lang="ru-BY" sz="2000" dirty="0">
              <a:effectLst/>
              <a:ea typeface="Times New Roman" panose="02020603050405020304" pitchFamily="18" charset="0"/>
            </a:endParaRPr>
          </a:p>
          <a:p>
            <a:pPr marL="514350" indent="-285750" algn="just">
              <a:lnSpc>
                <a:spcPct val="100000"/>
              </a:lnSpc>
              <a:spcBef>
                <a:spcPts val="0"/>
              </a:spcBef>
            </a:pPr>
            <a:r>
              <a:rPr lang="ru-RU" sz="2000" spc="-20" dirty="0">
                <a:effectLst/>
                <a:ea typeface="Times New Roman" panose="02020603050405020304" pitchFamily="18" charset="0"/>
              </a:rPr>
              <a:t>по теме «</a:t>
            </a:r>
            <a:r>
              <a:rPr lang="ru-RU" sz="2000" i="1" spc="-20" dirty="0">
                <a:effectLst/>
                <a:ea typeface="Times New Roman" panose="02020603050405020304" pitchFamily="18" charset="0"/>
              </a:rPr>
              <a:t>Условия развития компетенций и функциональной грамотности обучающихся в образовательном процессе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» – мультимедийная презентация «Методы развития критического и креативного мышления учащихся».</a:t>
            </a:r>
            <a:endParaRPr lang="ru-BY" sz="2000" dirty="0">
              <a:effectLst/>
              <a:ea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000" spc="-20" dirty="0">
                <a:effectLst/>
                <a:ea typeface="Times New Roman" panose="02020603050405020304" pitchFamily="18" charset="0"/>
              </a:rPr>
              <a:t>При проведении </a:t>
            </a:r>
            <a:r>
              <a:rPr lang="ru-RU" sz="2000" b="1" spc="-20" dirty="0">
                <a:effectLst/>
                <a:ea typeface="Times New Roman" panose="02020603050405020304" pitchFamily="18" charset="0"/>
              </a:rPr>
              <a:t>практических занятий внедрены </a:t>
            </a:r>
            <a:r>
              <a:rPr lang="ru-RU" sz="2000" i="1" spc="-20" dirty="0">
                <a:effectLst/>
                <a:ea typeface="Times New Roman" panose="02020603050405020304" pitchFamily="18" charset="0"/>
              </a:rPr>
              <a:t>компетентностные задания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, направленные на формирование компетенций будущих учителей по развитию функциональной грамотности учащихся, размещенные в практическом блоке модуля-1 банка, а также </a:t>
            </a:r>
            <a:r>
              <a:rPr lang="ru-RU" sz="2000" i="1" spc="-20" dirty="0">
                <a:effectLst/>
                <a:ea typeface="Times New Roman" panose="02020603050405020304" pitchFamily="18" charset="0"/>
              </a:rPr>
              <a:t>примеры технологических карт уроков 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(в соответствии со специальностью) и </a:t>
            </a:r>
            <a:r>
              <a:rPr lang="ru-RU" sz="2000" i="1" spc="-20" dirty="0">
                <a:effectLst/>
                <a:ea typeface="Times New Roman" panose="02020603050405020304" pitchFamily="18" charset="0"/>
              </a:rPr>
              <a:t>компетентностных задач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, расположенных в практическом блоке модуля-2 информационного банка. </a:t>
            </a:r>
            <a:endParaRPr lang="ru-BY" sz="2000" dirty="0">
              <a:effectLst/>
              <a:ea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000" spc="-20" dirty="0">
                <a:effectLst/>
                <a:ea typeface="Times New Roman" panose="02020603050405020304" pitchFamily="18" charset="0"/>
              </a:rPr>
              <a:t>С целью </a:t>
            </a:r>
            <a:r>
              <a:rPr lang="ru-RU" sz="2000" b="1" spc="-20" dirty="0">
                <a:effectLst/>
                <a:ea typeface="Times New Roman" panose="02020603050405020304" pitchFamily="18" charset="0"/>
              </a:rPr>
              <a:t>проведения текущей аттестации 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студентов по учебной дисциплине преподаватели использовали диагностические задания, размещенные в диагностическом блоке модуля-1 информационного банка, которые представлены в виде компетентностных и тестовых заданий.</a:t>
            </a:r>
            <a:endParaRPr lang="ru-BY" sz="2000" dirty="0">
              <a:effectLst/>
              <a:ea typeface="Times New Roman" panose="02020603050405020304" pitchFamily="18" charset="0"/>
            </a:endParaRPr>
          </a:p>
          <a:p>
            <a:endParaRPr lang="ru-BY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54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C6797-B630-6543-CF23-FC5233E34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90" y="177281"/>
            <a:ext cx="11504645" cy="811763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+mn-lt"/>
              </a:rPr>
              <a:t>Внедрение. </a:t>
            </a:r>
            <a:r>
              <a:rPr lang="ru-RU" sz="3200" b="1" dirty="0"/>
              <a:t>«</a:t>
            </a:r>
            <a:r>
              <a:rPr lang="ru-RU" sz="3200" b="1" dirty="0">
                <a:latin typeface="+mn-lt"/>
              </a:rPr>
              <a:t>Инновационные</a:t>
            </a:r>
            <a:r>
              <a:rPr lang="ru-RU" sz="3200" b="1" dirty="0"/>
              <a:t> </a:t>
            </a:r>
            <a:r>
              <a:rPr lang="ru-RU" sz="3200" b="1" dirty="0">
                <a:latin typeface="+mn-lt"/>
              </a:rPr>
              <a:t>практики в образовании». 3 курс</a:t>
            </a:r>
            <a:endParaRPr lang="ru-BY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598582-59C3-A2CC-080F-572AF44E8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935" y="914399"/>
            <a:ext cx="11117355" cy="5766319"/>
          </a:xfrm>
        </p:spPr>
        <p:txBody>
          <a:bodyPr>
            <a:noAutofit/>
          </a:bodyPr>
          <a:lstStyle/>
          <a:p>
            <a:pPr indent="0" algn="just">
              <a:lnSpc>
                <a:spcPct val="115000"/>
              </a:lnSpc>
              <a:buNone/>
            </a:pPr>
            <a:r>
              <a:rPr lang="ru-RU" sz="2000" spc="-20" dirty="0">
                <a:effectLst/>
                <a:ea typeface="Times New Roman" panose="02020603050405020304" pitchFamily="18" charset="0"/>
              </a:rPr>
              <a:t>При освоении учебной дисциплины «Инновационные практики в образовании» </a:t>
            </a:r>
            <a:r>
              <a:rPr lang="ru-RU" sz="2000" b="1" spc="-20" dirty="0">
                <a:effectLst/>
                <a:ea typeface="Times New Roman" panose="02020603050405020304" pitchFamily="18" charset="0"/>
              </a:rPr>
              <a:t>студенты активно использовали 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электронные ресурсы информационного банка.</a:t>
            </a:r>
            <a:endParaRPr lang="ru-BY" sz="2000" dirty="0">
              <a:effectLst/>
              <a:ea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</a:pPr>
            <a:r>
              <a:rPr lang="ru-RU" sz="2000" spc="-20" dirty="0">
                <a:effectLst/>
                <a:ea typeface="Times New Roman" panose="02020603050405020304" pitchFamily="18" charset="0"/>
              </a:rPr>
              <a:t>При подготовке к практическим занятиям студенты самостоятельно знакомились </a:t>
            </a:r>
            <a:r>
              <a:rPr lang="ru-RU" sz="2000" i="1" spc="-20" dirty="0">
                <a:effectLst/>
                <a:ea typeface="Times New Roman" panose="02020603050405020304" pitchFamily="18" charset="0"/>
              </a:rPr>
              <a:t>с научными публикациями и учебными пособиями 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по проблеме развития функциональной грамотности обучающихся в образовательном процессе школы, которые размещены в теоретико-информационных блоках модуля-1 и модуля-2 электронного банка. </a:t>
            </a:r>
            <a:endParaRPr lang="ru-BY" sz="2000" dirty="0">
              <a:effectLst/>
              <a:ea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</a:pPr>
            <a:r>
              <a:rPr lang="ru-RU" sz="2000" spc="-20" dirty="0">
                <a:effectLst/>
                <a:ea typeface="Times New Roman" panose="02020603050405020304" pitchFamily="18" charset="0"/>
              </a:rPr>
              <a:t>При освоении темы «</a:t>
            </a:r>
            <a:r>
              <a:rPr lang="ru-RU" sz="2000" i="1" spc="-20" dirty="0">
                <a:effectLst/>
                <a:ea typeface="Times New Roman" panose="02020603050405020304" pitchFamily="18" charset="0"/>
              </a:rPr>
              <a:t>Проектная и учебно-исследовательская деятельность школьников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» в процессе выполнения задания по разработке междисциплинарного проекта для школьников студенты использовали примеры проектов, которые размещены в практическом блоке модуля-1 информационного банка, изучали требования к разработке проектов и критериям их оценивания. </a:t>
            </a:r>
            <a:endParaRPr lang="ru-BY" sz="20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sz="2000" spc="-20" dirty="0">
                <a:effectLst/>
                <a:ea typeface="Times New Roman" panose="02020603050405020304" pitchFamily="18" charset="0"/>
              </a:rPr>
              <a:t>    При выполнении задания по проектированию и презентации </a:t>
            </a:r>
            <a:r>
              <a:rPr lang="ru-RU" sz="2000" spc="-20" dirty="0" err="1" smtClean="0">
                <a:effectLst/>
                <a:ea typeface="Times New Roman" panose="02020603050405020304" pitchFamily="18" charset="0"/>
              </a:rPr>
              <a:t>компетентностно</a:t>
            </a:r>
            <a:r>
              <a:rPr lang="ru-RU" sz="2000" spc="-20" dirty="0">
                <a:ea typeface="Times New Roman" panose="02020603050405020304" pitchFamily="18" charset="0"/>
              </a:rPr>
              <a:t> </a:t>
            </a:r>
            <a:r>
              <a:rPr lang="ru-RU" sz="2000" spc="-20" dirty="0" smtClean="0">
                <a:effectLst/>
                <a:ea typeface="Times New Roman" panose="02020603050405020304" pitchFamily="18" charset="0"/>
              </a:rPr>
              <a:t>ориентированного 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урока на примере учебного предмета (тема практического занятия «</a:t>
            </a:r>
            <a:r>
              <a:rPr lang="ru-RU" sz="2000" i="1" spc="-20" dirty="0">
                <a:effectLst/>
                <a:ea typeface="Times New Roman" panose="02020603050405020304" pitchFamily="18" charset="0"/>
              </a:rPr>
              <a:t>Факторы достижения обучающимися высоких образовательных результатов и эффективные стратегии обучения</a:t>
            </a:r>
            <a:r>
              <a:rPr lang="ru-RU" sz="2000" spc="-20" dirty="0">
                <a:effectLst/>
                <a:ea typeface="Times New Roman" panose="02020603050405020304" pitchFamily="18" charset="0"/>
              </a:rPr>
              <a:t>») студенты активно использовали примеры технологических карт уроков и компетентностных заданий в соответствии со своей специальностью из практического блока модуля -2 .</a:t>
            </a:r>
            <a:endParaRPr lang="ru-BY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69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AC5F3-755F-A7F3-A0DF-B7B4883EC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214605"/>
            <a:ext cx="11523306" cy="56916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+mn-lt"/>
              </a:rPr>
              <a:t>Внедрение в </a:t>
            </a:r>
            <a:r>
              <a:rPr lang="ru-RU" b="1" dirty="0" smtClean="0">
                <a:latin typeface="+mn-lt"/>
              </a:rPr>
              <a:t>магистратуру</a:t>
            </a:r>
            <a:endParaRPr lang="ru-BY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2BCEB7-90F5-A4BB-C75A-05B5F03D9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258" y="1104773"/>
            <a:ext cx="10643303" cy="558903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2400" b="1" spc="-20" dirty="0">
                <a:ea typeface="Times New Roman" panose="02020603050405020304" pitchFamily="18" charset="0"/>
              </a:rPr>
              <a:t>В</a:t>
            </a:r>
            <a:r>
              <a:rPr lang="ru-RU" sz="2400" b="1" spc="-20" dirty="0">
                <a:effectLst/>
                <a:ea typeface="Times New Roman" panose="02020603050405020304" pitchFamily="18" charset="0"/>
              </a:rPr>
              <a:t> магистратуре </a:t>
            </a:r>
            <a:r>
              <a:rPr lang="ru-RU" sz="2400" spc="-20" dirty="0">
                <a:effectLst/>
                <a:ea typeface="Times New Roman" panose="02020603050405020304" pitchFamily="18" charset="0"/>
              </a:rPr>
              <a:t>материалы </a:t>
            </a:r>
            <a:r>
              <a:rPr lang="ru-RU" sz="2400" b="1" spc="-20" dirty="0">
                <a:effectLst/>
                <a:ea typeface="Times New Roman" panose="02020603050405020304" pitchFamily="18" charset="0"/>
              </a:rPr>
              <a:t>всех блоков модуля-1 и модуля-2 внедрены в </a:t>
            </a:r>
            <a:r>
              <a:rPr lang="ru-RU" sz="2400" spc="-20" dirty="0">
                <a:effectLst/>
                <a:ea typeface="Times New Roman" panose="02020603050405020304" pitchFamily="18" charset="0"/>
              </a:rPr>
              <a:t>подготовку студентов, обучающихся по специальностям «Научно-педагогическая деятельность. Профилизация: Педагогика. История педагогики и образования», «Образовательный менеджмент», в процессе преподавания двух </a:t>
            </a:r>
            <a:r>
              <a:rPr lang="ru-RU" sz="2400" b="1" spc="-20" dirty="0">
                <a:effectLst/>
                <a:ea typeface="Times New Roman" panose="02020603050405020304" pitchFamily="18" charset="0"/>
              </a:rPr>
              <a:t>дисциплин</a:t>
            </a:r>
            <a:r>
              <a:rPr lang="ru-RU" sz="2400" spc="-2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spc="-20" dirty="0">
                <a:effectLst/>
                <a:ea typeface="Times New Roman" panose="02020603050405020304" pitchFamily="18" charset="0"/>
              </a:rPr>
              <a:t>«Проектирование инновационной образовательной среды», «Инновации в высшем образовании».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400" spc="-20" dirty="0">
                <a:effectLst/>
                <a:ea typeface="Times New Roman" panose="02020603050405020304" pitchFamily="18" charset="0"/>
              </a:rPr>
              <a:t>Использование магистрантами материалов банка способствует:</a:t>
            </a:r>
          </a:p>
          <a:p>
            <a:pPr algn="just">
              <a:lnSpc>
                <a:spcPct val="100000"/>
              </a:lnSpc>
            </a:pPr>
            <a:r>
              <a:rPr lang="ru-RU" sz="2400" spc="-20" dirty="0">
                <a:effectLst/>
                <a:ea typeface="Times New Roman" panose="02020603050405020304" pitchFamily="18" charset="0"/>
              </a:rPr>
              <a:t> активизации их самостоятельной учебно-поисковой и исследовательской работы по выполнению творческих и проектных заданий, </a:t>
            </a:r>
          </a:p>
          <a:p>
            <a:pPr algn="just">
              <a:lnSpc>
                <a:spcPct val="100000"/>
              </a:lnSpc>
            </a:pPr>
            <a:r>
              <a:rPr lang="ru-RU" sz="2400" spc="-20" dirty="0">
                <a:effectLst/>
                <a:ea typeface="Times New Roman" panose="02020603050405020304" pitchFamily="18" charset="0"/>
              </a:rPr>
              <a:t>более качественной подготовке научно- методических разработок к различным конференциям и конкурсам, </a:t>
            </a:r>
          </a:p>
          <a:p>
            <a:pPr algn="just">
              <a:lnSpc>
                <a:spcPct val="100000"/>
              </a:lnSpc>
            </a:pPr>
            <a:r>
              <a:rPr lang="ru-RU" sz="2400" spc="-20" dirty="0">
                <a:effectLst/>
                <a:ea typeface="Times New Roman" panose="02020603050405020304" pitchFamily="18" charset="0"/>
              </a:rPr>
              <a:t> решению задач магистерских исследований.  </a:t>
            </a:r>
            <a:endParaRPr lang="ru-BY" sz="2400" dirty="0">
              <a:effectLst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ru-BY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339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549CE-B9F3-F734-F289-3F173A1D9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1242"/>
          </a:xfrm>
        </p:spPr>
        <p:txBody>
          <a:bodyPr>
            <a:normAutofit fontScale="90000"/>
          </a:bodyPr>
          <a:lstStyle/>
          <a:p>
            <a:endParaRPr lang="ru-BY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C5198F-6FA2-424F-965D-64C2454C1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5657"/>
            <a:ext cx="10515600" cy="500130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2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Трудностей</a:t>
            </a:r>
            <a:r>
              <a:rPr lang="ru-RU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внедрения информационного банка эффективных практик формирования функциональной грамотности обучающихся в образовательный процесс </a:t>
            </a:r>
            <a:r>
              <a:rPr lang="ru-RU" sz="2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нет.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дальнейшем для совершенствования банка представляется целесообразным систематически </a:t>
            </a:r>
            <a:r>
              <a:rPr lang="ru-RU" sz="2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пополнять его ресурсы новым контентом, инновационными разработками.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Это </a:t>
            </a:r>
            <a:r>
              <a:rPr lang="ru-RU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позволит его </a:t>
            </a:r>
            <a:r>
              <a:rPr lang="ru-RU" sz="2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использовать</a:t>
            </a:r>
            <a:r>
              <a:rPr lang="ru-RU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только преподавателями педагогических дисциплин, студентами, учителями-практиками, но </a:t>
            </a:r>
            <a:r>
              <a:rPr lang="ru-RU" sz="2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аспирантами, педагогами-исследователями</a:t>
            </a:r>
            <a:r>
              <a:rPr lang="ru-RU" sz="2400" b="1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BY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9002-55F7-403D-AAC0-153C9056F62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671665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1167</Words>
  <Application>Microsoft Office PowerPoint</Application>
  <PresentationFormat>Широкоэкранный</PresentationFormat>
  <Paragraphs>74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1_Тема Office</vt:lpstr>
      <vt:lpstr>ВНК №2 – ФГ 21-002 ПЕДАГОГИКА И ПСИХОЛОГИЯ  3 этап 2025 г. «Внедрить электронные ресурсы информационных банков эффективных практик формирования функциональной грамотности обучающихся»</vt:lpstr>
      <vt:lpstr>Презентация PowerPoint</vt:lpstr>
      <vt:lpstr>Презентация PowerPoint</vt:lpstr>
      <vt:lpstr>Презентация PowerPoint</vt:lpstr>
      <vt:lpstr>Внедрение. «Педагогика», 2курс</vt:lpstr>
      <vt:lpstr>Внедрение. «Инновационные практики в образовании», 3 курс</vt:lpstr>
      <vt:lpstr>Внедрение. «Инновационные практики в образовании». 3 курс</vt:lpstr>
      <vt:lpstr>Внедрение в магистратуру</vt:lpstr>
      <vt:lpstr>Презентация PowerPoint</vt:lpstr>
      <vt:lpstr>Результаты внедрения информационного банка  </vt:lpstr>
      <vt:lpstr>Список публикаций за 2025 г.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ВНК №2 – ФГ 21-002 ПЕДАГОГИКА И ПСИХОЛОГИЯ  2 этап 2025 г. «Создать информационные банки эффективных практик формирования функциональной грамотности обучающихся»</dc:title>
  <dc:creator>Ольга Жук</dc:creator>
  <cp:lastModifiedBy>User</cp:lastModifiedBy>
  <cp:revision>20</cp:revision>
  <cp:lastPrinted>2025-11-24T11:22:37Z</cp:lastPrinted>
  <dcterms:created xsi:type="dcterms:W3CDTF">2025-09-08T17:49:19Z</dcterms:created>
  <dcterms:modified xsi:type="dcterms:W3CDTF">2025-11-24T11:23:25Z</dcterms:modified>
</cp:coreProperties>
</file>