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sldIdLst>
    <p:sldId id="256" r:id="rId2"/>
    <p:sldId id="258" r:id="rId3"/>
    <p:sldId id="259" r:id="rId4"/>
    <p:sldId id="264" r:id="rId5"/>
    <p:sldId id="282" r:id="rId6"/>
    <p:sldId id="266" r:id="rId7"/>
    <p:sldId id="267" r:id="rId8"/>
    <p:sldId id="268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3" r:id="rId18"/>
    <p:sldId id="281" r:id="rId19"/>
    <p:sldId id="284" r:id="rId20"/>
    <p:sldId id="265" r:id="rId21"/>
    <p:sldId id="285" r:id="rId22"/>
    <p:sldId id="286" r:id="rId23"/>
    <p:sldId id="28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660"/>
  </p:normalViewPr>
  <p:slideViewPr>
    <p:cSldViewPr snapToGrid="0">
      <p:cViewPr varScale="1">
        <p:scale>
          <a:sx n="71" d="100"/>
          <a:sy n="71" d="100"/>
        </p:scale>
        <p:origin x="5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066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518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5676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EAF8EB3F-DCD0-4F1D-9000-2F9C6999878F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2759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377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3897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1494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999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079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0623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EAF8EB3F-DCD0-4F1D-9000-2F9C6999878F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988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8EB3F-DCD0-4F1D-9000-2F9C6999878F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565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2F9AE96-6D77-4D3F-8373-9EEF06E9C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7261" y="4180484"/>
            <a:ext cx="11348986" cy="68652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Разработать методические рекомендации по разработке учебных пособий и УМК, ориентированных на подготовку будущих педагогических работников к формированию функциональной грамотности обучающихся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C9D0D27-1B23-4E61-82FF-B8F6CF23D6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218" y="5017882"/>
            <a:ext cx="8637072" cy="1071095"/>
          </a:xfrm>
        </p:spPr>
        <p:txBody>
          <a:bodyPr/>
          <a:lstStyle/>
          <a:p>
            <a:pPr algn="ctr"/>
            <a:r>
              <a:rPr lang="ru-RU" b="1" dirty="0"/>
              <a:t>М.Ф. </a:t>
            </a:r>
            <a:r>
              <a:rPr lang="ru-RU" b="1" dirty="0" err="1"/>
              <a:t>Бакунович</a:t>
            </a:r>
            <a:r>
              <a:rPr lang="ru-RU" b="1" dirty="0"/>
              <a:t>, О.М. Евдокимова, С.А. Корзун, О.А. Станкевич</a:t>
            </a:r>
          </a:p>
          <a:p>
            <a:pPr algn="ctr"/>
            <a:r>
              <a:rPr lang="ru-RU" dirty="0"/>
              <a:t>Срок выполнения этапа № 4: 01.10.2023 – 31.12.2023</a:t>
            </a:r>
          </a:p>
        </p:txBody>
      </p:sp>
    </p:spTree>
    <p:extLst>
      <p:ext uri="{BB962C8B-B14F-4D97-AF65-F5344CB8AC3E}">
        <p14:creationId xmlns:p14="http://schemas.microsoft.com/office/powerpoint/2010/main" val="2700909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895" y="953324"/>
            <a:ext cx="10651052" cy="104923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Пример контекстного задания по учебной дисциплине «Основы общей психологии и педагогики (Раздел «Основы психологии»):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xmlns="" id="{0AFBF123-8648-4A50-9B42-F0701575B8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7178812"/>
              </p:ext>
            </p:extLst>
          </p:nvPr>
        </p:nvGraphicFramePr>
        <p:xfrm>
          <a:off x="1221710" y="2223075"/>
          <a:ext cx="10487422" cy="38755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5515">
                  <a:extLst>
                    <a:ext uri="{9D8B030D-6E8A-4147-A177-3AD203B41FA5}">
                      <a16:colId xmlns:a16="http://schemas.microsoft.com/office/drawing/2014/main" xmlns="" val="330708030"/>
                    </a:ext>
                  </a:extLst>
                </a:gridCol>
                <a:gridCol w="8041907">
                  <a:extLst>
                    <a:ext uri="{9D8B030D-6E8A-4147-A177-3AD203B41FA5}">
                      <a16:colId xmlns:a16="http://schemas.microsoft.com/office/drawing/2014/main" xmlns="" val="642161113"/>
                    </a:ext>
                  </a:extLst>
                </a:gridCol>
              </a:tblGrid>
              <a:tr h="2380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Задача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Пример формулировки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extLst>
                  <a:ext uri="{0D108BD9-81ED-4DB2-BD59-A6C34878D82A}">
                    <a16:rowId xmlns:a16="http://schemas.microsoft.com/office/drawing/2014/main" xmlns="" val="1682597919"/>
                  </a:ext>
                </a:extLst>
              </a:tr>
              <a:tr h="105118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Формулировка стандартной задачи.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Работу какого психического познавательного процесса можно отследить в данном примере?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 каким внешним признакам следует судить о невнимании ученика на уроке?</a:t>
                      </a:r>
                    </a:p>
                  </a:txBody>
                  <a:tcPr marL="40257" marR="40257" marT="0" marB="0"/>
                </a:tc>
                <a:extLst>
                  <a:ext uri="{0D108BD9-81ED-4DB2-BD59-A6C34878D82A}">
                    <a16:rowId xmlns:a16="http://schemas.microsoft.com/office/drawing/2014/main" xmlns="" val="2852112238"/>
                  </a:ext>
                </a:extLst>
              </a:tr>
              <a:tr h="62980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Формулировка обучающей задачи.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Охарактеризуйте свойства внимания у главного героя данной ситуации.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extLst>
                  <a:ext uri="{0D108BD9-81ED-4DB2-BD59-A6C34878D82A}">
                    <a16:rowId xmlns:a16="http://schemas.microsoft.com/office/drawing/2014/main" xmlns="" val="2352660080"/>
                  </a:ext>
                </a:extLst>
              </a:tr>
              <a:tr h="50773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Формулировка поисковой задачи.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Раскройте значение внимания, как психического процесса, в учебной деятельности.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extLst>
                  <a:ext uri="{0D108BD9-81ED-4DB2-BD59-A6C34878D82A}">
                    <a16:rowId xmlns:a16="http://schemas.microsoft.com/office/drawing/2014/main" xmlns="" val="1978632878"/>
                  </a:ext>
                </a:extLst>
              </a:tr>
              <a:tr h="62980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Формулировка проблемной задачи.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Какие факторы могут определять развития невнимания у данного ученика?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extLst>
                  <a:ext uri="{0D108BD9-81ED-4DB2-BD59-A6C34878D82A}">
                    <a16:rowId xmlns:a16="http://schemas.microsoft.com/office/drawing/2014/main" xmlns="" val="990247784"/>
                  </a:ext>
                </a:extLst>
              </a:tr>
              <a:tr h="81318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Формулировка креативной задачи.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Разработайте траекторию образовательного маршрута для данного учащегося с целью преодоления невнимательности.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extLst>
                  <a:ext uri="{0D108BD9-81ED-4DB2-BD59-A6C34878D82A}">
                    <a16:rowId xmlns:a16="http://schemas.microsoft.com/office/drawing/2014/main" xmlns="" val="3662598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4282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895" y="953324"/>
            <a:ext cx="10651052" cy="104923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Пример контекстного задания по учебной дисциплине «Социальная психология»:</a:t>
            </a:r>
            <a:br>
              <a:rPr lang="ru-RU" b="1" dirty="0"/>
            </a:br>
            <a:r>
              <a:rPr lang="ru-RU" sz="2200" b="1" dirty="0"/>
              <a:t>На примере сказки В. Сутеева «Яблоко»</a:t>
            </a:r>
            <a:endParaRPr lang="ru-RU" b="1" dirty="0"/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xmlns="" id="{0AFBF123-8648-4A50-9B42-F0701575B8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9467374"/>
              </p:ext>
            </p:extLst>
          </p:nvPr>
        </p:nvGraphicFramePr>
        <p:xfrm>
          <a:off x="1221710" y="2223074"/>
          <a:ext cx="10487422" cy="438948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45515">
                  <a:extLst>
                    <a:ext uri="{9D8B030D-6E8A-4147-A177-3AD203B41FA5}">
                      <a16:colId xmlns:a16="http://schemas.microsoft.com/office/drawing/2014/main" xmlns="" val="330708030"/>
                    </a:ext>
                  </a:extLst>
                </a:gridCol>
                <a:gridCol w="8041907">
                  <a:extLst>
                    <a:ext uri="{9D8B030D-6E8A-4147-A177-3AD203B41FA5}">
                      <a16:colId xmlns:a16="http://schemas.microsoft.com/office/drawing/2014/main" xmlns="" val="642161113"/>
                    </a:ext>
                  </a:extLst>
                </a:gridCol>
              </a:tblGrid>
              <a:tr h="2558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Задача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Пример формулировки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extLst>
                  <a:ext uri="{0D108BD9-81ED-4DB2-BD59-A6C34878D82A}">
                    <a16:rowId xmlns:a16="http://schemas.microsoft.com/office/drawing/2014/main" xmlns="" val="1682597919"/>
                  </a:ext>
                </a:extLst>
              </a:tr>
              <a:tr h="56256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Формулировка стандартной задачи.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Определите психологическое явление, описанное в данной сказке.</a:t>
                      </a:r>
                    </a:p>
                  </a:txBody>
                  <a:tcPr marL="40257" marR="40257" marT="0" marB="0"/>
                </a:tc>
                <a:extLst>
                  <a:ext uri="{0D108BD9-81ED-4DB2-BD59-A6C34878D82A}">
                    <a16:rowId xmlns:a16="http://schemas.microsoft.com/office/drawing/2014/main" xmlns="" val="2852112238"/>
                  </a:ext>
                </a:extLst>
              </a:tr>
              <a:tr h="6608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Формулировка обучающей задачи.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примере данной сказки опишите структуру конфликта</a:t>
                      </a:r>
                    </a:p>
                  </a:txBody>
                  <a:tcPr marL="40257" marR="40257" marT="0" marB="0"/>
                </a:tc>
                <a:extLst>
                  <a:ext uri="{0D108BD9-81ED-4DB2-BD59-A6C34878D82A}">
                    <a16:rowId xmlns:a16="http://schemas.microsoft.com/office/drawing/2014/main" xmlns="" val="2352660080"/>
                  </a:ext>
                </a:extLst>
              </a:tr>
              <a:tr h="67159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Формулировка поисковой задачи.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Определите значение объекта и предмета в конфликтной ситуации. 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Раскройте значение предмета конфликта для каждой из конфликт стороны.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Докажите эффективность стратегии поведения в конфликте каждой из сторон.</a:t>
                      </a:r>
                    </a:p>
                  </a:txBody>
                  <a:tcPr marL="40257" marR="40257" marT="0" marB="0"/>
                </a:tc>
                <a:extLst>
                  <a:ext uri="{0D108BD9-81ED-4DB2-BD59-A6C34878D82A}">
                    <a16:rowId xmlns:a16="http://schemas.microsoft.com/office/drawing/2014/main" xmlns="" val="1978632878"/>
                  </a:ext>
                </a:extLst>
              </a:tr>
              <a:tr h="67159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Формулировка проблемной задачи.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каких условиях данный конфликт можно было предотвратить?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Спрогнозируйте варианты разрешения данного конфликта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extLst>
                  <a:ext uri="{0D108BD9-81ED-4DB2-BD59-A6C34878D82A}">
                    <a16:rowId xmlns:a16="http://schemas.microsoft.com/office/drawing/2014/main" xmlns="" val="990247784"/>
                  </a:ext>
                </a:extLst>
              </a:tr>
              <a:tr h="156705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Формулировка креативной задачи.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/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Придумайте развитие сюжета сказки, опираясь на следующие условия: включение новых сказочных героев; трансформация сюжетной линии сказки.  Охарактеризуйте психологические стратегий поведения каждого героя сказки и их влияние на разрешение конфликта.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Придумай те для каждого героя сказки эффективные «сказочные» способы снижение </a:t>
                      </a:r>
                      <a:r>
                        <a:rPr lang="ru-RU" sz="1400" kern="12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конфликтности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Разработайте практические упражнения для снижения межличностной конфликтности.</a:t>
                      </a:r>
                    </a:p>
                  </a:txBody>
                  <a:tcPr marL="40257" marR="40257" marT="0" marB="0"/>
                </a:tc>
                <a:extLst>
                  <a:ext uri="{0D108BD9-81ED-4DB2-BD59-A6C34878D82A}">
                    <a16:rowId xmlns:a16="http://schemas.microsoft.com/office/drawing/2014/main" xmlns="" val="3662598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699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10651052" cy="1049235"/>
          </a:xfrm>
        </p:spPr>
        <p:txBody>
          <a:bodyPr>
            <a:normAutofit/>
          </a:bodyPr>
          <a:lstStyle/>
          <a:p>
            <a:r>
              <a:rPr lang="ru-RU" b="1" dirty="0"/>
              <a:t>Требования к организации УСР: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43B04D-EA93-4748-AA9B-30D7D5B1E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645920"/>
            <a:ext cx="10718429" cy="4543124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sz="2800" dirty="0">
                <a:effectLst/>
                <a:ea typeface="Calibri" panose="020F0502020204030204" pitchFamily="34" charset="0"/>
              </a:rPr>
              <a:t>При составлении заданий УСР по психологическим дисциплинам необходимо ориентироваться и на проверяемый уровень усвоения информации и переходить от заданий, формирующих и диагностирующих достаточные знания по изученной теме </a:t>
            </a:r>
            <a:r>
              <a:rPr lang="ru-RU" sz="2800" b="1" u="sng" dirty="0">
                <a:effectLst/>
                <a:ea typeface="Calibri" panose="020F0502020204030204" pitchFamily="34" charset="0"/>
              </a:rPr>
              <a:t>на уровне узнавания </a:t>
            </a:r>
            <a:r>
              <a:rPr lang="ru-RU" sz="2800" dirty="0">
                <a:effectLst/>
                <a:ea typeface="Calibri" panose="020F0502020204030204" pitchFamily="34" charset="0"/>
              </a:rPr>
              <a:t>(модуль 1), к заданиям, формирующим и диагностирующим компетенции на </a:t>
            </a:r>
            <a:r>
              <a:rPr lang="ru-RU" sz="2800" b="1" u="sng" dirty="0">
                <a:effectLst/>
                <a:ea typeface="Calibri" panose="020F0502020204030204" pitchFamily="34" charset="0"/>
              </a:rPr>
              <a:t>уровне воспроизведения </a:t>
            </a:r>
            <a:r>
              <a:rPr lang="ru-RU" sz="2800" dirty="0">
                <a:effectLst/>
                <a:ea typeface="Calibri" panose="020F0502020204030204" pitchFamily="34" charset="0"/>
              </a:rPr>
              <a:t>(модуль 2), и далее к заданиям, формирующим и диагностирующим компетенции на </a:t>
            </a:r>
            <a:r>
              <a:rPr lang="ru-RU" sz="2800" b="1" u="sng" dirty="0">
                <a:effectLst/>
                <a:ea typeface="Calibri" panose="020F0502020204030204" pitchFamily="34" charset="0"/>
              </a:rPr>
              <a:t>уровне применения полученных знаний в знакомой и новой ситуации</a:t>
            </a:r>
            <a:r>
              <a:rPr lang="ru-RU" sz="2800" dirty="0">
                <a:effectLst/>
                <a:ea typeface="Calibri" panose="020F0502020204030204" pitchFamily="34" charset="0"/>
              </a:rPr>
              <a:t> (модуль 3).</a:t>
            </a:r>
            <a:endParaRPr lang="ru-RU" sz="4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872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10651052" cy="104923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Пример содержания УСР, предполагающего формирование и диагностику уровня знаний по теме: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D76E9B0A-C992-412F-8961-A7E734DCCC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9650733"/>
              </p:ext>
            </p:extLst>
          </p:nvPr>
        </p:nvGraphicFramePr>
        <p:xfrm>
          <a:off x="1130270" y="2002559"/>
          <a:ext cx="10410422" cy="320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90885">
                  <a:extLst>
                    <a:ext uri="{9D8B030D-6E8A-4147-A177-3AD203B41FA5}">
                      <a16:colId xmlns:a16="http://schemas.microsoft.com/office/drawing/2014/main" xmlns="" val="1912772018"/>
                    </a:ext>
                  </a:extLst>
                </a:gridCol>
                <a:gridCol w="5919537">
                  <a:extLst>
                    <a:ext uri="{9D8B030D-6E8A-4147-A177-3AD203B41FA5}">
                      <a16:colId xmlns:a16="http://schemas.microsoft.com/office/drawing/2014/main" xmlns="" val="12266532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Модуль 1 </a:t>
                      </a:r>
                    </a:p>
                    <a:p>
                      <a:r>
                        <a:rPr lang="ru-RU" sz="2400" dirty="0"/>
                        <a:t>(уровень узнавания)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Выберите правильный вариант ответа, решение тестовых заданий.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91800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Модуль 2 </a:t>
                      </a:r>
                    </a:p>
                    <a:p>
                      <a:r>
                        <a:rPr lang="ru-RU" sz="2400" dirty="0"/>
                        <a:t>(уровень воспроизведения)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Ответьте на вопросы: дайте определение … ; перечислите виды … ; охарактеризуйте … и т.д.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56437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Модуль 3 </a:t>
                      </a:r>
                      <a:br>
                        <a:rPr lang="ru-RU" sz="2400" dirty="0"/>
                      </a:br>
                      <a:r>
                        <a:rPr lang="ru-RU" sz="2400" dirty="0"/>
                        <a:t>(уровень применения полученных знаний)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Выполните задания: проведите обобщение, решение кейсов и т.д.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9563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6355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10651052" cy="1049235"/>
          </a:xfrm>
        </p:spPr>
        <p:txBody>
          <a:bodyPr>
            <a:normAutofit/>
          </a:bodyPr>
          <a:lstStyle/>
          <a:p>
            <a:r>
              <a:rPr lang="ru-RU" b="1" dirty="0"/>
              <a:t>Требования к организации рефлексии: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43B04D-EA93-4748-AA9B-30D7D5B1E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828800"/>
            <a:ext cx="10718429" cy="454312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sz="2800" dirty="0">
                <a:effectLst/>
                <a:ea typeface="Calibri" panose="020F0502020204030204" pitchFamily="34" charset="0"/>
              </a:rPr>
              <a:t>Организация рефлексии </a:t>
            </a:r>
            <a:r>
              <a:rPr lang="ru-RU" sz="2800" dirty="0" smtClean="0">
                <a:ea typeface="Calibri" panose="020F0502020204030204" pitchFamily="34" charset="0"/>
              </a:rPr>
              <a:t>осуществляется </a:t>
            </a:r>
            <a:r>
              <a:rPr lang="ru-RU" sz="2800" dirty="0">
                <a:effectLst/>
                <a:ea typeface="Calibri" panose="020F0502020204030204" pitchFamily="34" charset="0"/>
              </a:rPr>
              <a:t>в различных формах (напр., </a:t>
            </a:r>
            <a:r>
              <a:rPr lang="ru-RU" sz="2800" dirty="0" err="1">
                <a:effectLst/>
                <a:ea typeface="Calibri" panose="020F0502020204030204" pitchFamily="34" charset="0"/>
              </a:rPr>
              <a:t>синквейн</a:t>
            </a:r>
            <a:r>
              <a:rPr lang="ru-RU" sz="2800" dirty="0">
                <a:effectLst/>
                <a:ea typeface="Calibri" panose="020F0502020204030204" pitchFamily="34" charset="0"/>
              </a:rPr>
              <a:t>) и направлена </a:t>
            </a:r>
            <a:r>
              <a:rPr lang="ru-RU" sz="2800" b="1" dirty="0">
                <a:effectLst/>
                <a:ea typeface="Calibri" panose="020F0502020204030204" pitchFamily="34" charset="0"/>
              </a:rPr>
              <a:t>на развитие критического мышления </a:t>
            </a:r>
            <a:r>
              <a:rPr lang="ru-RU" sz="2800" dirty="0">
                <a:effectLst/>
                <a:ea typeface="Calibri" panose="020F0502020204030204" pitchFamily="34" charset="0"/>
              </a:rPr>
              <a:t>(на уровне анализа, синтеза, оценки, применения, решения проблемы, принятия решения).</a:t>
            </a:r>
            <a:endParaRPr lang="ru-RU" sz="4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365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10651052" cy="104923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Пример организации рефлексии на учебных занятиях по учебной дисциплине «Социальная психология»: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43B04D-EA93-4748-AA9B-30D7D5B1E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828800"/>
            <a:ext cx="10718429" cy="454312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ea typeface="Calibri" panose="020F0502020204030204" pitchFamily="34" charset="0"/>
              </a:rPr>
              <a:t>Рефлексивная карта</a:t>
            </a:r>
          </a:p>
          <a:p>
            <a:pPr marL="0" indent="0" algn="ctr">
              <a:lnSpc>
                <a:spcPct val="100000"/>
              </a:lnSpc>
              <a:spcAft>
                <a:spcPts val="800"/>
              </a:spcAft>
              <a:buNone/>
            </a:pPr>
            <a:endParaRPr lang="ru-RU" sz="4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4B5581DA-91F9-4883-9F8F-22A75D789A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557613"/>
              </p:ext>
            </p:extLst>
          </p:nvPr>
        </p:nvGraphicFramePr>
        <p:xfrm>
          <a:off x="1130270" y="2196824"/>
          <a:ext cx="10391170" cy="39106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74639">
                  <a:extLst>
                    <a:ext uri="{9D8B030D-6E8A-4147-A177-3AD203B41FA5}">
                      <a16:colId xmlns:a16="http://schemas.microsoft.com/office/drawing/2014/main" xmlns="" val="3251133349"/>
                    </a:ext>
                  </a:extLst>
                </a:gridCol>
                <a:gridCol w="1116531">
                  <a:extLst>
                    <a:ext uri="{9D8B030D-6E8A-4147-A177-3AD203B41FA5}">
                      <a16:colId xmlns:a16="http://schemas.microsoft.com/office/drawing/2014/main" xmlns="" val="2737810555"/>
                    </a:ext>
                  </a:extLst>
                </a:gridCol>
              </a:tblGrid>
              <a:tr h="455787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Рефлексия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Ответы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7893873"/>
                  </a:ext>
                </a:extLst>
              </a:tr>
              <a:tr h="126033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Перечислите какие были задания?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Какие задания Вы выполнили наиболее успешно?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Какие познавательные процессы были задействованы при выполнении этих заданий? Выполнил ли я их в полном объёме и вовремя?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Какие цели обучения я перед собой ставлю?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4045723"/>
                  </a:ext>
                </a:extLst>
              </a:tr>
              <a:tr h="70538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Смог ли я ответить на все вопросы заданий?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Насколько полученная информация соответствует предмету социальной психологии и почему?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0985195"/>
                  </a:ext>
                </a:extLst>
              </a:tr>
              <a:tr h="140708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Полученная информация /задание упражнения похожи на что-либо пройденное ранее в процессе обучения в университете?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Существует ли взаимосвязь информации, полученной в рамках данного занятия с другими учебными предметами?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</a:rPr>
                        <a:t>Могу ли я применить (адаптировать) полученные знания к каким-либо другим заданиям по другим учебным предметам?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8482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2245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10651052" cy="1049235"/>
          </a:xfrm>
        </p:spPr>
        <p:txBody>
          <a:bodyPr>
            <a:normAutofit/>
          </a:bodyPr>
          <a:lstStyle/>
          <a:p>
            <a:r>
              <a:rPr lang="ru-RU" b="1" dirty="0"/>
              <a:t>Требования к исследовательской, проектной и другой деятельности: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43B04D-EA93-4748-AA9B-30D7D5B1E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002559"/>
            <a:ext cx="10718429" cy="454312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и проведение лабораторных работ, проведение исследований.</a:t>
            </a:r>
          </a:p>
        </p:txBody>
      </p:sp>
    </p:spTree>
    <p:extLst>
      <p:ext uri="{BB962C8B-B14F-4D97-AF65-F5344CB8AC3E}">
        <p14:creationId xmlns:p14="http://schemas.microsoft.com/office/powerpoint/2010/main" val="12308022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31828" y="113909"/>
            <a:ext cx="9607661" cy="52584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Пример организации лабораторной работы</a:t>
            </a:r>
            <a:endParaRPr lang="ru-RU" sz="28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846778" y="1128087"/>
            <a:ext cx="4645152" cy="1183211"/>
          </a:xfrm>
        </p:spPr>
        <p:txBody>
          <a:bodyPr>
            <a:normAutofit fontScale="85000" lnSpcReduction="10000"/>
          </a:bodyPr>
          <a:lstStyle/>
          <a:p>
            <a:r>
              <a:rPr lang="ru-RU" i="1" dirty="0"/>
              <a:t>Порядок работы </a:t>
            </a:r>
            <a:r>
              <a:rPr lang="ru-RU" b="1" i="1" dirty="0"/>
              <a:t>испытуемого</a:t>
            </a:r>
            <a:r>
              <a:rPr lang="ru-RU" i="1" dirty="0"/>
              <a:t> при проведении исследования</a:t>
            </a:r>
            <a:endParaRPr lang="ru-RU" dirty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389963" y="2300499"/>
            <a:ext cx="5249883" cy="3708740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ru-RU" sz="4500" dirty="0"/>
              <a:t>Прослушайте внимательно инструкцию.</a:t>
            </a:r>
          </a:p>
          <a:p>
            <a:pPr lvl="0"/>
            <a:r>
              <a:rPr lang="ru-RU" sz="4500" dirty="0"/>
              <a:t>Если что-то осталось непонятным – спросите об этом.</a:t>
            </a:r>
          </a:p>
          <a:p>
            <a:pPr lvl="0"/>
            <a:r>
              <a:rPr lang="ru-RU" sz="4500" dirty="0"/>
              <a:t>Выполните предложенное задание.</a:t>
            </a:r>
          </a:p>
          <a:p>
            <a:pPr lvl="0"/>
            <a:r>
              <a:rPr lang="ru-RU" sz="4500" dirty="0"/>
              <a:t>Зафиксируйте особенности своей работы (отношение к исследованию, сложности при выполнении задания или их отсутствие и др.) в протоколе исследования (раздел «Отчет испытуемого»).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6094337" y="870375"/>
            <a:ext cx="4645152" cy="1213854"/>
          </a:xfrm>
        </p:spPr>
        <p:txBody>
          <a:bodyPr>
            <a:noAutofit/>
          </a:bodyPr>
          <a:lstStyle/>
          <a:p>
            <a:r>
              <a:rPr lang="ru-RU" sz="2400" i="1" dirty="0"/>
              <a:t>Порядок работы </a:t>
            </a:r>
            <a:r>
              <a:rPr lang="ru-RU" sz="2400" b="1" i="1" dirty="0"/>
              <a:t>экспериментатора</a:t>
            </a:r>
            <a:r>
              <a:rPr lang="ru-RU" sz="2400" i="1" dirty="0"/>
              <a:t> при проведении исследования</a:t>
            </a:r>
            <a:endParaRPr lang="ru-RU" sz="2400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5639846" y="2311299"/>
            <a:ext cx="6552153" cy="410067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Изучите содержание работы.</a:t>
            </a:r>
          </a:p>
          <a:p>
            <a:pPr lvl="0"/>
            <a:r>
              <a:rPr lang="ru-RU" dirty="0"/>
              <a:t>Внимательно прочитайте инструкцию.</a:t>
            </a:r>
          </a:p>
          <a:p>
            <a:pPr lvl="0"/>
            <a:r>
              <a:rPr lang="ru-RU" dirty="0"/>
              <a:t>Ознакомьтесь со стимульным материалом.</a:t>
            </a:r>
          </a:p>
          <a:p>
            <a:pPr lvl="0"/>
            <a:r>
              <a:rPr lang="ru-RU" dirty="0"/>
              <a:t>Подготовьте протокол исследования (на отдельном бланке).</a:t>
            </a:r>
          </a:p>
          <a:p>
            <a:pPr lvl="0"/>
            <a:r>
              <a:rPr lang="ru-RU" dirty="0"/>
              <a:t>Проведите исследование, фиксируя результаты в протоколе.</a:t>
            </a:r>
          </a:p>
          <a:p>
            <a:pPr lvl="0"/>
            <a:r>
              <a:rPr lang="ru-RU" dirty="0"/>
              <a:t>После проведения исследования обратите внимание на особенности работы испытуемого.</a:t>
            </a:r>
          </a:p>
          <a:p>
            <a:pPr lvl="0"/>
            <a:r>
              <a:rPr lang="ru-RU" dirty="0"/>
              <a:t>Зафиксируйте свои замечания (об особенностях работы испытуемого, его отношения к заданию и др.) (раздел «Примечания экспериментатора»).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914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10651052" cy="1049235"/>
          </a:xfrm>
        </p:spPr>
        <p:txBody>
          <a:bodyPr>
            <a:normAutofit/>
          </a:bodyPr>
          <a:lstStyle/>
          <a:p>
            <a:r>
              <a:rPr lang="ru-RU" b="1" dirty="0"/>
              <a:t>Пример программы научного исследования в социальной психологии: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43B04D-EA93-4748-AA9B-30D7D5B1E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838425"/>
            <a:ext cx="10718429" cy="470725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Цель работы: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самостоятельное определение и формулирование содержания элементов программы научного исследования.</a:t>
            </a:r>
          </a:p>
          <a:p>
            <a:pPr indent="0" algn="just">
              <a:spcBef>
                <a:spcPts val="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Подберите научную проблему исходя из Ваших научных интересов. Разработайте программу научного исследования: сформулируйте тему, предмет, объект, цель, задачи, гипотезу, подберите методы и методики научного исследования.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Тема исследования: _________________________________________________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Объект исследования: _______________________________________________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Предмет исследования: ______________________________________________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Цель исследования: _________________________________________________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Задачи исследования: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1. ________________________________________________________________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 ________________________________________________________________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3. ________________________________________________________________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Гипотеза исследования: _____________________________________________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Методы исследования: ______________________________________________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>
                <a:solidFill>
                  <a:schemeClr val="bg1">
                    <a:lumMod val="9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Методики исследования: 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321472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6140" y="569015"/>
            <a:ext cx="10502153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algn="ctr">
              <a:lnSpc>
                <a:spcPts val="18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Научно-исследовательский проект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работы: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самостоятельное определение и формулирование проблемы научного исследования, его цели и содержания анкеты.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ts val="18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Сформулируйте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проблему исследования исходя из Ваших научных интересов, определите его цель. Разработайте анкету, апробируйте на студенческой группе и обработайте результаты исследования.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ts val="1800"/>
              </a:lnSpc>
              <a:spcAft>
                <a:spcPts val="0"/>
              </a:spcAft>
            </a:pPr>
            <a:r>
              <a:rPr lang="ru-RU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случае необходимости подготовьте рекомендации по оптимизации выявленных социально-психологических особенностей.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 исследования: _____________________________________________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исследования: _________________________________________________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 исследования: анкетирование.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Методика исследования: (вопросы анкеты) _____________________________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____________________________________________________________________________________________________________________________________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исследования: ___________________________________________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Выводы: __________________________________________________________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Рекомендации: _____________________________________________________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__________________________________________________________________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5314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методических рекомендаций: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43B04D-EA93-4748-AA9B-30D7D5B1E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652004"/>
            <a:ext cx="10718429" cy="37329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разработке учебных пособий и УМК по психологическим дисциплинам, ориентированных на подготовку будущих педагогических работников непсихологических специальностей к формированию функциональной грамотности обучающихся</a:t>
            </a:r>
          </a:p>
        </p:txBody>
      </p:sp>
    </p:spTree>
    <p:extLst>
      <p:ext uri="{BB962C8B-B14F-4D97-AF65-F5344CB8AC3E}">
        <p14:creationId xmlns:p14="http://schemas.microsoft.com/office/powerpoint/2010/main" val="5022787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2F9AE96-6D77-4D3F-8373-9EEF06E9C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7261" y="4180484"/>
            <a:ext cx="11348986" cy="68652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Разработать методические рекомендации по разработке учебных пособий и УМК, ориентированных на подготовку будущих педагогических работников к формированию функциональной грамотности обучающихся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C9D0D27-1B23-4E61-82FF-B8F6CF23D6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218" y="5017882"/>
            <a:ext cx="8637072" cy="1071095"/>
          </a:xfrm>
        </p:spPr>
        <p:txBody>
          <a:bodyPr/>
          <a:lstStyle/>
          <a:p>
            <a:pPr algn="ctr"/>
            <a:r>
              <a:rPr lang="ru-RU" b="1" dirty="0"/>
              <a:t>М.Ф. </a:t>
            </a:r>
            <a:r>
              <a:rPr lang="ru-RU" b="1" dirty="0" err="1"/>
              <a:t>Бакунович</a:t>
            </a:r>
            <a:r>
              <a:rPr lang="ru-RU" b="1" dirty="0"/>
              <a:t>, О.М. Евдокимова, С.А. Корзун, О.А. Станкевич</a:t>
            </a:r>
          </a:p>
          <a:p>
            <a:pPr algn="ctr"/>
            <a:r>
              <a:rPr lang="ru-RU" dirty="0"/>
              <a:t>Срок выполнения этапа № 4: 01.10.2023 – 31.12.2023</a:t>
            </a:r>
          </a:p>
        </p:txBody>
      </p:sp>
    </p:spTree>
    <p:extLst>
      <p:ext uri="{BB962C8B-B14F-4D97-AF65-F5344CB8AC3E}">
        <p14:creationId xmlns:p14="http://schemas.microsoft.com/office/powerpoint/2010/main" val="19396057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10651052" cy="1049235"/>
          </a:xfrm>
        </p:spPr>
        <p:txBody>
          <a:bodyPr>
            <a:normAutofit/>
          </a:bodyPr>
          <a:lstStyle/>
          <a:p>
            <a:r>
              <a:rPr lang="ru-RU" b="1" dirty="0"/>
              <a:t>Требования к практическим материалам: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85031886-B31E-4942-9FD5-815D3FD12228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130270" y="1477941"/>
          <a:ext cx="10554769" cy="43801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0181">
                  <a:extLst>
                    <a:ext uri="{9D8B030D-6E8A-4147-A177-3AD203B41FA5}">
                      <a16:colId xmlns:a16="http://schemas.microsoft.com/office/drawing/2014/main" xmlns="" val="3605380551"/>
                    </a:ext>
                  </a:extLst>
                </a:gridCol>
                <a:gridCol w="4239098">
                  <a:extLst>
                    <a:ext uri="{9D8B030D-6E8A-4147-A177-3AD203B41FA5}">
                      <a16:colId xmlns:a16="http://schemas.microsoft.com/office/drawing/2014/main" xmlns="" val="4147521078"/>
                    </a:ext>
                  </a:extLst>
                </a:gridCol>
                <a:gridCol w="4225490">
                  <a:extLst>
                    <a:ext uri="{9D8B030D-6E8A-4147-A177-3AD203B41FA5}">
                      <a16:colId xmlns:a16="http://schemas.microsoft.com/office/drawing/2014/main" xmlns="" val="2671948903"/>
                    </a:ext>
                  </a:extLst>
                </a:gridCol>
              </a:tblGrid>
              <a:tr h="326677"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Задачи на развитие академической грамотности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164417"/>
                  </a:ext>
                </a:extLst>
              </a:tr>
              <a:tr h="1666281">
                <a:tc>
                  <a:txBody>
                    <a:bodyPr/>
                    <a:lstStyle/>
                    <a:p>
                      <a:r>
                        <a:rPr lang="ru-RU" sz="1600" b="1" dirty="0"/>
                        <a:t>Стандартные задачи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Знание определенного алгоритма, отработка умений решать определенный класс задач. Деятельность учащихся носит репродуктивный характер.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задачи на узнавание, воспроизведение отдельных фактов, чисел, понятий; </a:t>
                      </a:r>
                    </a:p>
                    <a:p>
                      <a:pPr lvl="0"/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задачи на воспроизведение дефиниций, норм, правил; 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задачи по воспроизведению больших текстов, блоков, стихов, таблиц и т. п. 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45132705"/>
                  </a:ext>
                </a:extLst>
              </a:tr>
              <a:tr h="2246547">
                <a:tc>
                  <a:txBody>
                    <a:bodyPr/>
                    <a:lstStyle/>
                    <a:p>
                      <a:r>
                        <a:rPr lang="ru-RU" sz="1600" b="1" dirty="0"/>
                        <a:t>Задачи обучающего характера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Распознавание (узнавание) объекта; признаков и свойств явлений, лежащих на поверхности и не требующих доказательства; составных элементов, связей и отношений задачи; применение известного алгоритма решения определенного класса задач в стандартной ситуации.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Задачи этого типа, как правило, требуют простых мыслительных операций с данными: выявление, перечисление, сопоставление, обобщение и т. п. 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6314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036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10651052" cy="1049235"/>
          </a:xfrm>
        </p:spPr>
        <p:txBody>
          <a:bodyPr>
            <a:normAutofit/>
          </a:bodyPr>
          <a:lstStyle/>
          <a:p>
            <a:r>
              <a:rPr lang="ru-RU" b="1" dirty="0"/>
              <a:t>Требования к практическим материалам: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85031886-B31E-4942-9FD5-815D3FD12228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130270" y="1477941"/>
          <a:ext cx="10554769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0181">
                  <a:extLst>
                    <a:ext uri="{9D8B030D-6E8A-4147-A177-3AD203B41FA5}">
                      <a16:colId xmlns:a16="http://schemas.microsoft.com/office/drawing/2014/main" xmlns="" val="3605380551"/>
                    </a:ext>
                  </a:extLst>
                </a:gridCol>
                <a:gridCol w="3748210">
                  <a:extLst>
                    <a:ext uri="{9D8B030D-6E8A-4147-A177-3AD203B41FA5}">
                      <a16:colId xmlns:a16="http://schemas.microsoft.com/office/drawing/2014/main" xmlns="" val="4147521078"/>
                    </a:ext>
                  </a:extLst>
                </a:gridCol>
                <a:gridCol w="4716378">
                  <a:extLst>
                    <a:ext uri="{9D8B030D-6E8A-4147-A177-3AD203B41FA5}">
                      <a16:colId xmlns:a16="http://schemas.microsoft.com/office/drawing/2014/main" xmlns="" val="2671948903"/>
                    </a:ext>
                  </a:extLst>
                </a:gridCol>
              </a:tblGrid>
              <a:tr h="330233"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Задачи творческого </a:t>
                      </a:r>
                      <a:r>
                        <a:rPr lang="ru-RU" sz="1600" b="1" dirty="0" smtClean="0"/>
                        <a:t>характера (на развитие</a:t>
                      </a:r>
                      <a:r>
                        <a:rPr lang="ru-RU" sz="1600" b="1" baseline="0" dirty="0" smtClean="0"/>
                        <a:t> функциональной грамотности</a:t>
                      </a:r>
                      <a:r>
                        <a:rPr lang="ru-RU" sz="1600" b="1" dirty="0" smtClean="0"/>
                        <a:t>)</a:t>
                      </a:r>
                      <a:endParaRPr lang="ru-RU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164417"/>
                  </a:ext>
                </a:extLst>
              </a:tr>
              <a:tr h="2491755">
                <a:tc>
                  <a:txBody>
                    <a:bodyPr/>
                    <a:lstStyle/>
                    <a:p>
                      <a:r>
                        <a:rPr lang="ru-RU" sz="1600" b="1" dirty="0"/>
                        <a:t>Поисковые задачи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решении задач этого типа учащиеся включаются в поиск новых комбинаций и преобразований ранее известных способов деятельности при решении задачи.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Перенос знаний и способов действий в новую ситуацию (трансформация); 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изложение (интерпретация, разъяснение смысла, значения, обоснование); 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использование индуктивного или дедуктивного метода; применение доказательств каких-либо положений, алгоритмов (аргументация, проверка, подтверждение; оценка явлений, процессов и т. д.).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45132705"/>
                  </a:ext>
                </a:extLst>
              </a:tr>
              <a:tr h="1783238">
                <a:tc>
                  <a:txBody>
                    <a:bodyPr/>
                    <a:lstStyle/>
                    <a:p>
                      <a:r>
                        <a:rPr lang="ru-RU" sz="1600" b="1" dirty="0"/>
                        <a:t>Проблемные задачи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наряду с решением конкретной проблемы нацелены на самостоятельное накопление новых знаний, способов действий, их переработку, осмысление, всесторонний анализ и применение в новой ситуации</a:t>
                      </a:r>
                      <a:endParaRPr lang="ru-RU" sz="14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Задачи по выполнению исследований, проектов; по самостоятельной разработке чертежей, обзоров, отчетов, докладов и т.д.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6314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6609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10651052" cy="1049235"/>
          </a:xfrm>
        </p:spPr>
        <p:txBody>
          <a:bodyPr>
            <a:normAutofit/>
          </a:bodyPr>
          <a:lstStyle/>
          <a:p>
            <a:r>
              <a:rPr lang="ru-RU" b="1" dirty="0"/>
              <a:t>Требования к практическим материалам: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85031886-B31E-4942-9FD5-815D3FD12228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130270" y="1477941"/>
          <a:ext cx="10554769" cy="432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0181">
                  <a:extLst>
                    <a:ext uri="{9D8B030D-6E8A-4147-A177-3AD203B41FA5}">
                      <a16:colId xmlns:a16="http://schemas.microsoft.com/office/drawing/2014/main" xmlns="" val="3605380551"/>
                    </a:ext>
                  </a:extLst>
                </a:gridCol>
                <a:gridCol w="3748210">
                  <a:extLst>
                    <a:ext uri="{9D8B030D-6E8A-4147-A177-3AD203B41FA5}">
                      <a16:colId xmlns:a16="http://schemas.microsoft.com/office/drawing/2014/main" xmlns="" val="4147521078"/>
                    </a:ext>
                  </a:extLst>
                </a:gridCol>
                <a:gridCol w="4716378">
                  <a:extLst>
                    <a:ext uri="{9D8B030D-6E8A-4147-A177-3AD203B41FA5}">
                      <a16:colId xmlns:a16="http://schemas.microsoft.com/office/drawing/2014/main" xmlns="" val="2671948903"/>
                    </a:ext>
                  </a:extLst>
                </a:gridCol>
              </a:tblGrid>
              <a:tr h="330233"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Задачи творческого </a:t>
                      </a:r>
                      <a:r>
                        <a:rPr lang="ru-RU" sz="1600" b="1" dirty="0" smtClean="0"/>
                        <a:t>характера (на развитие</a:t>
                      </a:r>
                      <a:r>
                        <a:rPr lang="ru-RU" sz="1600" b="1" baseline="0" dirty="0" smtClean="0"/>
                        <a:t> функциональной грамотности</a:t>
                      </a:r>
                      <a:r>
                        <a:rPr lang="ru-RU" sz="1600" b="1" dirty="0" smtClean="0"/>
                        <a:t>)</a:t>
                      </a:r>
                      <a:endParaRPr lang="ru-RU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164417"/>
                  </a:ext>
                </a:extLst>
              </a:tr>
              <a:tr h="2491755">
                <a:tc>
                  <a:txBody>
                    <a:bodyPr/>
                    <a:lstStyle/>
                    <a:p>
                      <a:r>
                        <a:rPr lang="ru-RU" sz="1600" b="1" u="none" dirty="0"/>
                        <a:t>Креативные задачи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Этот тип задач предполагает самостоятельное видение и постановку проблем в задачной ситуации, самостоятельное выдвижение гипотезы и разработку плана решения. </a:t>
                      </a:r>
                      <a:endParaRPr lang="ru-RU" sz="16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 субъекта требуется самостоятельный отбор знаний и умений из разнообразных предметных областей и других сфер жизни, активная позиция, актуализирующая личный опыт и индивидуальные предпочтения ученика, проявление инициативы, оригинальности и гибкости мышления</a:t>
                      </a:r>
                    </a:p>
                    <a:p>
                      <a:r>
                        <a:rPr lang="ru-RU" sz="16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Решение пятого типа задач может начинаться словами: </a:t>
                      </a:r>
                    </a:p>
                    <a:p>
                      <a:pPr lvl="0"/>
                      <a:r>
                        <a:rPr lang="ru-RU" sz="16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Придумай практический пример…; </a:t>
                      </a:r>
                    </a:p>
                    <a:p>
                      <a:pPr lvl="0"/>
                      <a:r>
                        <a:rPr lang="ru-RU" sz="16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Составь задачу (рассказ) по теме…; </a:t>
                      </a:r>
                    </a:p>
                    <a:p>
                      <a:pPr lvl="0"/>
                      <a:r>
                        <a:rPr lang="ru-RU" sz="16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основании собственных наблюдений предположи (разработай)…; </a:t>
                      </a:r>
                    </a:p>
                    <a:p>
                      <a:pPr lvl="0"/>
                      <a:r>
                        <a:rPr lang="ru-RU" sz="16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основании собственных размышлений определи (смоделируй)….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4513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4437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10651052" cy="1049235"/>
          </a:xfrm>
        </p:spPr>
        <p:txBody>
          <a:bodyPr>
            <a:normAutofit/>
          </a:bodyPr>
          <a:lstStyle/>
          <a:p>
            <a:r>
              <a:rPr lang="ru-RU" b="1" dirty="0"/>
              <a:t>Цель представленных методических рекомендаций: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43B04D-EA93-4748-AA9B-30D7D5B1E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002559"/>
            <a:ext cx="10718429" cy="411910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>
                <a:effectLst/>
                <a:ea typeface="Calibri" panose="020F0502020204030204" pitchFamily="34" charset="0"/>
              </a:rPr>
              <a:t>Оказать помощь авторам-разработчикам в создании научно-методического обеспечения процесса психологической профессиональной подготовки будущих педагогов-предметников к формированию функциональной грамотности обучающихся</a:t>
            </a:r>
            <a:r>
              <a:rPr lang="ru-RU" dirty="0">
                <a:effectLst/>
                <a:ea typeface="Calibri" panose="020F0502020204030204" pitchFamily="34" charset="0"/>
              </a:rPr>
              <a:t>, </a:t>
            </a:r>
            <a:r>
              <a:rPr lang="ru-RU" dirty="0" smtClean="0">
                <a:effectLst/>
                <a:ea typeface="Calibri" panose="020F0502020204030204" pitchFamily="34" charset="0"/>
              </a:rPr>
              <a:t>научно-методического </a:t>
            </a:r>
            <a:r>
              <a:rPr lang="ru-RU" dirty="0">
                <a:effectLst/>
                <a:ea typeface="Calibri" panose="020F0502020204030204" pitchFamily="34" charset="0"/>
              </a:rPr>
              <a:t>обеспечения, которое будет определять построение системного, логически выстроенного актуального психологического знания, отражающего современное развитие психологической науки, направленного на активизацию у студентов-педагогов профессионально значимых личностных характеристик (инициативность, гибкость, любознательность, лидерство, настойчивость, осознанность), так и компетенций, необходимых для решения широкого круга жизненных задач (умение сотрудничать, критическое мышление, коммуникативные навыки, исследовательские умения и пр.).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86565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10651052" cy="1049235"/>
          </a:xfrm>
        </p:spPr>
        <p:txBody>
          <a:bodyPr>
            <a:normAutofit/>
          </a:bodyPr>
          <a:lstStyle/>
          <a:p>
            <a:r>
              <a:rPr lang="ru-RU" b="1" dirty="0"/>
              <a:t>Задачи разработанных методических рекомендаций: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43B04D-EA93-4748-AA9B-30D7D5B1E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002558"/>
            <a:ext cx="10718429" cy="418648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1. Определить особенности </a:t>
            </a:r>
            <a:r>
              <a:rPr lang="ru-RU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теоретического</a:t>
            </a:r>
            <a:r>
              <a:rPr lang="ru-RU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содержания научно-методического обеспечения процесса психологической профессиональной подготовки будущих педагогов-предметников к формированию функциональной грамотности обучающихся.</a:t>
            </a: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 Определить особенности наполнения </a:t>
            </a:r>
            <a:r>
              <a:rPr lang="ru-RU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практической</a:t>
            </a:r>
            <a:r>
              <a:rPr lang="ru-RU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составляющей научно-методического обеспечения процесса психологической профессиональной подготовки будущих педагогов-предметников к формированию функциональной грамотности обучающихся.</a:t>
            </a:r>
          </a:p>
        </p:txBody>
      </p:sp>
    </p:spTree>
    <p:extLst>
      <p:ext uri="{BB962C8B-B14F-4D97-AF65-F5344CB8AC3E}">
        <p14:creationId xmlns:p14="http://schemas.microsoft.com/office/powerpoint/2010/main" val="2026888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6856" y="241830"/>
            <a:ext cx="7496924" cy="3325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just">
              <a:lnSpc>
                <a:spcPts val="1800"/>
              </a:lnSpc>
              <a:spcAft>
                <a:spcPts val="0"/>
              </a:spcAft>
            </a:pPr>
            <a:r>
              <a:rPr lang="ru-RU" sz="2400" b="1" dirty="0">
                <a:latin typeface="+mj-lt"/>
              </a:rPr>
              <a:t>СТРУКТУРА МЕТОДИЧЕСКИХ РЕКОМЕНДАЦИЙ</a:t>
            </a:r>
            <a:endParaRPr lang="ru-RU" sz="2400" b="1" dirty="0">
              <a:effectLst/>
              <a:latin typeface="+mj-lt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81079" y="2649071"/>
            <a:ext cx="3175622" cy="746706"/>
          </a:xfrm>
        </p:spPr>
        <p:txBody>
          <a:bodyPr>
            <a:normAutofit/>
          </a:bodyPr>
          <a:lstStyle/>
          <a:p>
            <a:r>
              <a:rPr lang="ru-RU" sz="3200" b="1" dirty="0">
                <a:cs typeface="Times New Roman" panose="02020603050405020304" pitchFamily="18" charset="0"/>
              </a:rPr>
              <a:t>Требования к</a:t>
            </a:r>
            <a:endParaRPr lang="ru-RU" sz="3200" dirty="0">
              <a:cs typeface="Times New Roman" panose="02020603050405020304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3556701" y="2070848"/>
            <a:ext cx="7179103" cy="407275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3100" b="1" dirty="0" smtClean="0"/>
              <a:t>теоретическим материалам (учебные пособия, теоретический раздел УМК);</a:t>
            </a:r>
          </a:p>
          <a:p>
            <a:pPr algn="just"/>
            <a:r>
              <a:rPr lang="ru-RU" sz="3100" b="1" dirty="0" smtClean="0"/>
              <a:t>практическим материалам </a:t>
            </a:r>
            <a:r>
              <a:rPr lang="ru-RU" sz="3100" b="1" dirty="0"/>
              <a:t>(</a:t>
            </a:r>
            <a:r>
              <a:rPr lang="ru-RU" sz="3100" b="1" dirty="0" smtClean="0"/>
              <a:t>учебного </a:t>
            </a:r>
            <a:r>
              <a:rPr lang="ru-RU" sz="3100" b="1" dirty="0"/>
              <a:t>пособия, </a:t>
            </a:r>
            <a:r>
              <a:rPr lang="ru-RU" sz="3100" b="1" dirty="0" smtClean="0"/>
              <a:t>практический </a:t>
            </a:r>
            <a:r>
              <a:rPr lang="ru-RU" sz="3100" b="1" dirty="0"/>
              <a:t>раздел УМК</a:t>
            </a:r>
            <a:r>
              <a:rPr lang="ru-RU" sz="3100" b="1" dirty="0" smtClean="0"/>
              <a:t>);</a:t>
            </a:r>
          </a:p>
          <a:p>
            <a:r>
              <a:rPr lang="ru-RU" sz="3100" b="1" dirty="0" smtClean="0"/>
              <a:t>организации УСР;</a:t>
            </a:r>
          </a:p>
          <a:p>
            <a:r>
              <a:rPr lang="ru-RU" sz="3100" b="1" dirty="0" smtClean="0"/>
              <a:t>организации рефлексии;</a:t>
            </a:r>
          </a:p>
          <a:p>
            <a:pPr algn="just"/>
            <a:r>
              <a:rPr lang="ru-RU" sz="3100" b="1" dirty="0" smtClean="0"/>
              <a:t>исследовательской</a:t>
            </a:r>
            <a:r>
              <a:rPr lang="ru-RU" sz="3100" b="1" dirty="0"/>
              <a:t>, проектной </a:t>
            </a:r>
            <a:r>
              <a:rPr lang="ru-RU" sz="3100" b="1" dirty="0" smtClean="0"/>
              <a:t> </a:t>
            </a:r>
            <a:r>
              <a:rPr lang="ru-RU" sz="3100" b="1" dirty="0"/>
              <a:t>деятельности</a:t>
            </a:r>
            <a:endParaRPr lang="ru-RU" sz="3100" b="1" dirty="0" smtClean="0"/>
          </a:p>
          <a:p>
            <a:endParaRPr lang="ru-RU" dirty="0"/>
          </a:p>
          <a:p>
            <a:endParaRPr lang="ru-RU" b="1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5073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10651052" cy="1049235"/>
          </a:xfrm>
        </p:spPr>
        <p:txBody>
          <a:bodyPr>
            <a:normAutofit/>
          </a:bodyPr>
          <a:lstStyle/>
          <a:p>
            <a:r>
              <a:rPr lang="ru-RU" b="1" dirty="0"/>
              <a:t>Требования к теоретическим материалам учебного пособия: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43B04D-EA93-4748-AA9B-30D7D5B1E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002558"/>
            <a:ext cx="10718429" cy="4186486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lnSpc>
                <a:spcPct val="100000"/>
              </a:lnSpc>
              <a:spcAft>
                <a:spcPts val="800"/>
              </a:spcAft>
              <a:buAutoNum type="arabicPeriod"/>
            </a:pPr>
            <a:r>
              <a:rPr lang="ru-RU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Отразить экскурс в историю вопроса, конструируя содержание учебного материала.</a:t>
            </a:r>
          </a:p>
          <a:p>
            <a:pPr marL="514350" indent="-51435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AutoNum type="arabicPeriod"/>
            </a:pPr>
            <a:r>
              <a:rPr lang="ru-RU" sz="3200" dirty="0" smtClean="0"/>
              <a:t>Приведение </a:t>
            </a:r>
            <a:r>
              <a:rPr lang="ru-RU" sz="3200" dirty="0"/>
              <a:t>структуры и содержания пособия в соответствии с новой </a:t>
            </a:r>
            <a:r>
              <a:rPr lang="ru-RU" sz="3200" dirty="0" smtClean="0"/>
              <a:t>учебной программой</a:t>
            </a:r>
            <a:r>
              <a:rPr lang="ru-RU" sz="3200" dirty="0"/>
              <a:t>, включения дополнительных сведений с учетом новейших психологических исследований. </a:t>
            </a:r>
            <a:endParaRPr lang="ru-RU" sz="3200" dirty="0" smtClean="0"/>
          </a:p>
          <a:p>
            <a:pPr marL="514350" indent="-51435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AutoNum type="arabicPeriod"/>
            </a:pPr>
            <a:r>
              <a:rPr lang="ru-RU" sz="3200" dirty="0" smtClean="0"/>
              <a:t>Наличие </a:t>
            </a:r>
            <a:r>
              <a:rPr lang="ru-RU" sz="3200" dirty="0"/>
              <a:t>дидактического материала, представленного с позиции </a:t>
            </a:r>
            <a:r>
              <a:rPr lang="ru-RU" sz="3200" dirty="0" err="1"/>
              <a:t>компетентстного</a:t>
            </a:r>
            <a:r>
              <a:rPr lang="ru-RU" sz="3200" dirty="0"/>
              <a:t> подхода. </a:t>
            </a:r>
            <a:r>
              <a:rPr lang="ru-RU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604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10651052" cy="1049235"/>
          </a:xfrm>
        </p:spPr>
        <p:txBody>
          <a:bodyPr>
            <a:normAutofit/>
          </a:bodyPr>
          <a:lstStyle/>
          <a:p>
            <a:r>
              <a:rPr lang="ru-RU" b="1" dirty="0"/>
              <a:t>Требования к теоретическим материалам УМК: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43B04D-EA93-4748-AA9B-30D7D5B1E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002558"/>
            <a:ext cx="10718429" cy="4186486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lnSpc>
                <a:spcPct val="10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Отбор лекционного материала согласно принципам Б.Ц. Бадмаева: целеполагание, у</a:t>
            </a:r>
            <a:r>
              <a:rPr lang="ru-RU" sz="3200" dirty="0">
                <a:ea typeface="Calibri" panose="020F0502020204030204" pitchFamily="34" charset="0"/>
                <a:cs typeface="Times New Roman" panose="02020603050405020304" pitchFamily="18" charset="0"/>
              </a:rPr>
              <a:t>чет уровня подготовки студентов, о</a:t>
            </a:r>
            <a:r>
              <a:rPr lang="ru-RU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риентация на последующие практические занятия, у</a:t>
            </a:r>
            <a:r>
              <a:rPr lang="ru-RU" sz="3200" dirty="0">
                <a:ea typeface="Calibri" panose="020F0502020204030204" pitchFamily="34" charset="0"/>
                <a:cs typeface="Times New Roman" panose="02020603050405020304" pitchFamily="18" charset="0"/>
              </a:rPr>
              <a:t>чет используемой студентами литературы.</a:t>
            </a:r>
          </a:p>
          <a:p>
            <a:pPr marL="514350" indent="-514350" algn="just">
              <a:lnSpc>
                <a:spcPct val="10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3200" dirty="0">
                <a:ea typeface="Calibri" panose="020F0502020204030204" pitchFamily="34" charset="0"/>
                <a:cs typeface="Times New Roman" panose="02020603050405020304" pitchFamily="18" charset="0"/>
              </a:rPr>
              <a:t>Включение в теоретический материал тем, позволяющих сформировать у будущих педагогов глобальных компетенций, навыков 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XXI</a:t>
            </a:r>
            <a:r>
              <a:rPr lang="ru-RU" sz="3200" dirty="0">
                <a:ea typeface="Calibri" panose="020F0502020204030204" pitchFamily="34" charset="0"/>
                <a:cs typeface="Times New Roman" panose="02020603050405020304" pitchFamily="18" charset="0"/>
              </a:rPr>
              <a:t> века. </a:t>
            </a:r>
          </a:p>
          <a:p>
            <a:pPr marL="514350" indent="-514350" algn="just">
              <a:lnSpc>
                <a:spcPct val="10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Применение </a:t>
            </a:r>
            <a:r>
              <a:rPr lang="ru-RU" sz="3200" dirty="0">
                <a:ea typeface="Calibri" panose="020F0502020204030204" pitchFamily="34" charset="0"/>
                <a:cs typeface="Times New Roman" panose="02020603050405020304" pitchFamily="18" charset="0"/>
              </a:rPr>
              <a:t>инновационных форм подачи лекционного материала: лекция с разбором конкретных ситуаций, лекция с процедурой пауз и др.</a:t>
            </a: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endParaRPr lang="ru-RU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273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10651052" cy="1049235"/>
          </a:xfrm>
        </p:spPr>
        <p:txBody>
          <a:bodyPr>
            <a:normAutofit/>
          </a:bodyPr>
          <a:lstStyle/>
          <a:p>
            <a:r>
              <a:rPr lang="ru-RU" b="1" dirty="0"/>
              <a:t>Требования к практическим материалам: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43B04D-EA93-4748-AA9B-30D7D5B1E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3306" y="3334870"/>
            <a:ext cx="10275393" cy="285417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ru-RU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Применение задачного подхода – усвоение учебного материала (понятия, способа действия, отношений и ценностей) в процессе решения </a:t>
            </a:r>
            <a:r>
              <a:rPr lang="ru-RU" sz="32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задач.</a:t>
            </a:r>
            <a:endParaRPr lang="ru-RU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endParaRPr lang="ru-RU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1764" y="1517229"/>
            <a:ext cx="96880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dirty="0">
                <a:ea typeface="Calibri" panose="020F0502020204030204" pitchFamily="34" charset="0"/>
              </a:rPr>
              <a:t>Включение </a:t>
            </a:r>
            <a:r>
              <a:rPr lang="ru-RU" sz="3200" b="1" dirty="0">
                <a:ea typeface="Calibri" panose="020F0502020204030204" pitchFamily="34" charset="0"/>
              </a:rPr>
              <a:t>контекстных</a:t>
            </a:r>
            <a:r>
              <a:rPr lang="ru-RU" sz="3200" dirty="0">
                <a:ea typeface="Calibri" panose="020F0502020204030204" pitchFamily="34" charset="0"/>
              </a:rPr>
              <a:t> задач в учебные пособия и практический раздел УМК по психологическим дисциплинам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93698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895" y="953324"/>
            <a:ext cx="10651052" cy="104923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Пример контекстного задания по учебной дисциплине «Основы общей психологии и педагогики (Раздел «Основы психологии»):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F6FA1C17-6BDE-43DA-A174-78DD39AEA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171768"/>
            <a:ext cx="10660677" cy="3732907"/>
          </a:xfrm>
        </p:spPr>
        <p:txBody>
          <a:bodyPr>
            <a:normAutofit fontScale="85000" lnSpcReduction="10000"/>
          </a:bodyPr>
          <a:lstStyle/>
          <a:p>
            <a:pPr indent="0" algn="ctr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«Внимание»</a:t>
            </a:r>
            <a:endParaRPr lang="ru-RU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«Миша К. сидит лицом к учителю. Он спокоен, его взгляд устремлён в окно, точнее во двор. Миша ничем не нарушает дисциплину, но за ходом урока не следит. Один из учеников ошибся у доски, весь класс смеётся. Миша так же спокоен, так же пристально смотрит в окно. Учитель переводит взгляд туда же. Он видит: во дворе мальчики играют в футбол. Они горячо спорят, что-то доказывая одному из вратарей. Миша тоже возмущён, он порывается что-то крикнуть. Учитель задаёт Мише вопрос. Миша недоумённо молчит».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9921947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Галерея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516</TotalTime>
  <Words>1750</Words>
  <Application>Microsoft Office PowerPoint</Application>
  <PresentationFormat>Широкоэкранный</PresentationFormat>
  <Paragraphs>175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Century Gothic</vt:lpstr>
      <vt:lpstr>Times New Roman</vt:lpstr>
      <vt:lpstr>Галерея</vt:lpstr>
      <vt:lpstr>Разработать методические рекомендации по разработке учебных пособий и УМК, ориентированных на подготовку будущих педагогических работников к формированию функциональной грамотности обучающихся</vt:lpstr>
      <vt:lpstr>Название методических рекомендаций:</vt:lpstr>
      <vt:lpstr>Цель представленных методических рекомендаций:</vt:lpstr>
      <vt:lpstr>Задачи разработанных методических рекомендаций:</vt:lpstr>
      <vt:lpstr>Требования к</vt:lpstr>
      <vt:lpstr>Требования к теоретическим материалам учебного пособия:</vt:lpstr>
      <vt:lpstr>Требования к теоретическим материалам УМК:</vt:lpstr>
      <vt:lpstr>Требования к практическим материалам:</vt:lpstr>
      <vt:lpstr>Пример контекстного задания по учебной дисциплине «Основы общей психологии и педагогики (Раздел «Основы психологии»):</vt:lpstr>
      <vt:lpstr>Пример контекстного задания по учебной дисциплине «Основы общей психологии и педагогики (Раздел «Основы психологии»):</vt:lpstr>
      <vt:lpstr>Пример контекстного задания по учебной дисциплине «Социальная психология»: На примере сказки В. Сутеева «Яблоко»</vt:lpstr>
      <vt:lpstr>Требования к организации УСР:</vt:lpstr>
      <vt:lpstr>Пример содержания УСР, предполагающего формирование и диагностику уровня знаний по теме:</vt:lpstr>
      <vt:lpstr>Требования к организации рефлексии:</vt:lpstr>
      <vt:lpstr>Пример организации рефлексии на учебных занятиях по учебной дисциплине «Социальная психология»:</vt:lpstr>
      <vt:lpstr>Требования к исследовательской, проектной и другой деятельности:</vt:lpstr>
      <vt:lpstr>Пример организации лабораторной работы</vt:lpstr>
      <vt:lpstr>Пример программы научного исследования в социальной психологии:</vt:lpstr>
      <vt:lpstr>Презентация PowerPoint</vt:lpstr>
      <vt:lpstr>Разработать методические рекомендации по разработке учебных пособий и УМК, ориентированных на подготовку будущих педагогических работников к формированию функциональной грамотности обучающихся</vt:lpstr>
      <vt:lpstr>Требования к практическим материалам:</vt:lpstr>
      <vt:lpstr>Требования к практическим материалам:</vt:lpstr>
      <vt:lpstr>Требования к практическим материалам: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</dc:title>
  <dc:creator>Olga</dc:creator>
  <cp:lastModifiedBy>Пользователь Windows</cp:lastModifiedBy>
  <cp:revision>35</cp:revision>
  <dcterms:created xsi:type="dcterms:W3CDTF">2023-06-05T09:00:20Z</dcterms:created>
  <dcterms:modified xsi:type="dcterms:W3CDTF">2023-11-28T18:39:39Z</dcterms:modified>
</cp:coreProperties>
</file>