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 bookmarkIdSeed="2">
  <p:sldMasterIdLst>
    <p:sldMasterId id="2147483663" r:id="rId1"/>
  </p:sldMasterIdLst>
  <p:notesMasterIdLst>
    <p:notesMasterId r:id="rId5"/>
  </p:notesMasterIdLst>
  <p:sldIdLst>
    <p:sldId id="266" r:id="rId2"/>
    <p:sldId id="312" r:id="rId3"/>
    <p:sldId id="304" r:id="rId4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ED6EA"/>
    <a:srgbClr val="DADCF0"/>
    <a:srgbClr val="F0E1FF"/>
    <a:srgbClr val="FFD5D5"/>
    <a:srgbClr val="E0C1FF"/>
    <a:srgbClr val="9E0000"/>
    <a:srgbClr val="FFBDBD"/>
    <a:srgbClr val="CAE8AA"/>
    <a:srgbClr val="FFE48F"/>
    <a:srgbClr val="FFAB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087582A-C6F8-4225-B5B5-F617767C460A}">
  <a:tblStyle styleId="{2087582A-C6F8-4225-B5B5-F617767C460A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3">
              <a:alpha val="20000"/>
            </a:schemeClr>
          </a:solidFill>
        </a:fill>
      </a:tcStyle>
    </a:band1V>
    <a:band2V>
      <a:tcTxStyle/>
      <a:tcStyle>
        <a:tcBdr/>
      </a:tcStyle>
    </a:band2V>
    <a:lastCol>
      <a:tcTxStyle b="on" i="off"/>
      <a:tcStyle>
        <a:tcBdr/>
      </a:tcStyle>
    </a:lastCol>
    <a:firstCol>
      <a:tcTxStyle b="on" i="off"/>
      <a:tcStyle>
        <a:tcBdr/>
      </a:tcStyle>
    </a:firstCol>
    <a:lastRow>
      <a:tcTxStyle b="on" i="off"/>
      <a:tcStyle>
        <a:tcBdr>
          <a:top>
            <a:ln w="508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FFFFFF">
              <a:alpha val="0"/>
            </a:srgbClr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/>
      <a:tcStyle>
        <a:tcBdr>
          <a:bottom>
            <a:ln w="254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FFFFFF">
              <a:alpha val="0"/>
            </a:srgbClr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840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575706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14256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056091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056091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Заголовок и объект">
  <p:cSld name="1_Заголовок и объект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2901000" y="189000"/>
            <a:ext cx="907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Calibri"/>
              <a:buNone/>
              <a:defRPr sz="6000" b="1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Заголовок и объект">
  <p:cSld name="4_Заголовок и объект">
    <p:bg>
      <p:bgPr>
        <a:solidFill>
          <a:schemeClr val="lt1"/>
        </a:solidFill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6"/>
          <p:cNvSpPr txBox="1">
            <a:spLocks noGrp="1"/>
          </p:cNvSpPr>
          <p:nvPr>
            <p:ph type="ftr" idx="11"/>
          </p:nvPr>
        </p:nvSpPr>
        <p:spPr>
          <a:xfrm>
            <a:off x="2271000" y="6356350"/>
            <a:ext cx="7650000" cy="365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 type="secHead">
  <p:cSld name="SECTION_HEADER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TWO_OBJECTS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равнение" type="twoTxTwoObj">
  <p:cSld name="TWO_OBJECTS_WITH_TEX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TITLE_ONL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бъект с подписью" type="objTx">
  <p:cSld name="OBJECT_WITH_CAPTION_TEXT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2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3" name="Google Shape;63;p12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4" name="Google Shape;64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с подписью" type="picTx">
  <p:cSld name="PICTURE_WITH_CAPTION_TEXT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ый заголовок и текст" type="vertTitleAndTx">
  <p:cSld name="VERTICAL_TITLE_AND_VERTICAL_TEX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5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3" name="Google Shape;83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3" r:id="rId2"/>
    <p:sldLayoutId id="2147483654" r:id="rId3"/>
    <p:sldLayoutId id="2147483655" r:id="rId4"/>
    <p:sldLayoutId id="2147483656" r:id="rId5"/>
    <p:sldLayoutId id="2147483658" r:id="rId6"/>
    <p:sldLayoutId id="2147483659" r:id="rId7"/>
    <p:sldLayoutId id="2147483660" r:id="rId8"/>
    <p:sldLayoutId id="2147483661" r:id="rId9"/>
    <p:sldLayoutId id="2147483662" r:id="rId1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47528" y="337508"/>
            <a:ext cx="8712968" cy="1224136"/>
          </a:xfrm>
        </p:spPr>
        <p:txBody>
          <a:bodyPr/>
          <a:lstStyle/>
          <a:p>
            <a:pPr algn="ctr"/>
            <a:r>
              <a:rPr lang="ru-RU" sz="3600" dirty="0">
                <a:solidFill>
                  <a:schemeClr val="accent1">
                    <a:lumMod val="75000"/>
                  </a:schemeClr>
                </a:solidFill>
              </a:rPr>
              <a:t>ПРИЕМКА </a:t>
            </a:r>
            <a:br>
              <a:rPr lang="ru-RU" sz="36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3600" dirty="0">
                <a:solidFill>
                  <a:schemeClr val="accent1">
                    <a:lumMod val="75000"/>
                  </a:schemeClr>
                </a:solidFill>
              </a:rPr>
              <a:t>результатов выполнения задания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75420" y="2239333"/>
            <a:ext cx="1065718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по теме </a:t>
            </a:r>
            <a:br>
              <a:rPr lang="en-US" sz="3200" dirty="0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«Разработать научно-методическое обеспечение подготовки будущих педагогических работников </a:t>
            </a:r>
            <a:b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к формированию функциональной </a:t>
            </a:r>
            <a:b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грамотности обучающихся»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03648" y="4793878"/>
            <a:ext cx="96007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(ОНТП «Функциональная грамотность», 2021-2025 гг.)</a:t>
            </a:r>
            <a:endParaRPr lang="ru-RU" sz="11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156012" y="5882995"/>
            <a:ext cx="6096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/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ea typeface="Calibri"/>
                <a:cs typeface="Times New Roman" pitchFamily="18" charset="0"/>
                <a:sym typeface="Calibri"/>
              </a:rPr>
              <a:t>24 ноября 2025 года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0547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1"/>
          <p:cNvSpPr txBox="1">
            <a:spLocks noGrp="1"/>
          </p:cNvSpPr>
          <p:nvPr>
            <p:ph type="title"/>
          </p:nvPr>
        </p:nvSpPr>
        <p:spPr>
          <a:xfrm>
            <a:off x="2461357" y="-54886"/>
            <a:ext cx="9348810" cy="1784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ru-RU" sz="2400" u="sng" dirty="0">
                <a:solidFill>
                  <a:schemeClr val="accent1">
                    <a:lumMod val="75000"/>
                  </a:schemeClr>
                </a:solidFill>
              </a:rPr>
              <a:t>Задание на 2025 г.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: Создать и внедрить банки инновационного опыта и комплексы эффективных практик подготовки будущих педагогических работников к формированию функциональной грамотности обучающихся</a:t>
            </a:r>
            <a:endParaRPr lang="ru-RU" sz="24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5" name="Группа 24"/>
          <p:cNvGrpSpPr/>
          <p:nvPr/>
        </p:nvGrpSpPr>
        <p:grpSpPr>
          <a:xfrm>
            <a:off x="767408" y="3212976"/>
            <a:ext cx="6751532" cy="1800200"/>
            <a:chOff x="-925231" y="3170164"/>
            <a:chExt cx="7817092" cy="1800200"/>
          </a:xfrm>
        </p:grpSpPr>
        <p:sp>
          <p:nvSpPr>
            <p:cNvPr id="29" name="object 10">
              <a:extLst>
                <a:ext uri="{FF2B5EF4-FFF2-40B4-BE49-F238E27FC236}">
                  <a16:creationId xmlns:a16="http://schemas.microsoft.com/office/drawing/2014/main" id="{1839C049-676F-75F1-6A53-2805F75A9314}"/>
                </a:ext>
              </a:extLst>
            </p:cNvPr>
            <p:cNvSpPr/>
            <p:nvPr/>
          </p:nvSpPr>
          <p:spPr>
            <a:xfrm>
              <a:off x="-925231" y="3170164"/>
              <a:ext cx="7817092" cy="1800200"/>
            </a:xfrm>
            <a:custGeom>
              <a:avLst/>
              <a:gdLst/>
              <a:ahLst/>
              <a:cxnLst/>
              <a:rect l="l" t="t" r="r" b="b"/>
              <a:pathLst>
                <a:path w="3359785" h="1920239">
                  <a:moveTo>
                    <a:pt x="0" y="320039"/>
                  </a:moveTo>
                  <a:lnTo>
                    <a:pt x="3470" y="272739"/>
                  </a:lnTo>
                  <a:lnTo>
                    <a:pt x="13550" y="227596"/>
                  </a:lnTo>
                  <a:lnTo>
                    <a:pt x="29746" y="185105"/>
                  </a:lnTo>
                  <a:lnTo>
                    <a:pt x="51562" y="145761"/>
                  </a:lnTo>
                  <a:lnTo>
                    <a:pt x="78504" y="110057"/>
                  </a:lnTo>
                  <a:lnTo>
                    <a:pt x="110076" y="78490"/>
                  </a:lnTo>
                  <a:lnTo>
                    <a:pt x="145783" y="51552"/>
                  </a:lnTo>
                  <a:lnTo>
                    <a:pt x="185130" y="29740"/>
                  </a:lnTo>
                  <a:lnTo>
                    <a:pt x="227622" y="13547"/>
                  </a:lnTo>
                  <a:lnTo>
                    <a:pt x="272765" y="3469"/>
                  </a:lnTo>
                  <a:lnTo>
                    <a:pt x="320063" y="0"/>
                  </a:lnTo>
                  <a:lnTo>
                    <a:pt x="3039184" y="0"/>
                  </a:lnTo>
                  <a:lnTo>
                    <a:pt x="3086484" y="3469"/>
                  </a:lnTo>
                  <a:lnTo>
                    <a:pt x="3131627" y="13547"/>
                  </a:lnTo>
                  <a:lnTo>
                    <a:pt x="3174118" y="29740"/>
                  </a:lnTo>
                  <a:lnTo>
                    <a:pt x="3213462" y="51552"/>
                  </a:lnTo>
                  <a:lnTo>
                    <a:pt x="3249166" y="78490"/>
                  </a:lnTo>
                  <a:lnTo>
                    <a:pt x="3280734" y="110057"/>
                  </a:lnTo>
                  <a:lnTo>
                    <a:pt x="3307671" y="145761"/>
                  </a:lnTo>
                  <a:lnTo>
                    <a:pt x="3329483" y="185105"/>
                  </a:lnTo>
                  <a:lnTo>
                    <a:pt x="3345676" y="227596"/>
                  </a:lnTo>
                  <a:lnTo>
                    <a:pt x="3355754" y="272739"/>
                  </a:lnTo>
                  <a:lnTo>
                    <a:pt x="3359224" y="320039"/>
                  </a:lnTo>
                  <a:lnTo>
                    <a:pt x="3359224" y="1600200"/>
                  </a:lnTo>
                  <a:lnTo>
                    <a:pt x="3355754" y="1647500"/>
                  </a:lnTo>
                  <a:lnTo>
                    <a:pt x="3345676" y="1692643"/>
                  </a:lnTo>
                  <a:lnTo>
                    <a:pt x="3329483" y="1735134"/>
                  </a:lnTo>
                  <a:lnTo>
                    <a:pt x="3307671" y="1774478"/>
                  </a:lnTo>
                  <a:lnTo>
                    <a:pt x="3280734" y="1810182"/>
                  </a:lnTo>
                  <a:lnTo>
                    <a:pt x="3249166" y="1841749"/>
                  </a:lnTo>
                  <a:lnTo>
                    <a:pt x="3213462" y="1868687"/>
                  </a:lnTo>
                  <a:lnTo>
                    <a:pt x="3174118" y="1890499"/>
                  </a:lnTo>
                  <a:lnTo>
                    <a:pt x="3131627" y="1906692"/>
                  </a:lnTo>
                  <a:lnTo>
                    <a:pt x="3086484" y="1916770"/>
                  </a:lnTo>
                  <a:lnTo>
                    <a:pt x="3039184" y="1920239"/>
                  </a:lnTo>
                  <a:lnTo>
                    <a:pt x="320063" y="1920239"/>
                  </a:lnTo>
                  <a:lnTo>
                    <a:pt x="272765" y="1916770"/>
                  </a:lnTo>
                  <a:lnTo>
                    <a:pt x="227622" y="1906692"/>
                  </a:lnTo>
                  <a:lnTo>
                    <a:pt x="185130" y="1890499"/>
                  </a:lnTo>
                  <a:lnTo>
                    <a:pt x="145783" y="1868687"/>
                  </a:lnTo>
                  <a:lnTo>
                    <a:pt x="110076" y="1841749"/>
                  </a:lnTo>
                  <a:lnTo>
                    <a:pt x="78504" y="1810182"/>
                  </a:lnTo>
                  <a:lnTo>
                    <a:pt x="51562" y="1774478"/>
                  </a:lnTo>
                  <a:lnTo>
                    <a:pt x="29746" y="1735134"/>
                  </a:lnTo>
                  <a:lnTo>
                    <a:pt x="13550" y="1692643"/>
                  </a:lnTo>
                  <a:lnTo>
                    <a:pt x="3470" y="1647500"/>
                  </a:lnTo>
                  <a:lnTo>
                    <a:pt x="0" y="1600200"/>
                  </a:lnTo>
                  <a:lnTo>
                    <a:pt x="0" y="320039"/>
                  </a:ln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 w="25400">
              <a:noFill/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744A34F2-DF7E-ECDB-7170-1692F013F188}"/>
                </a:ext>
              </a:extLst>
            </p:cNvPr>
            <p:cNvSpPr txBox="1"/>
            <p:nvPr/>
          </p:nvSpPr>
          <p:spPr>
            <a:xfrm>
              <a:off x="-711362" y="3423573"/>
              <a:ext cx="7394804" cy="132343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RU" sz="2000" b="1" dirty="0"/>
                <a:t>Внедрить электронные ресурсы информационных банков </a:t>
              </a:r>
              <a:r>
                <a:rPr lang="ru-RU" sz="2000" dirty="0"/>
                <a:t>эффективных практик формирования функциональной грамотности обучающихся</a:t>
              </a:r>
              <a:endParaRPr lang="ru-RU" sz="2000" i="1" dirty="0"/>
            </a:p>
          </p:txBody>
        </p:sp>
      </p:grpSp>
      <p:grpSp>
        <p:nvGrpSpPr>
          <p:cNvPr id="2" name="Группа 1"/>
          <p:cNvGrpSpPr/>
          <p:nvPr/>
        </p:nvGrpSpPr>
        <p:grpSpPr>
          <a:xfrm>
            <a:off x="767408" y="2034032"/>
            <a:ext cx="3510721" cy="978025"/>
            <a:chOff x="2580878" y="2034032"/>
            <a:chExt cx="3510721" cy="978025"/>
          </a:xfrm>
        </p:grpSpPr>
        <p:sp>
          <p:nvSpPr>
            <p:cNvPr id="13" name="object 9">
              <a:extLst>
                <a:ext uri="{FF2B5EF4-FFF2-40B4-BE49-F238E27FC236}">
                  <a16:creationId xmlns:a16="http://schemas.microsoft.com/office/drawing/2014/main" id="{80A8CD36-D5C5-4559-B4B4-327EA37F0E87}"/>
                </a:ext>
              </a:extLst>
            </p:cNvPr>
            <p:cNvSpPr/>
            <p:nvPr/>
          </p:nvSpPr>
          <p:spPr>
            <a:xfrm>
              <a:off x="2580878" y="2034032"/>
              <a:ext cx="3510721" cy="978025"/>
            </a:xfrm>
            <a:custGeom>
              <a:avLst/>
              <a:gdLst/>
              <a:ahLst/>
              <a:cxnLst/>
              <a:rect l="l" t="t" r="r" b="b"/>
              <a:pathLst>
                <a:path w="3359785" h="1920239">
                  <a:moveTo>
                    <a:pt x="3039184" y="0"/>
                  </a:moveTo>
                  <a:lnTo>
                    <a:pt x="320063" y="0"/>
                  </a:lnTo>
                  <a:lnTo>
                    <a:pt x="272765" y="3469"/>
                  </a:lnTo>
                  <a:lnTo>
                    <a:pt x="227622" y="13547"/>
                  </a:lnTo>
                  <a:lnTo>
                    <a:pt x="185130" y="29740"/>
                  </a:lnTo>
                  <a:lnTo>
                    <a:pt x="145783" y="51552"/>
                  </a:lnTo>
                  <a:lnTo>
                    <a:pt x="110076" y="78490"/>
                  </a:lnTo>
                  <a:lnTo>
                    <a:pt x="78504" y="110057"/>
                  </a:lnTo>
                  <a:lnTo>
                    <a:pt x="51562" y="145761"/>
                  </a:lnTo>
                  <a:lnTo>
                    <a:pt x="29746" y="185105"/>
                  </a:lnTo>
                  <a:lnTo>
                    <a:pt x="13550" y="227596"/>
                  </a:lnTo>
                  <a:lnTo>
                    <a:pt x="3470" y="272739"/>
                  </a:lnTo>
                  <a:lnTo>
                    <a:pt x="0" y="320039"/>
                  </a:lnTo>
                  <a:lnTo>
                    <a:pt x="0" y="1600200"/>
                  </a:lnTo>
                  <a:lnTo>
                    <a:pt x="3470" y="1647500"/>
                  </a:lnTo>
                  <a:lnTo>
                    <a:pt x="13550" y="1692643"/>
                  </a:lnTo>
                  <a:lnTo>
                    <a:pt x="29746" y="1735134"/>
                  </a:lnTo>
                  <a:lnTo>
                    <a:pt x="51562" y="1774478"/>
                  </a:lnTo>
                  <a:lnTo>
                    <a:pt x="78504" y="1810182"/>
                  </a:lnTo>
                  <a:lnTo>
                    <a:pt x="110076" y="1841749"/>
                  </a:lnTo>
                  <a:lnTo>
                    <a:pt x="145783" y="1868687"/>
                  </a:lnTo>
                  <a:lnTo>
                    <a:pt x="185130" y="1890499"/>
                  </a:lnTo>
                  <a:lnTo>
                    <a:pt x="227622" y="1906692"/>
                  </a:lnTo>
                  <a:lnTo>
                    <a:pt x="272765" y="1916770"/>
                  </a:lnTo>
                  <a:lnTo>
                    <a:pt x="320063" y="1920239"/>
                  </a:lnTo>
                  <a:lnTo>
                    <a:pt x="3039184" y="1920239"/>
                  </a:lnTo>
                  <a:lnTo>
                    <a:pt x="3086484" y="1916770"/>
                  </a:lnTo>
                  <a:lnTo>
                    <a:pt x="3131627" y="1906692"/>
                  </a:lnTo>
                  <a:lnTo>
                    <a:pt x="3174118" y="1890499"/>
                  </a:lnTo>
                  <a:lnTo>
                    <a:pt x="3213462" y="1868687"/>
                  </a:lnTo>
                  <a:lnTo>
                    <a:pt x="3249166" y="1841749"/>
                  </a:lnTo>
                  <a:lnTo>
                    <a:pt x="3280734" y="1810182"/>
                  </a:lnTo>
                  <a:lnTo>
                    <a:pt x="3307671" y="1774478"/>
                  </a:lnTo>
                  <a:lnTo>
                    <a:pt x="3329483" y="1735134"/>
                  </a:lnTo>
                  <a:lnTo>
                    <a:pt x="3345676" y="1692643"/>
                  </a:lnTo>
                  <a:lnTo>
                    <a:pt x="3355754" y="1647500"/>
                  </a:lnTo>
                  <a:lnTo>
                    <a:pt x="3359224" y="1600200"/>
                  </a:lnTo>
                  <a:lnTo>
                    <a:pt x="3359224" y="320039"/>
                  </a:lnTo>
                  <a:lnTo>
                    <a:pt x="3355754" y="272739"/>
                  </a:lnTo>
                  <a:lnTo>
                    <a:pt x="3345676" y="227596"/>
                  </a:lnTo>
                  <a:lnTo>
                    <a:pt x="3329483" y="185105"/>
                  </a:lnTo>
                  <a:lnTo>
                    <a:pt x="3307671" y="145761"/>
                  </a:lnTo>
                  <a:lnTo>
                    <a:pt x="3280734" y="110057"/>
                  </a:lnTo>
                  <a:lnTo>
                    <a:pt x="3249166" y="78490"/>
                  </a:lnTo>
                  <a:lnTo>
                    <a:pt x="3213462" y="51552"/>
                  </a:lnTo>
                  <a:lnTo>
                    <a:pt x="3174118" y="29740"/>
                  </a:lnTo>
                  <a:lnTo>
                    <a:pt x="3131627" y="13547"/>
                  </a:lnTo>
                  <a:lnTo>
                    <a:pt x="3086484" y="3469"/>
                  </a:lnTo>
                  <a:lnTo>
                    <a:pt x="3039184" y="0"/>
                  </a:lnTo>
                  <a:close/>
                </a:path>
              </a:pathLst>
            </a:custGeom>
            <a:noFill/>
            <a:ln w="19050">
              <a:solidFill>
                <a:schemeClr val="bg2">
                  <a:lumMod val="20000"/>
                  <a:lumOff val="80000"/>
                </a:schemeClr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02050CFA-E7FD-C9E1-79A8-6E783AEF3EFE}"/>
                </a:ext>
              </a:extLst>
            </p:cNvPr>
            <p:cNvSpPr txBox="1"/>
            <p:nvPr/>
          </p:nvSpPr>
          <p:spPr>
            <a:xfrm>
              <a:off x="2686752" y="2138835"/>
              <a:ext cx="3298972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kumimoji="0" lang="ru-RU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rPr>
                <a:t>Этап 3</a:t>
              </a:r>
            </a:p>
            <a:p>
              <a:pPr algn="ctr"/>
              <a:r>
                <a:rPr lang="ru-RU" sz="2000" dirty="0"/>
                <a:t>(01.10.2025 - 31.12.2025)</a:t>
              </a:r>
            </a:p>
          </p:txBody>
        </p:sp>
      </p:grpSp>
      <p:sp>
        <p:nvSpPr>
          <p:cNvPr id="5" name="Прямоугольник 4"/>
          <p:cNvSpPr/>
          <p:nvPr/>
        </p:nvSpPr>
        <p:spPr>
          <a:xfrm>
            <a:off x="5223607" y="5130539"/>
            <a:ext cx="658656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ru-RU" sz="20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апробация</a:t>
            </a:r>
            <a:r>
              <a:rPr lang="ru-RU" sz="2000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результатов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2000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продолжить</a:t>
            </a:r>
            <a:r>
              <a:rPr lang="ru-RU" sz="20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размещение</a:t>
            </a:r>
            <a:r>
              <a:rPr lang="ru-RU" sz="2000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материалов</a:t>
            </a:r>
            <a:endParaRPr lang="ru-RU" sz="2000" b="1" dirty="0">
              <a:solidFill>
                <a:schemeClr val="tx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ru-RU" sz="2000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оформить </a:t>
            </a:r>
            <a:r>
              <a:rPr lang="ru-RU" sz="2000" b="1" dirty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акты о внедрении</a:t>
            </a:r>
          </a:p>
        </p:txBody>
      </p:sp>
    </p:spTree>
    <p:extLst>
      <p:ext uri="{BB962C8B-B14F-4D97-AF65-F5344CB8AC3E}">
        <p14:creationId xmlns:p14="http://schemas.microsoft.com/office/powerpoint/2010/main" val="3988152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1"/>
          <p:cNvSpPr txBox="1">
            <a:spLocks noGrp="1"/>
          </p:cNvSpPr>
          <p:nvPr>
            <p:ph type="title"/>
          </p:nvPr>
        </p:nvSpPr>
        <p:spPr>
          <a:xfrm>
            <a:off x="2351584" y="0"/>
            <a:ext cx="8352928" cy="1347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ru-RU" sz="2800" dirty="0">
                <a:solidFill>
                  <a:schemeClr val="accent1">
                    <a:lumMod val="75000"/>
                  </a:schemeClr>
                </a:solidFill>
              </a:rPr>
              <a:t>Подготовка отчета за 2021-2025 гг. </a:t>
            </a:r>
            <a:br>
              <a:rPr lang="ru-RU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800" dirty="0">
                <a:solidFill>
                  <a:schemeClr val="accent1">
                    <a:lumMod val="75000"/>
                  </a:schemeClr>
                </a:solidFill>
              </a:rPr>
              <a:t>по ОНТП «Функциональная грамотность»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67033"/>
              </p:ext>
            </p:extLst>
          </p:nvPr>
        </p:nvGraphicFramePr>
        <p:xfrm>
          <a:off x="551384" y="1556792"/>
          <a:ext cx="11377264" cy="5096934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8579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148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04456">
                  <a:extLst>
                    <a:ext uri="{9D8B030D-6E8A-4147-A177-3AD203B41FA5}">
                      <a16:colId xmlns:a16="http://schemas.microsoft.com/office/drawing/2014/main" val="3292787375"/>
                    </a:ext>
                  </a:extLst>
                </a:gridCol>
              </a:tblGrid>
              <a:tr h="36397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Год</a:t>
                      </a:r>
                      <a:endParaRPr lang="ru-RU" sz="16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Выходы</a:t>
                      </a:r>
                      <a:endParaRPr lang="ru-RU" sz="16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ru-RU" sz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Форма представления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9602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810260" algn="l"/>
                        </a:tabLs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2021</a:t>
                      </a:r>
                      <a:endParaRPr lang="ru-RU" sz="16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Аналитическая записка «Особенности подготовки …»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endParaRPr lang="ru-RU" sz="800" dirty="0"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>
                          <a:tab pos="810260" algn="l"/>
                        </a:tabLst>
                        <a:defRPr/>
                      </a:pPr>
                      <a:r>
                        <a:rPr lang="ru-RU" sz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Концептуальные основания </a:t>
                      </a:r>
                      <a:r>
                        <a:rPr lang="ru-RU" sz="1600" dirty="0">
                          <a:effectLst/>
                          <a:latin typeface="+mn-lt"/>
                        </a:rPr>
                        <a:t>подготовки …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ru-RU" sz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текст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endParaRPr lang="ru-RU" sz="8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ru-RU" sz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текст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8779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810260" algn="l"/>
                        </a:tabLs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2022</a:t>
                      </a:r>
                      <a:endParaRPr lang="ru-RU" sz="16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Мировой и отечественный опыт…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ru-RU" sz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Проект компетентностной модели …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ru-RU" sz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Требования к образовательным результатам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ru-RU" sz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Перечни компетенций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ru-RU" sz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текст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8563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810260" algn="l"/>
                        </a:tabLs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2023</a:t>
                      </a:r>
                      <a:endParaRPr lang="ru-RU" sz="16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Макетные образцы образовательных стандартов ВО (13)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endParaRPr lang="ru-RU" sz="800" dirty="0">
                        <a:effectLst/>
                        <a:latin typeface="+mn-lt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ru-RU" sz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Учебные программы нового поколения (13 + 13)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endParaRPr lang="ru-RU" sz="8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ru-RU" sz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Методические рекомендации по разработке учеб. пособий и УМК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ru-RU" sz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ссылка + дата утверждения, номер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endParaRPr lang="ru-RU" sz="8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ru-RU" sz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ссылка + дата утверждения, номер 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endParaRPr lang="ru-RU" sz="8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ru-RU" sz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библиографическое описание издания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8779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810260" algn="l"/>
                        </a:tabLs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2024</a:t>
                      </a:r>
                      <a:endParaRPr lang="ru-RU" sz="16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Пособия по учебным дисциплинам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endParaRPr lang="ru-RU" sz="1600" dirty="0">
                        <a:effectLst/>
                        <a:latin typeface="+mn-lt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endParaRPr lang="ru-RU" sz="800" dirty="0">
                        <a:effectLst/>
                        <a:latin typeface="+mn-lt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ru-RU" sz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УМК по дисциплинам по выбору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ru-RU" sz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ссылка + библиографическое описание, сведения о присвоении грифа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endParaRPr lang="ru-RU" sz="8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>
                          <a:tab pos="810260" algn="l"/>
                        </a:tabLst>
                        <a:defRPr/>
                      </a:pPr>
                      <a:r>
                        <a:rPr lang="ru-RU" sz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ссылка + библиографическое описание, сведения о присвоении грифа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8779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810260" algn="l"/>
                        </a:tabLs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2025</a:t>
                      </a:r>
                      <a:endParaRPr lang="ru-RU" sz="16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Теоретические основания создания информационных банков 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endParaRPr lang="ru-RU" sz="800" dirty="0">
                        <a:effectLst/>
                        <a:latin typeface="+mn-lt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ru-RU" sz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Информационные банки эффективных практик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endParaRPr lang="ru-RU" sz="8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ru-RU" sz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Результаты внедрения электронных ресурсов инф. банков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ru-RU" sz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текст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endParaRPr lang="ru-RU" sz="8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ru-RU" sz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текст + ссылка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endParaRPr lang="ru-RU" sz="8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810260" algn="l"/>
                        </a:tabLst>
                      </a:pPr>
                      <a:r>
                        <a:rPr lang="ru-RU" sz="1600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текст + акты внедрения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3879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Теплый синий">
      <a:dk1>
        <a:srgbClr val="000000"/>
      </a:dk1>
      <a:lt1>
        <a:srgbClr val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1364</TotalTime>
  <Words>230</Words>
  <Application>Microsoft Office PowerPoint</Application>
  <PresentationFormat>Широкоэкранный</PresentationFormat>
  <Paragraphs>58</Paragraphs>
  <Slides>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Calibri</vt:lpstr>
      <vt:lpstr>Times New Roman</vt:lpstr>
      <vt:lpstr>Wingdings</vt:lpstr>
      <vt:lpstr>Тема Office</vt:lpstr>
      <vt:lpstr>ПРИЕМКА  результатов выполнения задания</vt:lpstr>
      <vt:lpstr>Задание на 2025 г.: Создать и внедрить банки инновационного опыта и комплексы эффективных практик подготовки будущих педагогических работников к формированию функциональной грамотности обучающихся</vt:lpstr>
      <vt:lpstr>Подготовка отчета за 2021-2025 гг.  по ОНТП «Функциональная грамотность»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Образование  без  границ</dc:title>
  <dc:creator>Lenovo</dc:creator>
  <cp:lastModifiedBy>Пользователь</cp:lastModifiedBy>
  <cp:revision>149</cp:revision>
  <dcterms:modified xsi:type="dcterms:W3CDTF">2025-11-24T10:36:15Z</dcterms:modified>
</cp:coreProperties>
</file>