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3663" r:id="rId1"/>
  </p:sldMasterIdLst>
  <p:notesMasterIdLst>
    <p:notesMasterId r:id="rId8"/>
  </p:notesMasterIdLst>
  <p:sldIdLst>
    <p:sldId id="266" r:id="rId2"/>
    <p:sldId id="294" r:id="rId3"/>
    <p:sldId id="296" r:id="rId4"/>
    <p:sldId id="260" r:id="rId5"/>
    <p:sldId id="298" r:id="rId6"/>
    <p:sldId id="256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D5"/>
    <a:srgbClr val="F0E1FF"/>
    <a:srgbClr val="E7F4D8"/>
    <a:srgbClr val="CAE8AA"/>
    <a:srgbClr val="FBEDD9"/>
    <a:srgbClr val="E0C1FF"/>
    <a:srgbClr val="9E0000"/>
    <a:srgbClr val="FFBDBD"/>
    <a:srgbClr val="FFE48F"/>
    <a:srgbClr val="FF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087582A-C6F8-4225-B5B5-F617767C460A}">
  <a:tblStyle styleId="{2087582A-C6F8-4225-B5B5-F617767C460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8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7570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425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6101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404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итульный слайд">
  <p:cSld name="1_Титульный слайд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6000" y="684000"/>
            <a:ext cx="7065000" cy="13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sz="6000" b="1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Заголовок и объект">
  <p:cSld name="4_Заголовок и объект">
    <p:bg>
      <p:bgPr>
        <a:solidFill>
          <a:schemeClr val="lt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ftr" idx="11"/>
          </p:nvPr>
        </p:nvSpPr>
        <p:spPr>
          <a:xfrm>
            <a:off x="2271000" y="6356350"/>
            <a:ext cx="76500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Заголовок и объект">
  <p:cSld name="1_Заголовок и объект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901000" y="189000"/>
            <a:ext cx="907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sz="6000" b="1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льзовательский макет">
  <p:cSld name="Пользовательский макет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edcent@bspu.by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440" y="692696"/>
            <a:ext cx="10225136" cy="4886142"/>
          </a:xfrm>
        </p:spPr>
        <p:txBody>
          <a:bodyPr/>
          <a:lstStyle/>
          <a:p>
            <a:pPr algn="ctr"/>
            <a:b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/>
              <a:t>УСТАНОВОЧНЫЙ СЕМИНАР</a:t>
            </a:r>
            <a:br>
              <a:rPr lang="ru-RU" sz="3600" b="0" dirty="0"/>
            </a:br>
            <a:br>
              <a:rPr lang="ru-RU" sz="3600" b="0" dirty="0"/>
            </a:br>
            <a:r>
              <a:rPr lang="ru-RU" sz="3200" b="0" dirty="0"/>
              <a:t>по выполнению задания 4 этапа НИР</a:t>
            </a:r>
            <a:br>
              <a:rPr lang="ru-RU" sz="3200" b="0" dirty="0"/>
            </a:br>
            <a:r>
              <a:rPr lang="ru-RU" sz="3200" b="0" dirty="0"/>
              <a:t> </a:t>
            </a:r>
            <a:r>
              <a:rPr lang="ru-RU" sz="3200" dirty="0"/>
              <a:t>«Разработать научно-методическое обеспечение подготовки будущих педагогических работников к формированию функциональной грамотности обучающихся» </a:t>
            </a:r>
            <a:br>
              <a:rPr lang="ru-RU" sz="3200" b="0" dirty="0"/>
            </a:br>
            <a:r>
              <a:rPr lang="ru-RU" sz="3200" b="0" dirty="0"/>
              <a:t>(ОНТП «Функциональная грамотность», 2021-2025 гг.)</a:t>
            </a:r>
            <a:b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4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9E0000"/>
                </a:solidFill>
                <a:latin typeface="+mn-lt"/>
                <a:cs typeface="Times New Roman" pitchFamily="18" charset="0"/>
              </a:rPr>
              <a:t>19 сентября 2023 г.</a:t>
            </a:r>
            <a:br>
              <a:rPr lang="ru-RU" sz="2800" dirty="0">
                <a:solidFill>
                  <a:srgbClr val="9E0000"/>
                </a:solidFill>
                <a:latin typeface="+mn-lt"/>
              </a:rPr>
            </a:br>
            <a:b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054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2135560" y="-56702"/>
            <a:ext cx="9865096" cy="178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400" u="sng" dirty="0"/>
              <a:t>Задание на 2023 г.</a:t>
            </a:r>
            <a:r>
              <a:rPr lang="ru-RU" sz="2400" dirty="0"/>
              <a:t>: Разработать и апробировать обновленное содержание педагогического образования, обеспечивающее готовность будущих педагогических работников к формированию функциональной грамотности обучающихся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Google Shape;123;p21"/>
          <p:cNvSpPr/>
          <p:nvPr/>
        </p:nvSpPr>
        <p:spPr>
          <a:xfrm rot="5400000">
            <a:off x="439133" y="1588129"/>
            <a:ext cx="426410" cy="675002"/>
          </a:xfrm>
          <a:prstGeom prst="flowChartDelay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1"/>
          <p:cNvSpPr/>
          <p:nvPr/>
        </p:nvSpPr>
        <p:spPr>
          <a:xfrm>
            <a:off x="767408" y="2857716"/>
            <a:ext cx="24482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dirty="0"/>
          </a:p>
        </p:txBody>
      </p:sp>
      <p:sp>
        <p:nvSpPr>
          <p:cNvPr id="133" name="Google Shape;133;p21"/>
          <p:cNvSpPr/>
          <p:nvPr/>
        </p:nvSpPr>
        <p:spPr>
          <a:xfrm>
            <a:off x="3693885" y="3715854"/>
            <a:ext cx="182328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4" name="Google Shape;134;p21"/>
          <p:cNvSpPr/>
          <p:nvPr/>
        </p:nvSpPr>
        <p:spPr>
          <a:xfrm>
            <a:off x="3431704" y="2499176"/>
            <a:ext cx="2212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lang="ru-RU" sz="1800" dirty="0"/>
          </a:p>
        </p:txBody>
      </p:sp>
      <p:sp>
        <p:nvSpPr>
          <p:cNvPr id="142" name="Google Shape;142;p21"/>
          <p:cNvSpPr/>
          <p:nvPr/>
        </p:nvSpPr>
        <p:spPr>
          <a:xfrm>
            <a:off x="6803626" y="3733371"/>
            <a:ext cx="182328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3" name="Google Shape;143;p21"/>
          <p:cNvSpPr/>
          <p:nvPr/>
        </p:nvSpPr>
        <p:spPr>
          <a:xfrm>
            <a:off x="6888180" y="3209294"/>
            <a:ext cx="162870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21"/>
          <p:cNvSpPr/>
          <p:nvPr/>
        </p:nvSpPr>
        <p:spPr>
          <a:xfrm>
            <a:off x="8976320" y="2276872"/>
            <a:ext cx="2389760" cy="1438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sz="1600" dirty="0"/>
          </a:p>
        </p:txBody>
      </p:sp>
      <p:sp>
        <p:nvSpPr>
          <p:cNvPr id="153" name="Google Shape;153;p21"/>
          <p:cNvSpPr/>
          <p:nvPr/>
        </p:nvSpPr>
        <p:spPr>
          <a:xfrm>
            <a:off x="263353" y="4791985"/>
            <a:ext cx="230425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4" name="Google Shape;154;p21"/>
          <p:cNvSpPr/>
          <p:nvPr/>
        </p:nvSpPr>
        <p:spPr>
          <a:xfrm>
            <a:off x="3143779" y="4739594"/>
            <a:ext cx="2135583" cy="1091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dirty="0"/>
          </a:p>
        </p:txBody>
      </p:sp>
      <p:sp>
        <p:nvSpPr>
          <p:cNvPr id="155" name="Google Shape;155;p21"/>
          <p:cNvSpPr/>
          <p:nvPr/>
        </p:nvSpPr>
        <p:spPr>
          <a:xfrm>
            <a:off x="5864893" y="4801910"/>
            <a:ext cx="208884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dirty="0"/>
          </a:p>
        </p:txBody>
      </p:sp>
      <p:sp>
        <p:nvSpPr>
          <p:cNvPr id="156" name="Google Shape;156;p21"/>
          <p:cNvSpPr/>
          <p:nvPr/>
        </p:nvSpPr>
        <p:spPr>
          <a:xfrm>
            <a:off x="10868970" y="4791985"/>
            <a:ext cx="769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16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ГОЛОВОК</a:t>
            </a:r>
            <a:endParaRPr dirty="0"/>
          </a:p>
        </p:txBody>
      </p:sp>
      <p:pic>
        <p:nvPicPr>
          <p:cNvPr id="43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913" y="1727773"/>
            <a:ext cx="299791" cy="29979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" name="object 8"/>
          <p:cNvGrpSpPr/>
          <p:nvPr/>
        </p:nvGrpSpPr>
        <p:grpSpPr>
          <a:xfrm>
            <a:off x="1969799" y="2276872"/>
            <a:ext cx="8784976" cy="3110174"/>
            <a:chOff x="-10107" y="1180972"/>
            <a:chExt cx="3385185" cy="1945639"/>
          </a:xfrm>
          <a:gradFill flip="none" rotWithShape="1">
            <a:gsLst>
              <a:gs pos="0">
                <a:srgbClr val="CAE8AA">
                  <a:tint val="66000"/>
                  <a:satMod val="160000"/>
                </a:srgbClr>
              </a:gs>
              <a:gs pos="50000">
                <a:srgbClr val="CAE8AA">
                  <a:tint val="44500"/>
                  <a:satMod val="160000"/>
                </a:srgbClr>
              </a:gs>
              <a:gs pos="100000">
                <a:srgbClr val="CAE8AA">
                  <a:tint val="23500"/>
                  <a:satMod val="160000"/>
                </a:srgbClr>
              </a:gs>
            </a:gsLst>
            <a:lin ang="5400000" scaled="1"/>
            <a:tileRect/>
          </a:gradFill>
        </p:grpSpPr>
        <p:sp>
          <p:nvSpPr>
            <p:cNvPr id="42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grpFill/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949966" y="74711"/>
            <a:ext cx="2920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394336" y="2742983"/>
            <a:ext cx="77768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+mn-lt"/>
              </a:rPr>
              <a:t>	</a:t>
            </a:r>
            <a:r>
              <a:rPr lang="ru-RU" sz="2800" u="sng" dirty="0">
                <a:latin typeface="+mn-lt"/>
              </a:rPr>
              <a:t>4 этап</a:t>
            </a:r>
            <a:r>
              <a:rPr lang="ru-RU" sz="2800" dirty="0">
                <a:latin typeface="+mn-lt"/>
              </a:rPr>
              <a:t>. </a:t>
            </a:r>
            <a:r>
              <a:rPr lang="ru-RU" sz="2800" b="1" dirty="0">
                <a:latin typeface="+mn-lt"/>
              </a:rPr>
              <a:t>Методические рекомендации </a:t>
            </a:r>
            <a:r>
              <a:rPr lang="ru-RU" sz="2800" dirty="0">
                <a:latin typeface="+mn-lt"/>
              </a:rPr>
              <a:t>по разработке учебных пособий и УМК, ориентированных на подготовку будущих педагогических работников к формированию ФГ обучающихся </a:t>
            </a:r>
            <a:r>
              <a:rPr lang="ru-RU" sz="2800" b="1" dirty="0">
                <a:latin typeface="+mn-lt"/>
              </a:rPr>
              <a:t>(8 шт.)</a:t>
            </a:r>
          </a:p>
        </p:txBody>
      </p:sp>
    </p:spTree>
    <p:extLst>
      <p:ext uri="{BB962C8B-B14F-4D97-AF65-F5344CB8AC3E}">
        <p14:creationId xmlns:p14="http://schemas.microsoft.com/office/powerpoint/2010/main" val="2054544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9DFD763-5E1E-847F-6023-F70154374E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78438"/>
              </p:ext>
            </p:extLst>
          </p:nvPr>
        </p:nvGraphicFramePr>
        <p:xfrm>
          <a:off x="1271464" y="1412776"/>
          <a:ext cx="10081120" cy="4943150"/>
        </p:xfrm>
        <a:graphic>
          <a:graphicData uri="http://schemas.openxmlformats.org/drawingml/2006/table">
            <a:tbl>
              <a:tblPr firstRow="1" firstCol="1" bandRow="1">
                <a:tableStyleId>{2087582A-C6F8-4225-B5B5-F617767C460A}</a:tableStyleId>
              </a:tblPr>
              <a:tblGrid>
                <a:gridCol w="5184576">
                  <a:extLst>
                    <a:ext uri="{9D8B030D-6E8A-4147-A177-3AD203B41FA5}">
                      <a16:colId xmlns:a16="http://schemas.microsoft.com/office/drawing/2014/main" val="192139799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45934706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4148961907"/>
                    </a:ext>
                  </a:extLst>
                </a:gridCol>
              </a:tblGrid>
              <a:tr h="471766"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ВНК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Кол-во выходов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Кол-во </a:t>
                      </a:r>
                    </a:p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разделов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3832477105"/>
                  </a:ext>
                </a:extLst>
              </a:tr>
              <a:tr h="453162">
                <a:tc>
                  <a:txBody>
                    <a:bodyPr/>
                    <a:lstStyle/>
                    <a:p>
                      <a:pPr algn="l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1. «История и обществоведение»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466725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2046165069"/>
                  </a:ext>
                </a:extLst>
              </a:tr>
              <a:tr h="471766">
                <a:tc>
                  <a:txBody>
                    <a:bodyPr/>
                    <a:lstStyle/>
                    <a:p>
                      <a:pPr algn="l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2. «Педагогика и психология»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2</a:t>
                      </a:r>
                      <a:r>
                        <a:rPr lang="ru-RU" sz="1800" dirty="0">
                          <a:effectLst/>
                        </a:rPr>
                        <a:t> (педагогика и психология)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1284974435"/>
                  </a:ext>
                </a:extLst>
              </a:tr>
              <a:tr h="484079">
                <a:tc>
                  <a:txBody>
                    <a:bodyPr/>
                    <a:lstStyle/>
                    <a:p>
                      <a:pPr algn="l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3. «Физмат»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2</a:t>
                      </a:r>
                      <a:r>
                        <a:rPr lang="ru-RU" sz="1800" dirty="0">
                          <a:effectLst/>
                        </a:rPr>
                        <a:t> (физика, математика)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4266121806"/>
                  </a:ext>
                </a:extLst>
              </a:tr>
              <a:tr h="514814">
                <a:tc>
                  <a:txBody>
                    <a:bodyPr/>
                    <a:lstStyle/>
                    <a:p>
                      <a:pPr algn="l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4. «Гуманитарное образование»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3</a:t>
                      </a:r>
                      <a:r>
                        <a:rPr lang="ru-RU" sz="1800" dirty="0">
                          <a:effectLst/>
                        </a:rPr>
                        <a:t> (филология, музыка и ИЗО)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3239882570"/>
                  </a:ext>
                </a:extLst>
              </a:tr>
              <a:tr h="412795">
                <a:tc>
                  <a:txBody>
                    <a:bodyPr/>
                    <a:lstStyle/>
                    <a:p>
                      <a:pPr algn="l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5. «Дошкольное и начальное образование»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2</a:t>
                      </a:r>
                      <a:r>
                        <a:rPr lang="ru-RU" sz="1800" dirty="0">
                          <a:effectLst/>
                        </a:rPr>
                        <a:t> (дошкольное образование и начальное образование)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506623005"/>
                  </a:ext>
                </a:extLst>
              </a:tr>
              <a:tr h="535214">
                <a:tc>
                  <a:txBody>
                    <a:bodyPr/>
                    <a:lstStyle/>
                    <a:p>
                      <a:pPr algn="l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6. «Социальная педагогика»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932977995"/>
                  </a:ext>
                </a:extLst>
              </a:tr>
              <a:tr h="557266">
                <a:tc>
                  <a:txBody>
                    <a:bodyPr/>
                    <a:lstStyle/>
                    <a:p>
                      <a:pPr algn="l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8. «Инклюзия»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3079105354"/>
                  </a:ext>
                </a:extLst>
              </a:tr>
              <a:tr h="707649">
                <a:tc>
                  <a:txBody>
                    <a:bodyPr/>
                    <a:lstStyle/>
                    <a:p>
                      <a:pPr algn="l">
                        <a:tabLst>
                          <a:tab pos="810260" algn="l"/>
                        </a:tabLst>
                      </a:pPr>
                      <a:r>
                        <a:rPr lang="ru-RU" sz="2000" dirty="0">
                          <a:effectLst/>
                        </a:rPr>
                        <a:t>9. «Естествознание»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1</a:t>
                      </a:r>
                    </a:p>
                    <a:p>
                      <a:pPr algn="ctr">
                        <a:tabLst>
                          <a:tab pos="810260" algn="l"/>
                        </a:tabLst>
                      </a:pPr>
                      <a:r>
                        <a:rPr lang="ru-RU" sz="2200" dirty="0">
                          <a:effectLst/>
                        </a:rPr>
                        <a:t>3</a:t>
                      </a:r>
                      <a:r>
                        <a:rPr lang="ru-RU" sz="1800" dirty="0">
                          <a:effectLst/>
                        </a:rPr>
                        <a:t> (химия, биология, география)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2759939862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C2D06E2-D628-A300-1E2D-FD46E46EE9DF}"/>
              </a:ext>
            </a:extLst>
          </p:cNvPr>
          <p:cNvSpPr/>
          <p:nvPr/>
        </p:nvSpPr>
        <p:spPr>
          <a:xfrm>
            <a:off x="1487488" y="502074"/>
            <a:ext cx="92170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+mn-lt"/>
              </a:rPr>
              <a:t>	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Количество выходов от каждого ВНК (по 4 этапу)</a:t>
            </a:r>
          </a:p>
        </p:txBody>
      </p:sp>
    </p:spTree>
    <p:extLst>
      <p:ext uri="{BB962C8B-B14F-4D97-AF65-F5344CB8AC3E}">
        <p14:creationId xmlns:p14="http://schemas.microsoft.com/office/powerpoint/2010/main" val="2955693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/>
          <p:nvPr/>
        </p:nvSpPr>
        <p:spPr>
          <a:xfrm>
            <a:off x="3693885" y="3715854"/>
            <a:ext cx="182328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4" name="Google Shape;134;p21"/>
          <p:cNvSpPr/>
          <p:nvPr/>
        </p:nvSpPr>
        <p:spPr>
          <a:xfrm>
            <a:off x="3431704" y="2499176"/>
            <a:ext cx="2212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lang="ru-RU" sz="1800" dirty="0"/>
          </a:p>
        </p:txBody>
      </p:sp>
      <p:sp>
        <p:nvSpPr>
          <p:cNvPr id="143" name="Google Shape;143;p21"/>
          <p:cNvSpPr/>
          <p:nvPr/>
        </p:nvSpPr>
        <p:spPr>
          <a:xfrm>
            <a:off x="6888180" y="3209294"/>
            <a:ext cx="162870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4" name="Google Shape;154;p21"/>
          <p:cNvSpPr/>
          <p:nvPr/>
        </p:nvSpPr>
        <p:spPr>
          <a:xfrm>
            <a:off x="3143779" y="4739594"/>
            <a:ext cx="2135583" cy="1091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dirty="0"/>
          </a:p>
        </p:txBody>
      </p:sp>
      <p:sp>
        <p:nvSpPr>
          <p:cNvPr id="155" name="Google Shape;155;p21"/>
          <p:cNvSpPr/>
          <p:nvPr/>
        </p:nvSpPr>
        <p:spPr>
          <a:xfrm>
            <a:off x="5864893" y="4801910"/>
            <a:ext cx="208884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dirty="0"/>
          </a:p>
        </p:txBody>
      </p:sp>
      <p:sp>
        <p:nvSpPr>
          <p:cNvPr id="156" name="Google Shape;156;p21"/>
          <p:cNvSpPr/>
          <p:nvPr/>
        </p:nvSpPr>
        <p:spPr>
          <a:xfrm>
            <a:off x="10868970" y="4791985"/>
            <a:ext cx="769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16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ГОЛОВОК</a:t>
            </a:r>
            <a:endParaRPr dirty="0"/>
          </a:p>
        </p:txBody>
      </p:sp>
      <p:pic>
        <p:nvPicPr>
          <p:cNvPr id="43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913" y="1727773"/>
            <a:ext cx="299791" cy="29979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18;p21">
            <a:extLst>
              <a:ext uri="{FF2B5EF4-FFF2-40B4-BE49-F238E27FC236}">
                <a16:creationId xmlns:a16="http://schemas.microsoft.com/office/drawing/2014/main" id="{41C2FF5F-0B54-A70E-2CCA-150F271537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5560" y="188640"/>
            <a:ext cx="9073008" cy="11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3600" dirty="0"/>
              <a:t>Структура методических рекомендаций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D23F7790-BF60-D04E-2502-4E613D1C234B}"/>
              </a:ext>
            </a:extLst>
          </p:cNvPr>
          <p:cNvSpPr>
            <a:spLocks noChangeArrowheads="1"/>
          </p:cNvSpPr>
          <p:nvPr/>
        </p:nvSpPr>
        <p:spPr bwMode="gray">
          <a:xfrm>
            <a:off x="2052661" y="1848488"/>
            <a:ext cx="2304256" cy="583971"/>
          </a:xfrm>
          <a:prstGeom prst="bevel">
            <a:avLst>
              <a:gd name="adj" fmla="val 12639"/>
            </a:avLst>
          </a:prstGeom>
          <a:solidFill>
            <a:srgbClr val="FFD5D5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Arial" panose="020B0604020202020204" pitchFamily="34" charset="0"/>
              </a:rPr>
              <a:t>Название</a:t>
            </a: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4D7D7C36-6493-8D94-283C-195ECFC4AA55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3647637" y="3506370"/>
            <a:ext cx="3312368" cy="596990"/>
          </a:xfrm>
          <a:prstGeom prst="bevel">
            <a:avLst>
              <a:gd name="adj" fmla="val 1040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Arial" panose="020B0604020202020204" pitchFamily="34" charset="0"/>
              </a:rPr>
              <a:t>Основная часть</a:t>
            </a:r>
          </a:p>
        </p:txBody>
      </p:sp>
      <p:sp>
        <p:nvSpPr>
          <p:cNvPr id="8" name="AutoShape 5">
            <a:extLst>
              <a:ext uri="{FF2B5EF4-FFF2-40B4-BE49-F238E27FC236}">
                <a16:creationId xmlns:a16="http://schemas.microsoft.com/office/drawing/2014/main" id="{9FF8B7D8-9F3F-D9BE-5323-68815AF4A7D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892861" y="2581372"/>
            <a:ext cx="3179880" cy="669301"/>
          </a:xfrm>
          <a:prstGeom prst="bevel">
            <a:avLst>
              <a:gd name="adj" fmla="val 10407"/>
            </a:avLst>
          </a:prstGeom>
          <a:solidFill>
            <a:srgbClr val="F0E1FF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Arial" panose="020B0604020202020204" pitchFamily="34" charset="0"/>
              </a:rPr>
              <a:t>Введение</a:t>
            </a:r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99185661-F5ED-A5A2-75DC-4432A4AAE9F3}"/>
              </a:ext>
            </a:extLst>
          </p:cNvPr>
          <p:cNvSpPr/>
          <p:nvPr/>
        </p:nvSpPr>
        <p:spPr>
          <a:xfrm rot="16200000">
            <a:off x="1272624" y="1748756"/>
            <a:ext cx="562233" cy="769648"/>
          </a:xfrm>
          <a:prstGeom prst="downArrow">
            <a:avLst/>
          </a:prstGeom>
          <a:solidFill>
            <a:srgbClr val="FFD5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32511D90-F3E7-E1DC-166D-551E0B75B950}"/>
              </a:ext>
            </a:extLst>
          </p:cNvPr>
          <p:cNvSpPr/>
          <p:nvPr/>
        </p:nvSpPr>
        <p:spPr>
          <a:xfrm rot="16200000">
            <a:off x="2042274" y="2496429"/>
            <a:ext cx="562233" cy="769648"/>
          </a:xfrm>
          <a:prstGeom prst="downArrow">
            <a:avLst/>
          </a:prstGeom>
          <a:solidFill>
            <a:srgbClr val="F0E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5AFF4B79-E0BB-69E5-3D16-C388232309F9}"/>
              </a:ext>
            </a:extLst>
          </p:cNvPr>
          <p:cNvSpPr/>
          <p:nvPr/>
        </p:nvSpPr>
        <p:spPr>
          <a:xfrm rot="16200000">
            <a:off x="2811923" y="3349229"/>
            <a:ext cx="562234" cy="76964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23A77BCB-8D2D-7909-F2A3-11B62D5FD56A}"/>
              </a:ext>
            </a:extLst>
          </p:cNvPr>
          <p:cNvSpPr>
            <a:spLocks noChangeArrowheads="1"/>
          </p:cNvSpPr>
          <p:nvPr/>
        </p:nvSpPr>
        <p:spPr bwMode="gray">
          <a:xfrm>
            <a:off x="5237633" y="5054639"/>
            <a:ext cx="6474210" cy="595246"/>
          </a:xfrm>
          <a:prstGeom prst="bevel">
            <a:avLst>
              <a:gd name="adj" fmla="val 12639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Arial" panose="020B0604020202020204" pitchFamily="34" charset="0"/>
              </a:rPr>
              <a:t>Список использованной литературы</a:t>
            </a:r>
          </a:p>
        </p:txBody>
      </p:sp>
      <p:sp>
        <p:nvSpPr>
          <p:cNvPr id="4" name="Стрелка: вниз 3">
            <a:extLst>
              <a:ext uri="{FF2B5EF4-FFF2-40B4-BE49-F238E27FC236}">
                <a16:creationId xmlns:a16="http://schemas.microsoft.com/office/drawing/2014/main" id="{77097F89-0D00-16F0-7384-CC72659569B2}"/>
              </a:ext>
            </a:extLst>
          </p:cNvPr>
          <p:cNvSpPr/>
          <p:nvPr/>
        </p:nvSpPr>
        <p:spPr>
          <a:xfrm rot="16200000">
            <a:off x="4464270" y="4997376"/>
            <a:ext cx="573352" cy="814307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3FD4572-E41B-6A34-5409-448C285F90C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072741" y="5912539"/>
            <a:ext cx="2811077" cy="531812"/>
          </a:xfrm>
          <a:prstGeom prst="bevel">
            <a:avLst>
              <a:gd name="adj" fmla="val 12639"/>
            </a:avLst>
          </a:prstGeom>
          <a:solidFill>
            <a:srgbClr val="E7F4D8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Arial" panose="020B0604020202020204" pitchFamily="34" charset="0"/>
              </a:rPr>
              <a:t>Приложения</a:t>
            </a:r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id="{48A6C6A4-3E4D-303D-9720-9080C6DBDD9C}"/>
              </a:ext>
            </a:extLst>
          </p:cNvPr>
          <p:cNvSpPr/>
          <p:nvPr/>
        </p:nvSpPr>
        <p:spPr>
          <a:xfrm rot="16200000">
            <a:off x="5201850" y="5808671"/>
            <a:ext cx="531813" cy="794273"/>
          </a:xfrm>
          <a:prstGeom prst="downArrow">
            <a:avLst/>
          </a:prstGeom>
          <a:solidFill>
            <a:srgbClr val="E7F4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0773AB90-48A5-22FF-8835-A38B0180D447}"/>
              </a:ext>
            </a:extLst>
          </p:cNvPr>
          <p:cNvSpPr/>
          <p:nvPr/>
        </p:nvSpPr>
        <p:spPr>
          <a:xfrm rot="16200000">
            <a:off x="3663088" y="4179773"/>
            <a:ext cx="573352" cy="814307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6" name="AutoShape 3">
            <a:extLst>
              <a:ext uri="{FF2B5EF4-FFF2-40B4-BE49-F238E27FC236}">
                <a16:creationId xmlns:a16="http://schemas.microsoft.com/office/drawing/2014/main" id="{1133A1CE-B900-A72A-8A69-CF2EFB70DF45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85657" y="4327167"/>
            <a:ext cx="2811077" cy="531812"/>
          </a:xfrm>
          <a:prstGeom prst="bevel">
            <a:avLst>
              <a:gd name="adj" fmla="val 12639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Arial" panose="020B0604020202020204" pitchFamily="34" charset="0"/>
              </a:rPr>
              <a:t>Заключение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/>
          <p:nvPr/>
        </p:nvSpPr>
        <p:spPr>
          <a:xfrm rot="5400000">
            <a:off x="439133" y="1588129"/>
            <a:ext cx="426410" cy="675002"/>
          </a:xfrm>
          <a:prstGeom prst="flowChartDelay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1"/>
          <p:cNvSpPr/>
          <p:nvPr/>
        </p:nvSpPr>
        <p:spPr>
          <a:xfrm>
            <a:off x="3693885" y="3715854"/>
            <a:ext cx="182328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4" name="Google Shape;134;p21"/>
          <p:cNvSpPr/>
          <p:nvPr/>
        </p:nvSpPr>
        <p:spPr>
          <a:xfrm>
            <a:off x="3431704" y="2499176"/>
            <a:ext cx="2212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lang="ru-RU" sz="1800" dirty="0"/>
          </a:p>
        </p:txBody>
      </p:sp>
      <p:sp>
        <p:nvSpPr>
          <p:cNvPr id="155" name="Google Shape;155;p21"/>
          <p:cNvSpPr/>
          <p:nvPr/>
        </p:nvSpPr>
        <p:spPr>
          <a:xfrm>
            <a:off x="5864893" y="4801910"/>
            <a:ext cx="208884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endParaRPr dirty="0"/>
          </a:p>
        </p:txBody>
      </p:sp>
      <p:sp>
        <p:nvSpPr>
          <p:cNvPr id="156" name="Google Shape;156;p21"/>
          <p:cNvSpPr/>
          <p:nvPr/>
        </p:nvSpPr>
        <p:spPr>
          <a:xfrm>
            <a:off x="10868970" y="4791985"/>
            <a:ext cx="76977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16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ГОЛОВОК</a:t>
            </a:r>
            <a:endParaRPr dirty="0"/>
          </a:p>
        </p:txBody>
      </p:sp>
      <p:pic>
        <p:nvPicPr>
          <p:cNvPr id="43" name="Google Shape;15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913" y="1727773"/>
            <a:ext cx="299791" cy="29979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" name="object 8"/>
          <p:cNvGrpSpPr/>
          <p:nvPr/>
        </p:nvGrpSpPr>
        <p:grpSpPr>
          <a:xfrm>
            <a:off x="1531610" y="3761391"/>
            <a:ext cx="3560442" cy="1091329"/>
            <a:chOff x="2592" y="1193672"/>
            <a:chExt cx="3359785" cy="1920239"/>
          </a:xfrm>
          <a:solidFill>
            <a:srgbClr val="FFD5D5"/>
          </a:solidFill>
        </p:grpSpPr>
        <p:sp>
          <p:nvSpPr>
            <p:cNvPr id="25" name="object 9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10"/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grpFill/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2617391" y="252198"/>
            <a:ext cx="85415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Отчет </a:t>
            </a:r>
            <a:r>
              <a:rPr lang="ru-RU" sz="24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за 4 квартал 2023 года необходимо предоставить </a:t>
            </a:r>
            <a:r>
              <a:rPr lang="ru-RU" sz="2400" b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до 1 декабря 2023 года </a:t>
            </a:r>
            <a:r>
              <a:rPr lang="ru-RU" sz="24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на электронный адрес: </a:t>
            </a:r>
            <a:r>
              <a:rPr lang="en-US" sz="2400" u="sng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tedcent</a:t>
            </a:r>
            <a:r>
              <a:rPr lang="ru-RU" sz="2400" u="sng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2400" u="sng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bspu</a:t>
            </a:r>
            <a:r>
              <a:rPr lang="ru-RU" sz="2400" u="sng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400" u="sng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by</a:t>
            </a:r>
            <a:endParaRPr lang="ru-RU" sz="2400" b="1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D23F7790-BF60-D04E-2502-4E613D1C234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99456" y="2392867"/>
            <a:ext cx="4638378" cy="849966"/>
          </a:xfrm>
          <a:prstGeom prst="bevel">
            <a:avLst>
              <a:gd name="adj" fmla="val 12639"/>
            </a:avLst>
          </a:prstGeom>
          <a:solidFill>
            <a:srgbClr val="F0E1FF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Arial" panose="020B0604020202020204" pitchFamily="34" charset="0"/>
              </a:rPr>
              <a:t>Методические рекомендации</a:t>
            </a:r>
          </a:p>
        </p:txBody>
      </p:sp>
      <p:sp>
        <p:nvSpPr>
          <p:cNvPr id="8" name="AutoShape 5">
            <a:extLst>
              <a:ext uri="{FF2B5EF4-FFF2-40B4-BE49-F238E27FC236}">
                <a16:creationId xmlns:a16="http://schemas.microsoft.com/office/drawing/2014/main" id="{9FF8B7D8-9F3F-D9BE-5323-68815AF4A7D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7367875" y="2392867"/>
            <a:ext cx="3149082" cy="850131"/>
          </a:xfrm>
          <a:prstGeom prst="bevel">
            <a:avLst>
              <a:gd name="adj" fmla="val 10407"/>
            </a:avLst>
          </a:prstGeom>
          <a:solidFill>
            <a:srgbClr val="F0E1FF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Arial" panose="020B0604020202020204" pitchFamily="34" charset="0"/>
              </a:rPr>
              <a:t>Аннотация</a:t>
            </a:r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99185661-F5ED-A5A2-75DC-4432A4AAE9F3}"/>
              </a:ext>
            </a:extLst>
          </p:cNvPr>
          <p:cNvSpPr/>
          <p:nvPr/>
        </p:nvSpPr>
        <p:spPr>
          <a:xfrm>
            <a:off x="3630272" y="1625839"/>
            <a:ext cx="502434" cy="769648"/>
          </a:xfrm>
          <a:prstGeom prst="downArrow">
            <a:avLst/>
          </a:prstGeom>
          <a:solidFill>
            <a:srgbClr val="F0E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32511D90-F3E7-E1DC-166D-551E0B75B950}"/>
              </a:ext>
            </a:extLst>
          </p:cNvPr>
          <p:cNvSpPr/>
          <p:nvPr/>
        </p:nvSpPr>
        <p:spPr>
          <a:xfrm>
            <a:off x="8691199" y="1642740"/>
            <a:ext cx="502435" cy="76964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0E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493C440-630B-6041-30DE-5CC2933E2329}"/>
              </a:ext>
            </a:extLst>
          </p:cNvPr>
          <p:cNvSpPr/>
          <p:nvPr/>
        </p:nvSpPr>
        <p:spPr>
          <a:xfrm>
            <a:off x="1917352" y="3878728"/>
            <a:ext cx="31682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+mn-lt"/>
              </a:rPr>
              <a:t>!!!</a:t>
            </a:r>
            <a:r>
              <a:rPr lang="ru-RU" sz="2400" dirty="0">
                <a:latin typeface="+mn-lt"/>
              </a:rPr>
              <a:t> Объём отчёта: </a:t>
            </a:r>
            <a:br>
              <a:rPr lang="ru-RU" sz="2400" dirty="0">
                <a:latin typeface="+mn-lt"/>
              </a:rPr>
            </a:br>
            <a:r>
              <a:rPr lang="ru-RU" sz="2400" dirty="0">
                <a:latin typeface="+mn-lt"/>
              </a:rPr>
              <a:t>не менее 1 </a:t>
            </a:r>
            <a:r>
              <a:rPr lang="ru-RU" sz="2400" dirty="0" err="1">
                <a:latin typeface="+mn-lt"/>
              </a:rPr>
              <a:t>печ.л</a:t>
            </a:r>
            <a:r>
              <a:rPr lang="ru-RU" sz="2400" dirty="0">
                <a:latin typeface="+mn-lt"/>
              </a:rPr>
              <a:t>.</a:t>
            </a:r>
            <a:endParaRPr lang="ru-RU" sz="2400" b="1" dirty="0">
              <a:latin typeface="+mn-lt"/>
            </a:endParaRPr>
          </a:p>
        </p:txBody>
      </p:sp>
      <p:grpSp>
        <p:nvGrpSpPr>
          <p:cNvPr id="9" name="object 8">
            <a:extLst>
              <a:ext uri="{FF2B5EF4-FFF2-40B4-BE49-F238E27FC236}">
                <a16:creationId xmlns:a16="http://schemas.microsoft.com/office/drawing/2014/main" id="{8CD7F3E4-1F11-7BD2-5BC6-35B559A59FEF}"/>
              </a:ext>
            </a:extLst>
          </p:cNvPr>
          <p:cNvGrpSpPr/>
          <p:nvPr/>
        </p:nvGrpSpPr>
        <p:grpSpPr>
          <a:xfrm>
            <a:off x="4637114" y="5552842"/>
            <a:ext cx="6933209" cy="673236"/>
            <a:chOff x="-10107" y="1180972"/>
            <a:chExt cx="3385185" cy="1945639"/>
          </a:xfrm>
          <a:gradFill flip="none" rotWithShape="1">
            <a:gsLst>
              <a:gs pos="0">
                <a:srgbClr val="CAE8AA">
                  <a:tint val="66000"/>
                  <a:satMod val="160000"/>
                </a:srgbClr>
              </a:gs>
              <a:gs pos="50000">
                <a:srgbClr val="CAE8AA">
                  <a:tint val="44500"/>
                  <a:satMod val="160000"/>
                </a:srgbClr>
              </a:gs>
              <a:gs pos="100000">
                <a:srgbClr val="CAE8AA">
                  <a:tint val="23500"/>
                  <a:satMod val="160000"/>
                </a:srgbClr>
              </a:gs>
            </a:gsLst>
            <a:lin ang="5400000" scaled="1"/>
            <a:tileRect/>
          </a:gradFill>
        </p:grpSpPr>
        <p:sp>
          <p:nvSpPr>
            <p:cNvPr id="10" name="object 9">
              <a:extLst>
                <a:ext uri="{FF2B5EF4-FFF2-40B4-BE49-F238E27FC236}">
                  <a16:creationId xmlns:a16="http://schemas.microsoft.com/office/drawing/2014/main" id="{E5F1DFDB-90B4-7F33-DCF1-130989935254}"/>
                </a:ext>
              </a:extLst>
            </p:cNvPr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0">
              <a:extLst>
                <a:ext uri="{FF2B5EF4-FFF2-40B4-BE49-F238E27FC236}">
                  <a16:creationId xmlns:a16="http://schemas.microsoft.com/office/drawing/2014/main" id="{0301B1B8-D84B-8A14-1EE4-C6C264CE6641}"/>
                </a:ext>
              </a:extLst>
            </p:cNvPr>
            <p:cNvSpPr/>
            <p:nvPr/>
          </p:nvSpPr>
          <p:spPr>
            <a:xfrm>
              <a:off x="2592" y="1193672"/>
              <a:ext cx="3359785" cy="1920239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grpFill/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3629C76-A52F-E1AA-5842-4AFDCF8C4189}"/>
              </a:ext>
            </a:extLst>
          </p:cNvPr>
          <p:cNvSpPr/>
          <p:nvPr/>
        </p:nvSpPr>
        <p:spPr>
          <a:xfrm>
            <a:off x="4899092" y="5670362"/>
            <a:ext cx="6984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+mn-lt"/>
              </a:rPr>
              <a:t> ноябрь 2023 г.: приёмка результатов НИР</a:t>
            </a:r>
            <a:endParaRPr lang="ru-RU" sz="2400" b="1" dirty="0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ctrTitle"/>
          </p:nvPr>
        </p:nvSpPr>
        <p:spPr>
          <a:xfrm>
            <a:off x="623392" y="1916832"/>
            <a:ext cx="5976664" cy="1152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r>
              <a:rPr lang="ru-RU" sz="36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282</Words>
  <Application>Microsoft Office PowerPoint</Application>
  <PresentationFormat>Широкоэкранный</PresentationFormat>
  <Paragraphs>58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  УСТАНОВОЧНЫЙ СЕМИНАР  по выполнению задания 4 этапа НИР  «Разработать научно-методическое обеспечение подготовки будущих педагогических работников к формированию функциональной грамотности обучающихся»  (ОНТП «Функциональная грамотность», 2021-2025 гг.)  19 сентября 2023 г.  </vt:lpstr>
      <vt:lpstr>Задание на 2023 г.: Разработать и апробировать обновленное содержание педагогического образования, обеспечивающее готовность будущих педагогических работников к формированию функциональной грамотности обучающихся</vt:lpstr>
      <vt:lpstr>Презентация PowerPoint</vt:lpstr>
      <vt:lpstr>Структура методических рекомендаций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 без  границ</dc:title>
  <dc:creator>Lenovo</dc:creator>
  <cp:lastModifiedBy>Пользователь</cp:lastModifiedBy>
  <cp:revision>109</cp:revision>
  <dcterms:modified xsi:type="dcterms:W3CDTF">2023-09-19T08:00:20Z</dcterms:modified>
</cp:coreProperties>
</file>