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4" r:id="rId2"/>
  </p:sldMasterIdLst>
  <p:notesMasterIdLst>
    <p:notesMasterId r:id="rId19"/>
  </p:notesMasterIdLst>
  <p:sldIdLst>
    <p:sldId id="327" r:id="rId3"/>
    <p:sldId id="528" r:id="rId4"/>
    <p:sldId id="509" r:id="rId5"/>
    <p:sldId id="349" r:id="rId6"/>
    <p:sldId id="531" r:id="rId7"/>
    <p:sldId id="540" r:id="rId8"/>
    <p:sldId id="541" r:id="rId9"/>
    <p:sldId id="542" r:id="rId10"/>
    <p:sldId id="543" r:id="rId11"/>
    <p:sldId id="544" r:id="rId12"/>
    <p:sldId id="545" r:id="rId13"/>
    <p:sldId id="428" r:id="rId14"/>
    <p:sldId id="537" r:id="rId15"/>
    <p:sldId id="538" r:id="rId16"/>
    <p:sldId id="539" r:id="rId17"/>
    <p:sldId id="54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8585"/>
    <a:srgbClr val="FF5353"/>
    <a:srgbClr val="FF7979"/>
    <a:srgbClr val="204B86"/>
    <a:srgbClr val="00817E"/>
    <a:srgbClr val="6FAABF"/>
    <a:srgbClr val="5298B2"/>
    <a:srgbClr val="FF5D5D"/>
    <a:srgbClr val="000000"/>
    <a:srgbClr val="616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89606" autoAdjust="0"/>
  </p:normalViewPr>
  <p:slideViewPr>
    <p:cSldViewPr>
      <p:cViewPr>
        <p:scale>
          <a:sx n="70" d="100"/>
          <a:sy n="70" d="100"/>
        </p:scale>
        <p:origin x="-7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F962-0F3A-4FBE-994B-6DFF7492668A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C89E-8F1E-4C43-AD2A-91E2059A1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28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048000" y="1981200"/>
            <a:ext cx="81280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6604000" y="3886200"/>
            <a:ext cx="46736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5F7411-3F83-4FFE-A312-FDEFEE38331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58AC-E761-4DB2-BAA7-3847FC57BB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4148848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43352-F8D3-4CDC-B00F-D10CA22425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35774576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8" y="4665663"/>
            <a:ext cx="10245217" cy="85308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600"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5" y="6012399"/>
            <a:ext cx="10245219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300" b="1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61368358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6" y="1600203"/>
            <a:ext cx="10245217" cy="152349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5" y="6010737"/>
            <a:ext cx="10245219" cy="549876"/>
          </a:xfrm>
        </p:spPr>
        <p:txBody>
          <a:bodyPr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 lang="en-US" sz="1300" b="1" kern="1200" baseline="0" dirty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  <a:latin typeface="Segoe UI Semibold" pitchFamily="34" charset="0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25520148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95" y="1004888"/>
            <a:ext cx="9325816" cy="1523494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200">
                <a:gradFill flip="none" rotWithShape="1"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134016"/>
            <a:ext cx="9325817" cy="461665"/>
          </a:xfrm>
        </p:spPr>
        <p:txBody>
          <a:bodyPr lIns="4572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0053" y="3229233"/>
            <a:ext cx="10245219" cy="922638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000" b="0" i="0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xmlns="" val="4185851487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365126"/>
            <a:ext cx="10977033" cy="290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7486" y="1600200"/>
            <a:ext cx="10977033" cy="15886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237744" indent="-237744">
              <a:lnSpc>
                <a:spcPts val="2200"/>
              </a:lnSpc>
              <a:spcBef>
                <a:spcPts val="1100"/>
              </a:spcBef>
              <a:defRPr sz="1600"/>
            </a:lvl2pPr>
            <a:lvl3pPr>
              <a:lnSpc>
                <a:spcPts val="2200"/>
              </a:lnSpc>
              <a:spcBef>
                <a:spcPts val="0"/>
              </a:spcBef>
              <a:defRPr sz="1600"/>
            </a:lvl3pPr>
            <a:lvl4pPr>
              <a:lnSpc>
                <a:spcPts val="2200"/>
              </a:lnSpc>
              <a:spcBef>
                <a:spcPts val="0"/>
              </a:spcBef>
              <a:defRPr sz="1600"/>
            </a:lvl4pPr>
            <a:lvl5pPr>
              <a:lnSpc>
                <a:spcPts val="22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2079152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486" y="1006950"/>
            <a:ext cx="10968567" cy="804919"/>
          </a:xfrm>
        </p:spPr>
        <p:txBody>
          <a:bodyPr tIns="0" bIns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8618" y="1930406"/>
            <a:ext cx="10962217" cy="282129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•"/>
              <a:defRPr sz="2200" b="0">
                <a:latin typeface="+mj-lt"/>
              </a:defRPr>
            </a:lvl1pPr>
            <a:lvl2pPr>
              <a:defRPr lang="en-US" sz="22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37744" lvl="1" indent="-237744" algn="l" defTabSz="914363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pic>
        <p:nvPicPr>
          <p:cNvPr id="26" name="Picture 2" descr="\\.psf\Home\Desktop\newDividerMas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0656"/>
            <a:ext cx="12192000" cy="84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8853133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1600203"/>
            <a:ext cx="11151917" cy="1486561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0">
              <a:lnSpc>
                <a:spcPts val="2200"/>
              </a:lnSpc>
              <a:buNone/>
              <a:defRPr lang="en-US" sz="16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indent="-228600">
              <a:lnSpc>
                <a:spcPts val="2200"/>
              </a:lnSpc>
              <a:defRPr lang="en-US" sz="16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indent="-228600">
              <a:lnSpc>
                <a:spcPct val="90000"/>
              </a:lnSpc>
              <a:defRPr/>
            </a:lvl4pPr>
            <a:lvl5pPr>
              <a:lnSpc>
                <a:spcPts val="22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28600" lvl="1" indent="-2286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457200" lvl="2" indent="-2286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Segoe UI" pitchFamily="34" charset="0"/>
              <a:buChar char="−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32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5568799"/>
      </p:ext>
    </p:extLst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487829" cy="151733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400"/>
            </a:lvl1pPr>
            <a:lvl2pPr marL="673338" indent="-325424">
              <a:lnSpc>
                <a:spcPct val="90000"/>
              </a:lnSpc>
              <a:defRPr sz="2000"/>
            </a:lvl2pPr>
            <a:lvl3pPr marL="953785" indent="-288384">
              <a:lnSpc>
                <a:spcPct val="90000"/>
              </a:lnSpc>
              <a:defRPr sz="1800"/>
            </a:lvl3pPr>
            <a:lvl4pPr marL="1227618" indent="-273833">
              <a:lnSpc>
                <a:spcPct val="90000"/>
              </a:lnSpc>
              <a:defRPr sz="1600"/>
            </a:lvl4pPr>
            <a:lvl5pPr marL="1516002" indent="-280447">
              <a:lnSpc>
                <a:spcPct val="9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7829" cy="151733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400"/>
            </a:lvl1pPr>
            <a:lvl2pPr marL="673338" indent="-339976">
              <a:lnSpc>
                <a:spcPct val="90000"/>
              </a:lnSpc>
              <a:defRPr sz="2000"/>
            </a:lvl2pPr>
            <a:lvl3pPr marL="961722" indent="-302936">
              <a:lnSpc>
                <a:spcPct val="90000"/>
              </a:lnSpc>
              <a:defRPr sz="1800"/>
            </a:lvl3pPr>
            <a:lvl4pPr marL="1227618" indent="-265896">
              <a:lnSpc>
                <a:spcPct val="90000"/>
              </a:lnSpc>
              <a:defRPr sz="1600"/>
            </a:lvl4pPr>
            <a:lvl5pPr marL="1516002" indent="-273833">
              <a:lnSpc>
                <a:spcPct val="9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0517465"/>
      </p:ext>
    </p:extLst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1600304"/>
            <a:ext cx="5487829" cy="3046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6" y="2362202"/>
            <a:ext cx="5329767" cy="1613775"/>
          </a:xfrm>
        </p:spPr>
        <p:txBody>
          <a:bodyPr/>
          <a:lstStyle>
            <a:lvl1pPr marL="281770" indent="-281770">
              <a:defRPr sz="2000"/>
            </a:lvl1pPr>
            <a:lvl2pPr marL="562218" indent="-265896">
              <a:defRPr sz="1800"/>
            </a:lvl2pPr>
            <a:lvl3pPr marL="813562" indent="-243407">
              <a:defRPr sz="1600"/>
            </a:lvl3pPr>
            <a:lvl4pPr marL="1050354" indent="-228856">
              <a:defRPr sz="1600"/>
            </a:lvl4pPr>
            <a:lvl5pPr marL="1279210" indent="-206367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688" y="1600201"/>
            <a:ext cx="5487829" cy="3046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688" y="2362203"/>
            <a:ext cx="5487829" cy="1613775"/>
          </a:xfrm>
        </p:spPr>
        <p:txBody>
          <a:bodyPr/>
          <a:lstStyle>
            <a:lvl1pPr marL="296321" indent="-296321">
              <a:defRPr sz="2000"/>
            </a:lvl1pPr>
            <a:lvl2pPr marL="570155" indent="-273833">
              <a:defRPr sz="1800"/>
            </a:lvl2pPr>
            <a:lvl3pPr marL="821499" indent="-244730">
              <a:defRPr sz="1600"/>
            </a:lvl3pPr>
            <a:lvl4pPr marL="1050354" indent="-236793">
              <a:defRPr sz="1600"/>
            </a:lvl4pPr>
            <a:lvl5pPr marL="1279210" indent="-220919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47"/>
          <p:cNvSpPr>
            <a:spLocks noGrp="1"/>
          </p:cNvSpPr>
          <p:nvPr>
            <p:ph type="sldNum" sz="quarter" idx="10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14569181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6FBDC-4289-453A-8092-AD7C382858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49591919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13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53629052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6074645"/>
      </p:ext>
    </p:extLst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ing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486" y="2208744"/>
            <a:ext cx="10968567" cy="382058"/>
          </a:xfrm>
        </p:spPr>
        <p:txBody>
          <a:bodyPr tIns="0" bIns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2" y="2819402"/>
            <a:ext cx="10962217" cy="282129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58644140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607620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31119533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607620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6238880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066248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04AA-C574-468D-8B3A-A3ED713B0A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0998348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267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267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1297-4989-4FC5-B128-BB34741394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87976747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878B-DC63-49F6-9038-E92F621219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27733634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10AD-56A3-47F0-A8FD-0DAA6F284C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12956930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1D44-55FB-4FA3-84AA-B69E3BCA68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2491636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7E6C-245B-4C50-A667-AD09A0A866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89849621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7BB59-EC1C-4095-B6EF-88A795B444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3311209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873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5FD4F-A8FE-45E1-940F-C094243EF7C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6" y="365126"/>
            <a:ext cx="10977033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5" y="1600203"/>
            <a:ext cx="10977032" cy="1600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237744" lvl="1" indent="-237744" algn="l" defTabSz="914363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457200" lvl="2" indent="-228600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Segoe UI" pitchFamily="34" charset="0"/>
              <a:buChar char="−"/>
            </a:pPr>
            <a:r>
              <a:rPr lang="en-US" dirty="0"/>
              <a:t>Third level</a:t>
            </a:r>
          </a:p>
          <a:p>
            <a:pPr marL="627063" lvl="3" indent="-169863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Fourth level</a:t>
            </a:r>
          </a:p>
          <a:p>
            <a:pPr marL="804863" lvl="4" indent="-177800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689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>
    <p:push dir="r"/>
  </p:transition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1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bg1"/>
              </a:gs>
              <a:gs pos="86000">
                <a:schemeClr val="bg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Arial" pitchFamily="34" charset="0"/>
        <a:buNone/>
        <a:defRPr sz="1800" kern="120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Segoe UI Semibold" pitchFamily="34" charset="0"/>
          <a:ea typeface="+mn-ea"/>
          <a:cs typeface="+mn-cs"/>
        </a:defRPr>
      </a:lvl1pPr>
      <a:lvl2pPr marL="228600" indent="-22860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Arial" pitchFamily="34" charset="0"/>
        <a:buChar char="•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57200" indent="-22860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Segoe UI" pitchFamily="34" charset="0"/>
        <a:buChar char="−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27063" indent="-169863" algn="l" defTabSz="914363" rtl="0" eaLnBrk="1" latinLnBrk="0" hangingPunct="1">
        <a:lnSpc>
          <a:spcPts val="22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04863" indent="-177800" algn="l" defTabSz="914363" rtl="0" eaLnBrk="1" latinLnBrk="0" hangingPunct="1">
        <a:lnSpc>
          <a:spcPts val="22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en-US" sz="1600" kern="1200" dirty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42928" y="499414"/>
            <a:ext cx="9649072" cy="1896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300"/>
              </a:lnSpc>
              <a:spcBef>
                <a:spcPts val="600"/>
              </a:spcBef>
              <a:defRPr/>
            </a:pPr>
            <a:endParaRPr lang="ru-RU" sz="2100" b="1" dirty="0">
              <a:ln w="0"/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9736" y="116632"/>
            <a:ext cx="6984776" cy="64807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Учреждение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«БЕЛОРУССКИЙ ГОСУДАРСТВЕННЫЙ ПЕДАГОГИЧЕСКИЙ УНИВЕРСИТЕТ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ИМЕНИ МАКСИМА ТАНКА»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63952" y="2621988"/>
            <a:ext cx="640871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ea typeface="Times New Roman"/>
                <a:cs typeface="Arial" panose="020B0604020202020204" pitchFamily="34" charset="0"/>
              </a:rPr>
              <a:t>Этап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Times New Roman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70C0"/>
              </a:solidFill>
              <a:latin typeface="+mn-lt"/>
              <a:ea typeface="Times New Roman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ea typeface="Times New Roman"/>
                <a:cs typeface="Arial" panose="020B0604020202020204" pitchFamily="34" charset="0"/>
              </a:rPr>
              <a:t>«Внедрить электронные ресурсы информационных банков эффективных практик формирования функциональной грамотности обучающихся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8" t="13220" r="26375" b="13222"/>
          <a:stretch/>
        </p:blipFill>
        <p:spPr>
          <a:xfrm>
            <a:off x="-24680" y="1961453"/>
            <a:ext cx="612068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28" y="857232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ВНК № ФГ 21-006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«Создать и внедрить информационные банки эффективных практик формирования функциональной грамотности обучающихся» </a:t>
            </a:r>
            <a:endParaRPr lang="ru-RU" sz="2000" b="1" dirty="0">
              <a:ln w="0"/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(«Социальная педагогика»)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24" y="3"/>
            <a:ext cx="935545" cy="1278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0E3CE94-91D6-4142-B26C-41F9D760DDAF}"/>
              </a:ext>
            </a:extLst>
          </p:cNvPr>
          <p:cNvSpPr/>
          <p:nvPr/>
        </p:nvSpPr>
        <p:spPr>
          <a:xfrm>
            <a:off x="6310314" y="4857760"/>
            <a:ext cx="54439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группа: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 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Мартынова</a:t>
            </a:r>
            <a:r>
              <a:rPr lang="ru-RU" sz="1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руководитель, декан ФСПТ,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 Куницкая – зав. кафедрой социальной педагогики,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Е.К.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Погодина</a:t>
            </a:r>
            <a:r>
              <a:rPr lang="ru-RU" sz="1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преподаватель кафедры социальной педагогики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Е.В.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Гришкевич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преподаватель 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кафедры социальной педагогики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616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398" y="0"/>
            <a:ext cx="11287204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952464" y="1785903"/>
            <a:ext cx="10215634" cy="49292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1092" y="1357298"/>
            <a:ext cx="9501254" cy="785818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педагогического опыта по формированию функциональной грамотности обучающихся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54" y="2357430"/>
            <a:ext cx="955768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3836" y="0"/>
            <a:ext cx="11215766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1023902" y="1785903"/>
            <a:ext cx="9929882" cy="507209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1092" y="1357298"/>
            <a:ext cx="9286940" cy="714380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Брошюры и буклеты по формированию функциональной грамотности обучающихся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06" y="2211048"/>
            <a:ext cx="8858312" cy="443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>
            <a:spLocks/>
          </p:cNvSpPr>
          <p:nvPr/>
        </p:nvSpPr>
        <p:spPr bwMode="gray">
          <a:xfrm>
            <a:off x="8096264" y="3071810"/>
            <a:ext cx="3143271" cy="3214710"/>
          </a:xfrm>
          <a:custGeom>
            <a:avLst/>
            <a:gdLst>
              <a:gd name="T0" fmla="*/ 1226 w 1238"/>
              <a:gd name="T1" fmla="*/ 0 h 1662"/>
              <a:gd name="T2" fmla="*/ 1238 w 1238"/>
              <a:gd name="T3" fmla="*/ 1662 h 1662"/>
              <a:gd name="T4" fmla="*/ 0 w 1238"/>
              <a:gd name="T5" fmla="*/ 1662 h 1662"/>
              <a:gd name="T6" fmla="*/ 4 w 1238"/>
              <a:gd name="T7" fmla="*/ 41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rgbClr val="F45E5E"/>
              </a:gs>
              <a:gs pos="100000">
                <a:srgbClr val="F45E5E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gray">
          <a:xfrm>
            <a:off x="4095736" y="3357562"/>
            <a:ext cx="3500462" cy="2571768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rgbClr val="8CD32D"/>
              </a:gs>
              <a:gs pos="100000">
                <a:srgbClr val="8CD32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452398" y="3714752"/>
            <a:ext cx="3226391" cy="2428892"/>
          </a:xfrm>
          <a:custGeom>
            <a:avLst/>
            <a:gdLst>
              <a:gd name="T0" fmla="*/ 1158 w 1248"/>
              <a:gd name="T1" fmla="*/ 0 h 1553"/>
              <a:gd name="T2" fmla="*/ 1248 w 1248"/>
              <a:gd name="T3" fmla="*/ 351 h 1553"/>
              <a:gd name="T4" fmla="*/ 1248 w 1248"/>
              <a:gd name="T5" fmla="*/ 1553 h 1553"/>
              <a:gd name="T6" fmla="*/ 0 w 1248"/>
              <a:gd name="T7" fmla="*/ 1553 h 1553"/>
              <a:gd name="T8" fmla="*/ 4 w 1248"/>
              <a:gd name="T9" fmla="*/ 417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 flipH="1">
            <a:off x="3881422" y="3214686"/>
            <a:ext cx="31289" cy="2970000"/>
          </a:xfrm>
          <a:prstGeom prst="line">
            <a:avLst/>
          </a:prstGeom>
          <a:noFill/>
          <a:ln w="2857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gray">
          <a:xfrm>
            <a:off x="7810512" y="3214686"/>
            <a:ext cx="0" cy="2970000"/>
          </a:xfrm>
          <a:prstGeom prst="line">
            <a:avLst/>
          </a:prstGeom>
          <a:noFill/>
          <a:ln w="2857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gray">
          <a:xfrm>
            <a:off x="11424592" y="3195304"/>
            <a:ext cx="0" cy="2970000"/>
          </a:xfrm>
          <a:prstGeom prst="line">
            <a:avLst/>
          </a:prstGeom>
          <a:noFill/>
          <a:ln w="28575">
            <a:solidFill>
              <a:srgbClr val="1C1C1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gray">
          <a:xfrm>
            <a:off x="4452926" y="4143380"/>
            <a:ext cx="31685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ГУО «Средняя школа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№ 9 г.Минска имени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В.И. </a:t>
            </a:r>
            <a:r>
              <a:rPr lang="ru-RU" altLang="ru-RU" sz="1600" b="1" kern="0" dirty="0" err="1" smtClean="0">
                <a:solidFill>
                  <a:srgbClr val="1C1C1C"/>
                </a:solidFill>
              </a:rPr>
              <a:t>Щербацевича</a:t>
            </a:r>
            <a:r>
              <a:rPr lang="ru-RU" altLang="ru-RU" sz="1600" b="1" kern="0" dirty="0" smtClean="0">
                <a:solidFill>
                  <a:srgbClr val="1C1C1C"/>
                </a:solidFill>
              </a:rPr>
              <a:t>» (2 акта)</a:t>
            </a:r>
            <a:endParaRPr lang="en-US" altLang="ru-RU" sz="1600" b="1" kern="0" dirty="0" smtClean="0">
              <a:solidFill>
                <a:srgbClr val="1C1C1C"/>
              </a:solidFill>
            </a:endParaRPr>
          </a:p>
          <a:p>
            <a:endParaRPr lang="ru-RU" altLang="ru-RU" sz="1600" b="1" kern="0" dirty="0" smtClean="0">
              <a:solidFill>
                <a:srgbClr val="1C1C1C"/>
              </a:solidFill>
            </a:endParaRP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ГУО «Средняя школа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№ 44 имени </a:t>
            </a:r>
            <a:r>
              <a:rPr lang="ru-RU" altLang="ru-RU" sz="1600" b="1" kern="0" dirty="0" err="1" smtClean="0">
                <a:solidFill>
                  <a:srgbClr val="1C1C1C"/>
                </a:solidFill>
              </a:rPr>
              <a:t>Якуба</a:t>
            </a:r>
            <a:r>
              <a:rPr lang="ru-RU" altLang="ru-RU" sz="1600" b="1" kern="0" dirty="0" smtClean="0">
                <a:solidFill>
                  <a:srgbClr val="1C1C1C"/>
                </a:solidFill>
              </a:rPr>
              <a:t> Коласа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г.Минска» (3 акта)</a:t>
            </a:r>
            <a:endParaRPr lang="en-US" altLang="ru-RU" sz="1600" b="1" kern="0" dirty="0" smtClean="0">
              <a:solidFill>
                <a:srgbClr val="1C1C1C"/>
              </a:solidFill>
            </a:endParaRPr>
          </a:p>
          <a:p>
            <a:endParaRPr lang="ru-RU" altLang="ru-RU" sz="1600" b="1" kern="0" dirty="0" smtClean="0">
              <a:solidFill>
                <a:srgbClr val="1C1C1C"/>
              </a:solidFill>
            </a:endParaRPr>
          </a:p>
          <a:p>
            <a:endParaRPr lang="ru-RU" altLang="ru-RU" sz="1600" b="1" kern="0" dirty="0" smtClean="0">
              <a:solidFill>
                <a:srgbClr val="1C1C1C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gray">
          <a:xfrm>
            <a:off x="8382016" y="3857628"/>
            <a:ext cx="285752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800" b="1" kern="0" dirty="0" smtClean="0">
              <a:solidFill>
                <a:srgbClr val="1C1C1C"/>
              </a:solidFill>
            </a:endParaRPr>
          </a:p>
          <a:p>
            <a:endParaRPr lang="ru-RU" altLang="ru-RU" sz="1600" b="1" kern="0" dirty="0" smtClean="0">
              <a:solidFill>
                <a:srgbClr val="1C1C1C"/>
              </a:solidFill>
            </a:endParaRP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ГУО «Средняя школа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№ 148  г. Минска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имени И.Х. Баграмяна»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(2 акта)</a:t>
            </a:r>
            <a:endParaRPr lang="en-US" altLang="ru-RU" sz="1600" b="1" kern="0" dirty="0" smtClean="0">
              <a:solidFill>
                <a:srgbClr val="1C1C1C"/>
              </a:solidFill>
            </a:endParaRPr>
          </a:p>
          <a:p>
            <a:endParaRPr lang="ru-RU" altLang="ru-RU" sz="1600" b="1" kern="0" dirty="0" smtClean="0">
              <a:solidFill>
                <a:srgbClr val="1C1C1C"/>
              </a:solidFill>
            </a:endParaRPr>
          </a:p>
          <a:p>
            <a:endParaRPr lang="ru-RU" altLang="ru-RU" sz="1800" b="1" kern="0" dirty="0" smtClean="0">
              <a:solidFill>
                <a:srgbClr val="1C1C1C"/>
              </a:solidFill>
            </a:endParaRPr>
          </a:p>
          <a:p>
            <a:endParaRPr lang="ru-RU" altLang="ru-RU" sz="1800" b="1" kern="0" dirty="0" smtClean="0">
              <a:solidFill>
                <a:srgbClr val="1C1C1C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gray">
          <a:xfrm>
            <a:off x="881026" y="4500570"/>
            <a:ext cx="264320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УО «Белорусский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государственный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педагогический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университет имени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Максима Танка» </a:t>
            </a:r>
          </a:p>
          <a:p>
            <a:r>
              <a:rPr lang="ru-RU" altLang="ru-RU" sz="1600" b="1" kern="0" dirty="0" smtClean="0">
                <a:solidFill>
                  <a:srgbClr val="1C1C1C"/>
                </a:solidFill>
              </a:rPr>
              <a:t>(6 актов)</a:t>
            </a:r>
            <a:endParaRPr lang="en-US" altLang="ru-RU" sz="1600" b="1" kern="0" dirty="0" smtClean="0">
              <a:solidFill>
                <a:srgbClr val="1C1C1C"/>
              </a:solidFill>
            </a:endParaRPr>
          </a:p>
          <a:p>
            <a:endParaRPr lang="ru-RU" altLang="ru-RU" sz="1800" b="1" kern="0" dirty="0" smtClean="0">
              <a:solidFill>
                <a:srgbClr val="1C1C1C"/>
              </a:solidFill>
            </a:endParaRPr>
          </a:p>
          <a:p>
            <a:endParaRPr lang="ru-RU" altLang="ru-RU" sz="1800" b="1" kern="0" dirty="0" smtClean="0">
              <a:solidFill>
                <a:srgbClr val="1C1C1C"/>
              </a:solidFill>
            </a:endParaRP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1881158" y="214290"/>
            <a:ext cx="8143932" cy="1714512"/>
            <a:chOff x="1341" y="1723"/>
            <a:chExt cx="3104" cy="335"/>
          </a:xfrm>
        </p:grpSpPr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Rectangle 23"/>
          <p:cNvSpPr>
            <a:spLocks noChangeArrowheads="1"/>
          </p:cNvSpPr>
          <p:nvPr/>
        </p:nvSpPr>
        <p:spPr bwMode="gray">
          <a:xfrm>
            <a:off x="595274" y="214290"/>
            <a:ext cx="10725203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8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АКТЫ</a:t>
            </a:r>
          </a:p>
          <a:p>
            <a:pPr algn="ctr"/>
            <a:r>
              <a:rPr lang="ru-RU" altLang="ru-RU" sz="28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 внедрении результатов НИР </a:t>
            </a:r>
          </a:p>
          <a:p>
            <a:pPr algn="ctr"/>
            <a:r>
              <a:rPr lang="ru-RU" altLang="ru-RU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(13 актов) </a:t>
            </a:r>
          </a:p>
          <a:p>
            <a:pPr algn="ctr" eaLnBrk="1" hangingPunct="1">
              <a:lnSpc>
                <a:spcPts val="5200"/>
              </a:lnSpc>
              <a:spcBef>
                <a:spcPts val="0"/>
              </a:spcBef>
              <a:buClr>
                <a:srgbClr val="1F3F5F"/>
              </a:buClr>
              <a:defRPr/>
            </a:pPr>
            <a:endParaRPr lang="ru-RU" sz="2800" b="1" spc="30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 eaLnBrk="1" hangingPunct="1">
              <a:lnSpc>
                <a:spcPts val="5200"/>
              </a:lnSpc>
              <a:spcBef>
                <a:spcPts val="0"/>
              </a:spcBef>
              <a:buClr>
                <a:srgbClr val="1F3F5F"/>
              </a:buClr>
              <a:defRPr/>
            </a:pPr>
            <a:endParaRPr lang="ru-RU" sz="5000" b="1" spc="3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>
            <a:off x="952464" y="2000240"/>
            <a:ext cx="10787138" cy="1638512"/>
          </a:xfrm>
          <a:custGeom>
            <a:avLst/>
            <a:gdLst>
              <a:gd name="T0" fmla="*/ 0 w 4371"/>
              <a:gd name="T1" fmla="*/ 845 h 1066"/>
              <a:gd name="T2" fmla="*/ 1523 w 4371"/>
              <a:gd name="T3" fmla="*/ 313 h 1066"/>
              <a:gd name="T4" fmla="*/ 1610 w 4371"/>
              <a:gd name="T5" fmla="*/ 617 h 1066"/>
              <a:gd name="T6" fmla="*/ 2720 w 4371"/>
              <a:gd name="T7" fmla="*/ 243 h 1066"/>
              <a:gd name="T8" fmla="*/ 2784 w 4371"/>
              <a:gd name="T9" fmla="*/ 538 h 1066"/>
              <a:gd name="T10" fmla="*/ 3882 w 4371"/>
              <a:gd name="T11" fmla="*/ 266 h 1066"/>
              <a:gd name="T12" fmla="*/ 3795 w 4371"/>
              <a:gd name="T13" fmla="*/ 0 h 1066"/>
              <a:gd name="T14" fmla="*/ 4371 w 4371"/>
              <a:gd name="T15" fmla="*/ 269 h 1066"/>
              <a:gd name="T16" fmla="*/ 3961 w 4371"/>
              <a:gd name="T17" fmla="*/ 832 h 1066"/>
              <a:gd name="T18" fmla="*/ 3912 w 4371"/>
              <a:gd name="T19" fmla="*/ 542 h 1066"/>
              <a:gd name="T20" fmla="*/ 2594 w 4371"/>
              <a:gd name="T21" fmla="*/ 921 h 1066"/>
              <a:gd name="T22" fmla="*/ 2509 w 4371"/>
              <a:gd name="T23" fmla="*/ 620 h 1066"/>
              <a:gd name="T24" fmla="*/ 1344 w 4371"/>
              <a:gd name="T25" fmla="*/ 968 h 1066"/>
              <a:gd name="T26" fmla="*/ 1280 w 4371"/>
              <a:gd name="T27" fmla="*/ 666 h 1066"/>
              <a:gd name="T28" fmla="*/ 67 w 4371"/>
              <a:gd name="T29" fmla="*/ 1066 h 1066"/>
              <a:gd name="T30" fmla="*/ 0 w 4371"/>
              <a:gd name="T31" fmla="*/ 845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>
            <a:noFill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91240B29-F687-4F45-9708-019B960494DF}">
              <a14:hiddenLine xmlns:a14="http://schemas.microsoft.com/office/drawing/2010/main" xmlns="" w="9525" cap="flat" cmpd="sng">
                <a:noFill/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78267C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90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30"/>
          <p:cNvSpPr>
            <a:spLocks noChangeArrowheads="1"/>
          </p:cNvSpPr>
          <p:nvPr/>
        </p:nvSpPr>
        <p:spPr bwMode="gray">
          <a:xfrm>
            <a:off x="523836" y="1714488"/>
            <a:ext cx="10953843" cy="4929222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28575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1023902" y="214290"/>
            <a:ext cx="10287072" cy="1428760"/>
            <a:chOff x="1341" y="1723"/>
            <a:chExt cx="3104" cy="335"/>
          </a:xfrm>
        </p:grpSpPr>
        <p:sp>
          <p:nvSpPr>
            <p:cNvPr id="74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Rectangle 23"/>
          <p:cNvSpPr>
            <a:spLocks noChangeArrowheads="1"/>
          </p:cNvSpPr>
          <p:nvPr/>
        </p:nvSpPr>
        <p:spPr bwMode="gray">
          <a:xfrm>
            <a:off x="666712" y="500042"/>
            <a:ext cx="10325833" cy="6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5200"/>
              </a:lnSpc>
              <a:spcBef>
                <a:spcPts val="0"/>
              </a:spcBef>
              <a:buClr>
                <a:srgbClr val="1F3F5F"/>
              </a:buClr>
              <a:defRPr/>
            </a:pPr>
            <a:r>
              <a:rPr lang="en-US" altLang="ru-RU" sz="2800" b="1" spc="3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altLang="ru-RU" sz="32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Список публикаций ВНК в 2025 году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95340" y="2071678"/>
            <a:ext cx="10072758" cy="413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Мартынова, В. В. Социальная педагогика : практикум / В. В. Мартынова, Ю. А.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Маскалевич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Е. В.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Гришкевич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– Минск : Белорус.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ун-т, 2025. – 76 с.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Погодина, Е. К. Социально-педагогическая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виктимология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: пособие / Е. К. Погодина. – Минск : Белорус.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ун-т, 2025. – 156 с.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Погодина, Е. К. Подготовка учащихся к семейной жизни : пособие / Е.К. Погодина. – Минск : Бел.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ун-т, 2025. – 128 с.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Погодина, Е. К. Профилактика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девиантного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поведения : рабочая тетрадь / Е.К. Погодина. – Минск : Белорус.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ун-т, 2025. – 56 с.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Погодина, Е. К. Дневник социально-педагогической практики / Е. К. Погодина. – Минск : Бел.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ун-т, 2025. – 44 с.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Погодина, Е. К. Интернет-зависимость в подростковой среде: организация профилактической работы в школе / Е. К. Погодина, Д. А.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Смильгин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//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Выхаванне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дадатковая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адукацыя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– 2025. – №1 (145). – С. 15-18.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819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30"/>
          <p:cNvSpPr>
            <a:spLocks noChangeArrowheads="1"/>
          </p:cNvSpPr>
          <p:nvPr/>
        </p:nvSpPr>
        <p:spPr bwMode="gray">
          <a:xfrm>
            <a:off x="523836" y="1714488"/>
            <a:ext cx="10953843" cy="4929222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28575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23902" y="214290"/>
            <a:ext cx="10287072" cy="1428760"/>
            <a:chOff x="1341" y="1723"/>
            <a:chExt cx="3104" cy="335"/>
          </a:xfrm>
        </p:grpSpPr>
        <p:sp>
          <p:nvSpPr>
            <p:cNvPr id="74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Rectangle 23"/>
          <p:cNvSpPr>
            <a:spLocks noChangeArrowheads="1"/>
          </p:cNvSpPr>
          <p:nvPr/>
        </p:nvSpPr>
        <p:spPr bwMode="gray">
          <a:xfrm>
            <a:off x="666712" y="500042"/>
            <a:ext cx="10325833" cy="6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5200"/>
              </a:lnSpc>
              <a:spcBef>
                <a:spcPts val="0"/>
              </a:spcBef>
              <a:buClr>
                <a:srgbClr val="1F3F5F"/>
              </a:buClr>
              <a:defRPr/>
            </a:pPr>
            <a:r>
              <a:rPr lang="en-US" altLang="ru-RU" sz="2800" b="1" spc="3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altLang="ru-RU" sz="32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Список публикаций ВНК в 2025 году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95340" y="2038966"/>
            <a:ext cx="1007275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/>
              <a:t>Погодина, Е. К. Как помочь подростку справиться с </a:t>
            </a:r>
            <a:r>
              <a:rPr lang="ru-RU" sz="1800" dirty="0" err="1" smtClean="0"/>
              <a:t>селфхармом</a:t>
            </a:r>
            <a:r>
              <a:rPr lang="ru-RU" sz="1800" dirty="0" smtClean="0"/>
              <a:t>? Вечер вопросов и ответов для родителей по проблеме </a:t>
            </a:r>
            <a:r>
              <a:rPr lang="ru-RU" sz="1800" dirty="0" err="1" smtClean="0"/>
              <a:t>самоповреждающего</a:t>
            </a:r>
            <a:r>
              <a:rPr lang="ru-RU" sz="1800" dirty="0" smtClean="0"/>
              <a:t> поведения подростков / В. А. </a:t>
            </a:r>
            <a:r>
              <a:rPr lang="ru-RU" sz="1800" dirty="0" err="1" smtClean="0"/>
              <a:t>Юденко</a:t>
            </a:r>
            <a:r>
              <a:rPr lang="ru-RU" sz="1800" dirty="0" smtClean="0"/>
              <a:t>, Е. К. Погодина // </a:t>
            </a:r>
            <a:r>
              <a:rPr lang="ru-RU" sz="1800" dirty="0" err="1" smtClean="0"/>
              <a:t>Выхаванне</a:t>
            </a:r>
            <a:r>
              <a:rPr lang="ru-RU" sz="1800" dirty="0" smtClean="0"/>
              <a:t> </a:t>
            </a:r>
            <a:r>
              <a:rPr lang="ru-RU" sz="1800" dirty="0" err="1" smtClean="0"/>
              <a:t>i</a:t>
            </a:r>
            <a:r>
              <a:rPr lang="ru-RU" sz="1800" dirty="0" smtClean="0"/>
              <a:t> </a:t>
            </a:r>
            <a:r>
              <a:rPr lang="ru-RU" sz="1800" dirty="0" err="1" smtClean="0"/>
              <a:t>дадатковая</a:t>
            </a:r>
            <a:r>
              <a:rPr lang="ru-RU" sz="1800" dirty="0" smtClean="0"/>
              <a:t> </a:t>
            </a:r>
            <a:r>
              <a:rPr lang="ru-RU" sz="1800" dirty="0" err="1" smtClean="0"/>
              <a:t>адукацыя</a:t>
            </a:r>
            <a:r>
              <a:rPr lang="ru-RU" sz="1800" dirty="0" smtClean="0"/>
              <a:t>. – 2025. – №4. – С. 13-16.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/>
              <a:t>Погодина, Е. К. Профилактика </a:t>
            </a:r>
            <a:r>
              <a:rPr lang="ru-RU" sz="1800" dirty="0" err="1" smtClean="0"/>
              <a:t>виктимного</a:t>
            </a:r>
            <a:r>
              <a:rPr lang="ru-RU" sz="1800" dirty="0" smtClean="0"/>
              <a:t> поведения подростков в учреждениях образования / Л. А. </a:t>
            </a:r>
            <a:r>
              <a:rPr lang="ru-RU" sz="1800" dirty="0" err="1" smtClean="0"/>
              <a:t>Процко</a:t>
            </a:r>
            <a:r>
              <a:rPr lang="ru-RU" sz="1800" dirty="0" smtClean="0"/>
              <a:t>, Е. К. Погодина // Социальная педагогика. – 2025. – №2. – С. 63-69.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/>
              <a:t>Погодина, Е. К. Профилактика </a:t>
            </a:r>
            <a:r>
              <a:rPr lang="ru-RU" sz="1800" dirty="0" err="1" smtClean="0"/>
              <a:t>аутоагрессивного</a:t>
            </a:r>
            <a:r>
              <a:rPr lang="ru-RU" sz="1800" dirty="0" smtClean="0"/>
              <a:t> поведения в подростковой среде / Е. К. Погодина, В. А. </a:t>
            </a:r>
            <a:r>
              <a:rPr lang="ru-RU" sz="1800" dirty="0" err="1" smtClean="0"/>
              <a:t>Юденко</a:t>
            </a:r>
            <a:r>
              <a:rPr lang="ru-RU" sz="1800" dirty="0" smtClean="0"/>
              <a:t> // Повышение качества профессиональной подготовки специалистов социальной и образовательной сфер : сборник научных статей / </a:t>
            </a:r>
            <a:r>
              <a:rPr lang="ru-RU" sz="1800" dirty="0" err="1" smtClean="0"/>
              <a:t>Витеб</a:t>
            </a:r>
            <a:r>
              <a:rPr lang="ru-RU" sz="1800" dirty="0" smtClean="0"/>
              <a:t>. </a:t>
            </a:r>
            <a:r>
              <a:rPr lang="ru-RU" sz="1800" dirty="0" err="1" smtClean="0"/>
              <a:t>гос</a:t>
            </a:r>
            <a:r>
              <a:rPr lang="ru-RU" sz="1800" dirty="0" smtClean="0"/>
              <a:t>. ун-т ; </a:t>
            </a:r>
            <a:r>
              <a:rPr lang="ru-RU" sz="1800" dirty="0" err="1" smtClean="0"/>
              <a:t>редкол</a:t>
            </a:r>
            <a:r>
              <a:rPr lang="ru-RU" sz="1800" dirty="0" smtClean="0"/>
              <a:t>.: Е.Л. Михайлова, С.Д. </a:t>
            </a:r>
            <a:r>
              <a:rPr lang="ru-RU" sz="1800" dirty="0" err="1" smtClean="0"/>
              <a:t>Матюшкова</a:t>
            </a:r>
            <a:r>
              <a:rPr lang="ru-RU" sz="1800" dirty="0" smtClean="0"/>
              <a:t> ; </a:t>
            </a:r>
            <a:r>
              <a:rPr lang="ru-RU" sz="1800" dirty="0" err="1" smtClean="0"/>
              <a:t>науч</a:t>
            </a:r>
            <a:r>
              <a:rPr lang="ru-RU" sz="1800" dirty="0" smtClean="0"/>
              <a:t>. ред. Е.Л. Михайлова; отв. за </a:t>
            </a:r>
            <a:r>
              <a:rPr lang="ru-RU" sz="1800" dirty="0" err="1" smtClean="0"/>
              <a:t>вып</a:t>
            </a:r>
            <a:r>
              <a:rPr lang="ru-RU" sz="1800" dirty="0" smtClean="0"/>
              <a:t>. С.А.Моторов. – Витебск : ВГУ имени П.М. </a:t>
            </a:r>
            <a:r>
              <a:rPr lang="ru-RU" sz="1800" dirty="0" err="1" smtClean="0"/>
              <a:t>Машерова</a:t>
            </a:r>
            <a:r>
              <a:rPr lang="ru-RU" sz="1800" dirty="0" smtClean="0"/>
              <a:t>, 2025.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7"/>
            </a:pPr>
            <a:r>
              <a:rPr lang="ru-RU" sz="1800" dirty="0" smtClean="0"/>
              <a:t>Погодина, Е. К. Организация психолого-педагогической работы по профилактике </a:t>
            </a:r>
            <a:r>
              <a:rPr lang="ru-RU" sz="1800" dirty="0" err="1" smtClean="0"/>
              <a:t>виктимного</a:t>
            </a:r>
            <a:r>
              <a:rPr lang="ru-RU" sz="1800" dirty="0" smtClean="0"/>
              <a:t> поведения подростков / Л. А. </a:t>
            </a:r>
            <a:r>
              <a:rPr lang="ru-RU" sz="1800" dirty="0" err="1" smtClean="0"/>
              <a:t>Процко</a:t>
            </a:r>
            <a:r>
              <a:rPr lang="ru-RU" sz="1800" dirty="0" smtClean="0"/>
              <a:t>, Е. К. Погодина [Электронный ресурс] // Вестник экспериментального образования. – 2025. – №1. – URL: http://www.ppacademy.ru/wp-content/uploads/2025/02/251.pdf (дата обращения: 04.09.2025). </a:t>
            </a:r>
          </a:p>
        </p:txBody>
      </p:sp>
    </p:spTree>
    <p:extLst>
      <p:ext uri="{BB962C8B-B14F-4D97-AF65-F5344CB8AC3E}">
        <p14:creationId xmlns:p14="http://schemas.microsoft.com/office/powerpoint/2010/main" xmlns="" val="1027819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30"/>
          <p:cNvSpPr>
            <a:spLocks noChangeArrowheads="1"/>
          </p:cNvSpPr>
          <p:nvPr/>
        </p:nvSpPr>
        <p:spPr bwMode="gray">
          <a:xfrm>
            <a:off x="523836" y="1714488"/>
            <a:ext cx="10953843" cy="4929222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28575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23902" y="214290"/>
            <a:ext cx="10287072" cy="1428760"/>
            <a:chOff x="1341" y="1723"/>
            <a:chExt cx="3104" cy="335"/>
          </a:xfrm>
        </p:grpSpPr>
        <p:sp>
          <p:nvSpPr>
            <p:cNvPr id="74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Rectangle 23"/>
          <p:cNvSpPr>
            <a:spLocks noChangeArrowheads="1"/>
          </p:cNvSpPr>
          <p:nvPr/>
        </p:nvSpPr>
        <p:spPr bwMode="gray">
          <a:xfrm>
            <a:off x="666712" y="500042"/>
            <a:ext cx="10325833" cy="6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5200"/>
              </a:lnSpc>
              <a:spcBef>
                <a:spcPts val="0"/>
              </a:spcBef>
              <a:buClr>
                <a:srgbClr val="1F3F5F"/>
              </a:buClr>
              <a:defRPr/>
            </a:pPr>
            <a:r>
              <a:rPr lang="en-US" altLang="ru-RU" sz="2800" b="1" spc="3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altLang="ru-RU" sz="32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Список публикаций ВНК в 2025 году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95340" y="2077438"/>
            <a:ext cx="1007275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sz="1800" dirty="0" smtClean="0"/>
              <a:t>Погодина, Е. К. Профилактика межличностных конфликтов в коллективе младших подростков / А. В. </a:t>
            </a:r>
            <a:r>
              <a:rPr lang="ru-RU" sz="1800" dirty="0" err="1" smtClean="0"/>
              <a:t>Карпицкая</a:t>
            </a:r>
            <a:r>
              <a:rPr lang="ru-RU" sz="1800" dirty="0" smtClean="0"/>
              <a:t>, Е. К. Погодина // Проблемы теории и практики современной психологии : материалы XXIII Всероссийской (с международным участием) научно-практической конференции, г. Иркутск, 30-31 мая 2025 г. / ФГБОУ ВО «Иркутский государственный университет» ; </a:t>
            </a:r>
            <a:r>
              <a:rPr lang="ru-RU" sz="1800" dirty="0" err="1" smtClean="0"/>
              <a:t>редкол</a:t>
            </a:r>
            <a:r>
              <a:rPr lang="ru-RU" sz="1800" dirty="0" smtClean="0"/>
              <a:t>.: И. А. </a:t>
            </a:r>
            <a:r>
              <a:rPr lang="ru-RU" sz="1800" dirty="0" err="1" smtClean="0"/>
              <a:t>Конопак</a:t>
            </a:r>
            <a:r>
              <a:rPr lang="ru-RU" sz="1800" dirty="0" smtClean="0"/>
              <a:t> [и др.]. – Иркутск : Издательство ИГУ, 2025. – 694 с. – С.528-530.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sz="1800" dirty="0" smtClean="0"/>
              <a:t>Погодина, Е. К. Проект социально-педагогической деятельности по профилактике </a:t>
            </a:r>
            <a:r>
              <a:rPr lang="ru-RU" sz="1800" dirty="0" err="1" smtClean="0"/>
              <a:t>аутоагрессивного</a:t>
            </a:r>
            <a:r>
              <a:rPr lang="ru-RU" sz="1800" dirty="0" smtClean="0"/>
              <a:t> поведения подростков / В. А. </a:t>
            </a:r>
            <a:r>
              <a:rPr lang="ru-RU" sz="1800" dirty="0" err="1" smtClean="0"/>
              <a:t>Юденко</a:t>
            </a:r>
            <a:r>
              <a:rPr lang="ru-RU" sz="1800" dirty="0" smtClean="0"/>
              <a:t>, Е. К. Погодина // Повышение качества профессиональной подготовки специалистов социальной и образовательной сфер : сборник научных статей / </a:t>
            </a:r>
            <a:r>
              <a:rPr lang="ru-RU" sz="1800" dirty="0" err="1" smtClean="0"/>
              <a:t>Витеб</a:t>
            </a:r>
            <a:r>
              <a:rPr lang="ru-RU" sz="1800" dirty="0" smtClean="0"/>
              <a:t>. </a:t>
            </a:r>
            <a:r>
              <a:rPr lang="ru-RU" sz="1800" dirty="0" err="1" smtClean="0"/>
              <a:t>гос</a:t>
            </a:r>
            <a:r>
              <a:rPr lang="ru-RU" sz="1800" dirty="0" smtClean="0"/>
              <a:t>. ун-т ; </a:t>
            </a:r>
            <a:r>
              <a:rPr lang="ru-RU" sz="1800" dirty="0" err="1" smtClean="0"/>
              <a:t>редкол</a:t>
            </a:r>
            <a:r>
              <a:rPr lang="ru-RU" sz="1800" dirty="0" smtClean="0"/>
              <a:t>.: Е.Л. Михайлова, С.Д. </a:t>
            </a:r>
            <a:r>
              <a:rPr lang="ru-RU" sz="1800" dirty="0" err="1" smtClean="0"/>
              <a:t>Матюшкова</a:t>
            </a:r>
            <a:r>
              <a:rPr lang="ru-RU" sz="1800" dirty="0" smtClean="0"/>
              <a:t> ; </a:t>
            </a:r>
            <a:r>
              <a:rPr lang="ru-RU" sz="1800" dirty="0" err="1" smtClean="0"/>
              <a:t>науч</a:t>
            </a:r>
            <a:r>
              <a:rPr lang="ru-RU" sz="1800" dirty="0" smtClean="0"/>
              <a:t>. ред. Е.Л. Михайлова; отв. за </a:t>
            </a:r>
            <a:r>
              <a:rPr lang="ru-RU" sz="1800" dirty="0" err="1" smtClean="0"/>
              <a:t>вып</a:t>
            </a:r>
            <a:r>
              <a:rPr lang="ru-RU" sz="1800" dirty="0" smtClean="0"/>
              <a:t>. С.А.Моторов. – Витебск : ВГУ имени П.М. </a:t>
            </a:r>
            <a:r>
              <a:rPr lang="ru-RU" sz="1800" dirty="0" err="1" smtClean="0"/>
              <a:t>Машерова</a:t>
            </a:r>
            <a:r>
              <a:rPr lang="ru-RU" sz="1800" dirty="0" smtClean="0"/>
              <a:t>, 2025.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sz="1800" dirty="0" smtClean="0"/>
              <a:t>Погодина, Е. К. Скрытые сигналы: как распознать и предотвратить </a:t>
            </a:r>
            <a:r>
              <a:rPr lang="ru-RU" sz="1800" dirty="0" err="1" smtClean="0"/>
              <a:t>аутоагрессию</a:t>
            </a:r>
            <a:r>
              <a:rPr lang="ru-RU" sz="1800" dirty="0" smtClean="0"/>
              <a:t> у подростков. Интерактивный семинар с </a:t>
            </a:r>
            <a:r>
              <a:rPr lang="ru-RU" sz="1800" dirty="0" err="1" smtClean="0"/>
              <a:t>кейс-анализом</a:t>
            </a:r>
            <a:r>
              <a:rPr lang="ru-RU" sz="1800" dirty="0" smtClean="0"/>
              <a:t> для педагогов / Е. К. Погодина, В. А. </a:t>
            </a:r>
            <a:r>
              <a:rPr lang="ru-RU" sz="1800" dirty="0" err="1" smtClean="0"/>
              <a:t>Юденко</a:t>
            </a:r>
            <a:r>
              <a:rPr lang="ru-RU" sz="1800" dirty="0" smtClean="0"/>
              <a:t> // </a:t>
            </a:r>
            <a:r>
              <a:rPr lang="ru-RU" sz="1800" dirty="0" err="1" smtClean="0"/>
              <a:t>Выхаванне</a:t>
            </a:r>
            <a:r>
              <a:rPr lang="ru-RU" sz="1800" dirty="0" smtClean="0"/>
              <a:t> </a:t>
            </a:r>
            <a:r>
              <a:rPr lang="ru-RU" sz="1800" dirty="0" err="1" smtClean="0"/>
              <a:t>i</a:t>
            </a:r>
            <a:r>
              <a:rPr lang="ru-RU" sz="1800" dirty="0" smtClean="0"/>
              <a:t> </a:t>
            </a:r>
            <a:r>
              <a:rPr lang="ru-RU" sz="1800" dirty="0" err="1" smtClean="0"/>
              <a:t>дадатковая</a:t>
            </a:r>
            <a:r>
              <a:rPr lang="ru-RU" sz="1800" dirty="0" smtClean="0"/>
              <a:t> </a:t>
            </a:r>
            <a:r>
              <a:rPr lang="ru-RU" sz="1800" dirty="0" err="1" smtClean="0"/>
              <a:t>адукацыя</a:t>
            </a:r>
            <a:r>
              <a:rPr lang="ru-RU" sz="1800" dirty="0" smtClean="0"/>
              <a:t>. – 2025. – №8. – С. 40-43.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027819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42928" y="499414"/>
            <a:ext cx="9649072" cy="1896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300"/>
              </a:lnSpc>
              <a:spcBef>
                <a:spcPts val="600"/>
              </a:spcBef>
              <a:defRPr/>
            </a:pPr>
            <a:endParaRPr lang="ru-RU" sz="2100" b="1" dirty="0">
              <a:ln w="0"/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9736" y="116632"/>
            <a:ext cx="6984776" cy="64807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Учреждение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«БЕЛОРУССКИЙ ГОСУДАРСТВЕННЫЙ ПЕДАГОГИЧЕСКИЙ УНИВЕРСИТЕТ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ИМЕНИ МАКСИМА ТАНКА»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63952" y="2621988"/>
            <a:ext cx="640871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  <a:ea typeface="Times New Roman"/>
                <a:cs typeface="Arial" panose="020B0604020202020204" pitchFamily="34" charset="0"/>
              </a:rPr>
              <a:t>Этап </a:t>
            </a:r>
            <a:r>
              <a:rPr lang="ru-RU" b="1" dirty="0" smtClean="0">
                <a:solidFill>
                  <a:srgbClr val="0070C0"/>
                </a:solidFill>
                <a:latin typeface="+mn-lt"/>
                <a:ea typeface="Times New Roman"/>
                <a:cs typeface="Arial" panose="020B0604020202020204" pitchFamily="34" charset="0"/>
              </a:rPr>
              <a:t>3</a:t>
            </a:r>
            <a:endParaRPr lang="ru-RU" b="1" dirty="0">
              <a:solidFill>
                <a:srgbClr val="0070C0"/>
              </a:solidFill>
              <a:latin typeface="+mn-lt"/>
              <a:ea typeface="Times New Roman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ea typeface="Times New Roman"/>
                <a:cs typeface="Arial" panose="020B0604020202020204" pitchFamily="34" charset="0"/>
              </a:rPr>
              <a:t>«Внедрить электронные ресурсы информационных банков эффективных практик формирования функциональной грамотности обучающихся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8" t="13220" r="26375" b="13222"/>
          <a:stretch/>
        </p:blipFill>
        <p:spPr>
          <a:xfrm>
            <a:off x="-24680" y="1961453"/>
            <a:ext cx="612068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28" y="804335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ВНК № ФГ 21-006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«Создать и внедрить информационные банки эффективных практик формирования функциональной грамотности обучающихся» </a:t>
            </a:r>
            <a:endParaRPr lang="ru-RU" sz="2000" b="1" dirty="0">
              <a:ln w="0"/>
              <a:solidFill>
                <a:srgbClr val="C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(«Социальная педагогика»)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24" y="3"/>
            <a:ext cx="935545" cy="1278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0E3CE94-91D6-4142-B26C-41F9D760DDAF}"/>
              </a:ext>
            </a:extLst>
          </p:cNvPr>
          <p:cNvSpPr/>
          <p:nvPr/>
        </p:nvSpPr>
        <p:spPr>
          <a:xfrm>
            <a:off x="6310314" y="4857760"/>
            <a:ext cx="54439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группа: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 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Мартынова</a:t>
            </a:r>
            <a:r>
              <a:rPr lang="ru-RU" sz="1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руководитель, декан ФСПТ,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 Куницкая – зав. кафедрой социальной педагогики,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Е.К.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Погодина</a:t>
            </a:r>
            <a:r>
              <a:rPr lang="ru-RU" sz="1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преподаватель кафедры социальной педагогики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Е.В.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Гришкевич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i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ст. преподаватель 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кафедры социальной педагогики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616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81026" y="192560"/>
            <a:ext cx="10429948" cy="1664804"/>
            <a:chOff x="1341" y="1723"/>
            <a:chExt cx="3173" cy="335"/>
          </a:xfrm>
        </p:grpSpPr>
        <p:sp>
          <p:nvSpPr>
            <p:cNvPr id="35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73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" name="Rectangle 23"/>
          <p:cNvSpPr>
            <a:spLocks noChangeArrowheads="1"/>
          </p:cNvSpPr>
          <p:nvPr/>
        </p:nvSpPr>
        <p:spPr bwMode="gray">
          <a:xfrm>
            <a:off x="1309654" y="357166"/>
            <a:ext cx="9358378" cy="12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5000"/>
              </a:lnSpc>
              <a:spcBef>
                <a:spcPts val="0"/>
              </a:spcBef>
              <a:buClr>
                <a:srgbClr val="1F3F5F"/>
              </a:buClr>
            </a:pPr>
            <a:r>
              <a:rPr lang="ru-RU" alt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anose="020B0806030902050204" pitchFamily="34" charset="0"/>
              </a:rPr>
              <a:t>Информационный банк эффективных практик формирования ФГ обучающихся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"/>
          <p:cNvGrpSpPr/>
          <p:nvPr/>
        </p:nvGrpSpPr>
        <p:grpSpPr>
          <a:xfrm>
            <a:off x="452398" y="1857364"/>
            <a:ext cx="11144324" cy="4857784"/>
            <a:chOff x="247005" y="1556792"/>
            <a:chExt cx="5612302" cy="5772646"/>
          </a:xfrm>
        </p:grpSpPr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>
              <a:off x="247005" y="1556792"/>
              <a:ext cx="5612302" cy="5772646"/>
            </a:xfrm>
            <a:prstGeom prst="roundRect">
              <a:avLst>
                <a:gd name="adj" fmla="val 9523"/>
              </a:avLst>
            </a:prstGeom>
            <a:solidFill>
              <a:srgbClr val="FF9900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gray">
            <a:xfrm>
              <a:off x="4163786" y="1556792"/>
              <a:ext cx="631840" cy="99092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80808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ru-RU" sz="45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19" name="Picture 3" descr="C:\Users\user\Desktop\Ф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02" y="1928802"/>
            <a:ext cx="10045700" cy="466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569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30"/>
          <p:cNvSpPr>
            <a:spLocks noChangeArrowheads="1"/>
          </p:cNvSpPr>
          <p:nvPr/>
        </p:nvSpPr>
        <p:spPr bwMode="gray">
          <a:xfrm>
            <a:off x="309522" y="1714488"/>
            <a:ext cx="11358642" cy="4572032"/>
          </a:xfrm>
          <a:prstGeom prst="roundRect">
            <a:avLst>
              <a:gd name="adj" fmla="val 9462"/>
            </a:avLst>
          </a:prstGeom>
          <a:solidFill>
            <a:srgbClr val="FFFFFF"/>
          </a:solidFill>
          <a:ln w="28575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6" name="Group 12"/>
          <p:cNvGrpSpPr>
            <a:grpSpLocks/>
          </p:cNvGrpSpPr>
          <p:nvPr/>
        </p:nvGrpSpPr>
        <p:grpSpPr bwMode="auto">
          <a:xfrm>
            <a:off x="452398" y="3786190"/>
            <a:ext cx="5000660" cy="707546"/>
            <a:chOff x="2327" y="2971"/>
            <a:chExt cx="2466" cy="442"/>
          </a:xfrm>
        </p:grpSpPr>
        <p:sp>
          <p:nvSpPr>
            <p:cNvPr id="117" name="AutoShape 13"/>
            <p:cNvSpPr>
              <a:spLocks noChangeArrowheads="1"/>
            </p:cNvSpPr>
            <p:nvPr/>
          </p:nvSpPr>
          <p:spPr bwMode="gray">
            <a:xfrm>
              <a:off x="2334" y="2971"/>
              <a:ext cx="2459" cy="442"/>
            </a:xfrm>
            <a:prstGeom prst="roundRect">
              <a:avLst>
                <a:gd name="adj" fmla="val 10889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AutoShape 14"/>
            <p:cNvSpPr>
              <a:spLocks noChangeArrowheads="1"/>
            </p:cNvSpPr>
            <p:nvPr/>
          </p:nvSpPr>
          <p:spPr bwMode="gray">
            <a:xfrm>
              <a:off x="2327" y="3060"/>
              <a:ext cx="292" cy="223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>
              <a:noFill/>
            </a:ln>
            <a:effectLst>
              <a:outerShdw dist="63500" dir="2700000" algn="ctr" rotWithShape="0">
                <a:schemeClr val="bg2">
                  <a:alpha val="7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38414" y="1857364"/>
            <a:ext cx="5857915" cy="714380"/>
            <a:chOff x="5165218" y="1959453"/>
            <a:chExt cx="1835465" cy="586532"/>
          </a:xfrm>
          <a:solidFill>
            <a:srgbClr val="FFC000"/>
          </a:solidFill>
        </p:grpSpPr>
        <p:sp>
          <p:nvSpPr>
            <p:cNvPr id="111" name="AutoShape 7"/>
            <p:cNvSpPr>
              <a:spLocks noChangeArrowheads="1"/>
            </p:cNvSpPr>
            <p:nvPr/>
          </p:nvSpPr>
          <p:spPr bwMode="gray">
            <a:xfrm>
              <a:off x="5165218" y="1959453"/>
              <a:ext cx="1835465" cy="586532"/>
            </a:xfrm>
            <a:prstGeom prst="roundRect">
              <a:avLst>
                <a:gd name="adj" fmla="val 108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Text Box 17"/>
            <p:cNvSpPr txBox="1">
              <a:spLocks noChangeArrowheads="1"/>
            </p:cNvSpPr>
            <p:nvPr/>
          </p:nvSpPr>
          <p:spPr bwMode="gray">
            <a:xfrm>
              <a:off x="5433823" y="2018106"/>
              <a:ext cx="1410174" cy="4295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 smtClean="0">
                  <a:latin typeface="+mn-lt"/>
                  <a:cs typeface="Arial" pitchFamily="34" charset="0"/>
                </a:rPr>
                <a:t>Пояснительная записка</a:t>
              </a:r>
              <a:endParaRPr lang="ru-RU" altLang="ru-RU" sz="2800" b="1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3837" y="4714884"/>
            <a:ext cx="4929221" cy="764843"/>
            <a:chOff x="4647724" y="4520590"/>
            <a:chExt cx="3317848" cy="764843"/>
          </a:xfrm>
        </p:grpSpPr>
        <p:grpSp>
          <p:nvGrpSpPr>
            <p:cNvPr id="122" name="Group 6"/>
            <p:cNvGrpSpPr>
              <a:grpSpLocks/>
            </p:cNvGrpSpPr>
            <p:nvPr/>
          </p:nvGrpSpPr>
          <p:grpSpPr bwMode="auto">
            <a:xfrm>
              <a:off x="4647724" y="4520590"/>
              <a:ext cx="3317848" cy="764843"/>
              <a:chOff x="2332" y="1445"/>
              <a:chExt cx="2577" cy="614"/>
            </a:xfrm>
          </p:grpSpPr>
          <p:sp>
            <p:nvSpPr>
              <p:cNvPr id="123" name="AutoShape 7"/>
              <p:cNvSpPr>
                <a:spLocks noChangeArrowheads="1"/>
              </p:cNvSpPr>
              <p:nvPr/>
            </p:nvSpPr>
            <p:spPr bwMode="gray">
              <a:xfrm>
                <a:off x="2332" y="1445"/>
                <a:ext cx="2577" cy="614"/>
              </a:xfrm>
              <a:prstGeom prst="roundRect">
                <a:avLst>
                  <a:gd name="adj" fmla="val 1088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AutoShape 8"/>
              <p:cNvSpPr>
                <a:spLocks noChangeArrowheads="1"/>
              </p:cNvSpPr>
              <p:nvPr/>
            </p:nvSpPr>
            <p:spPr bwMode="gray">
              <a:xfrm>
                <a:off x="2332" y="1560"/>
                <a:ext cx="280" cy="283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dist="63500" dir="2700000" algn="ctr" rotWithShape="0">
                  <a:schemeClr val="bg2">
                    <a:alpha val="7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" name="Text Box 17"/>
            <p:cNvSpPr txBox="1">
              <a:spLocks noChangeArrowheads="1"/>
            </p:cNvSpPr>
            <p:nvPr/>
          </p:nvSpPr>
          <p:spPr bwMode="gray">
            <a:xfrm>
              <a:off x="5032401" y="4520590"/>
              <a:ext cx="285490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000" b="1" dirty="0" smtClean="0"/>
                <a:t>Функции информационного банка эффективных практик</a:t>
              </a:r>
              <a:r>
                <a:rPr lang="ru-RU" sz="2000" dirty="0" smtClean="0"/>
                <a:t> </a:t>
              </a:r>
              <a:endPara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3" name="Group 6"/>
          <p:cNvGrpSpPr>
            <a:grpSpLocks/>
          </p:cNvGrpSpPr>
          <p:nvPr/>
        </p:nvGrpSpPr>
        <p:grpSpPr bwMode="auto">
          <a:xfrm>
            <a:off x="595274" y="214290"/>
            <a:ext cx="10715700" cy="1428760"/>
            <a:chOff x="1341" y="1723"/>
            <a:chExt cx="3104" cy="335"/>
          </a:xfrm>
        </p:grpSpPr>
        <p:sp>
          <p:nvSpPr>
            <p:cNvPr id="74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Rectangle 23"/>
          <p:cNvSpPr>
            <a:spLocks noChangeArrowheads="1"/>
          </p:cNvSpPr>
          <p:nvPr/>
        </p:nvSpPr>
        <p:spPr bwMode="gray">
          <a:xfrm>
            <a:off x="666712" y="202769"/>
            <a:ext cx="10572824" cy="14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5200"/>
              </a:lnSpc>
              <a:spcBef>
                <a:spcPts val="0"/>
              </a:spcBef>
              <a:buClr>
                <a:srgbClr val="1F3F5F"/>
              </a:buClr>
              <a:defRPr/>
            </a:pPr>
            <a:r>
              <a:rPr lang="en-US" alt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8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Структура информационного банка эффективных практик формирования ФГ обучающихся</a:t>
            </a:r>
            <a:endParaRPr lang="ru-RU" sz="2800" b="1" spc="3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90096C-9373-47C0-915B-00E5A4D6DC2D}"/>
              </a:ext>
            </a:extLst>
          </p:cNvPr>
          <p:cNvSpPr/>
          <p:nvPr/>
        </p:nvSpPr>
        <p:spPr>
          <a:xfrm>
            <a:off x="1166778" y="3786190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Задачи информационного банка эффективных практик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452399" y="2786058"/>
            <a:ext cx="5000660" cy="857256"/>
            <a:chOff x="4501432" y="3217864"/>
            <a:chExt cx="3044901" cy="669248"/>
          </a:xfrm>
          <a:solidFill>
            <a:srgbClr val="92D050"/>
          </a:solidFill>
        </p:grpSpPr>
        <p:grpSp>
          <p:nvGrpSpPr>
            <p:cNvPr id="44" name="Group 9"/>
            <p:cNvGrpSpPr>
              <a:grpSpLocks/>
            </p:cNvGrpSpPr>
            <p:nvPr/>
          </p:nvGrpSpPr>
          <p:grpSpPr bwMode="auto">
            <a:xfrm>
              <a:off x="4501432" y="3217864"/>
              <a:ext cx="3044901" cy="669248"/>
              <a:chOff x="2218" y="2538"/>
              <a:chExt cx="2365" cy="457"/>
            </a:xfrm>
            <a:grpFill/>
          </p:grpSpPr>
          <p:sp>
            <p:nvSpPr>
              <p:cNvPr id="46" name="AutoShape 10"/>
              <p:cNvSpPr>
                <a:spLocks noChangeArrowheads="1"/>
              </p:cNvSpPr>
              <p:nvPr/>
            </p:nvSpPr>
            <p:spPr bwMode="ltGray">
              <a:xfrm>
                <a:off x="2218" y="2538"/>
                <a:ext cx="2365" cy="457"/>
              </a:xfrm>
              <a:prstGeom prst="roundRect">
                <a:avLst>
                  <a:gd name="adj" fmla="val 10889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AutoShape 11"/>
              <p:cNvSpPr>
                <a:spLocks noChangeArrowheads="1"/>
              </p:cNvSpPr>
              <p:nvPr/>
            </p:nvSpPr>
            <p:spPr bwMode="ltGray">
              <a:xfrm>
                <a:off x="2218" y="2667"/>
                <a:ext cx="280" cy="162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dist="63500" dir="2700000" algn="ctr" rotWithShape="0">
                  <a:schemeClr val="bg2">
                    <a:alpha val="7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 Box 16"/>
            <p:cNvSpPr txBox="1">
              <a:spLocks noChangeArrowheads="1"/>
            </p:cNvSpPr>
            <p:nvPr/>
          </p:nvSpPr>
          <p:spPr bwMode="gray">
            <a:xfrm>
              <a:off x="4892919" y="3265344"/>
              <a:ext cx="2617410" cy="4704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b="1" dirty="0" smtClean="0"/>
                <a:t>Цель информационного банка эффективных практик</a:t>
              </a:r>
              <a:r>
                <a:rPr lang="ru-RU" sz="2000" dirty="0" smtClean="0"/>
                <a:t> </a:t>
              </a:r>
              <a:endParaRPr lang="ru-RU" altLang="ru-RU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96" y="2643183"/>
            <a:ext cx="60722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7819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2398" y="428604"/>
            <a:ext cx="2928958" cy="6000792"/>
            <a:chOff x="567145" y="1772766"/>
            <a:chExt cx="3801982" cy="510769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67145" y="1772766"/>
              <a:ext cx="3801982" cy="5107692"/>
              <a:chOff x="567145" y="1699990"/>
              <a:chExt cx="3801982" cy="5107692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67145" y="1699990"/>
                <a:ext cx="3801982" cy="51076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4" name="Group 14"/>
              <p:cNvGrpSpPr>
                <a:grpSpLocks/>
              </p:cNvGrpSpPr>
              <p:nvPr/>
            </p:nvGrpSpPr>
            <p:grpSpPr bwMode="auto">
              <a:xfrm>
                <a:off x="752709" y="2794005"/>
                <a:ext cx="3337913" cy="728806"/>
                <a:chOff x="591" y="2286"/>
                <a:chExt cx="1661" cy="303"/>
              </a:xfrm>
            </p:grpSpPr>
            <p:sp>
              <p:nvSpPr>
                <p:cNvPr id="15" name="AutoShape 15"/>
                <p:cNvSpPr>
                  <a:spLocks noChangeArrowheads="1"/>
                </p:cNvSpPr>
                <p:nvPr/>
              </p:nvSpPr>
              <p:spPr bwMode="ltGray">
                <a:xfrm>
                  <a:off x="683" y="2311"/>
                  <a:ext cx="1569" cy="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9600"/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tx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ltGray">
                <a:xfrm>
                  <a:off x="637" y="2286"/>
                  <a:ext cx="1461" cy="285"/>
                </a:xfrm>
                <a:prstGeom prst="roundRect">
                  <a:avLst>
                    <a:gd name="adj" fmla="val 283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rgbClr val="FFB24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13500000" algn="ctr" rotWithShape="0">
                          <a:srgbClr val="FFFF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AutoShape 15"/>
                <p:cNvSpPr>
                  <a:spLocks noChangeArrowheads="1"/>
                </p:cNvSpPr>
                <p:nvPr/>
              </p:nvSpPr>
              <p:spPr bwMode="ltGray">
                <a:xfrm>
                  <a:off x="591" y="2311"/>
                  <a:ext cx="1661" cy="25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B9600"/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tx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Rectangle 17"/>
              <p:cNvSpPr>
                <a:spLocks noChangeArrowheads="1"/>
              </p:cNvSpPr>
              <p:nvPr/>
            </p:nvSpPr>
            <p:spPr bwMode="black">
              <a:xfrm>
                <a:off x="752608" y="2855301"/>
                <a:ext cx="3338326" cy="602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altLang="ru-RU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Информационные ресурсы</a:t>
                </a:r>
                <a:endPara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Text Box 20"/>
            <p:cNvSpPr txBox="1">
              <a:spLocks noChangeArrowheads="1"/>
            </p:cNvSpPr>
            <p:nvPr/>
          </p:nvSpPr>
          <p:spPr bwMode="gray">
            <a:xfrm>
              <a:off x="938070" y="3718553"/>
              <a:ext cx="3193434" cy="3143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глоссарий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>
                <a:buFontTx/>
                <a:buChar char="-"/>
              </a:pP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учебно-программная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документация; </a:t>
              </a:r>
              <a:endParaRPr lang="ru-RU" sz="18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FontTx/>
                <a:buChar char="-"/>
              </a:pP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 учебно-методические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пособия;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научные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публикации по формированию функциональной грамотности обучающихся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667768" y="428604"/>
            <a:ext cx="2521594" cy="6000791"/>
            <a:chOff x="3319793" y="878818"/>
            <a:chExt cx="2910212" cy="562174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319793" y="878818"/>
              <a:ext cx="2897080" cy="562174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3460298" y="2082831"/>
              <a:ext cx="2541256" cy="782114"/>
              <a:chOff x="2290" y="2174"/>
              <a:chExt cx="1292" cy="330"/>
            </a:xfrm>
          </p:grpSpPr>
          <p:sp>
            <p:nvSpPr>
              <p:cNvPr id="23" name="AutoShape 9"/>
              <p:cNvSpPr>
                <a:spLocks noChangeArrowheads="1"/>
              </p:cNvSpPr>
              <p:nvPr/>
            </p:nvSpPr>
            <p:spPr bwMode="gray">
              <a:xfrm>
                <a:off x="2290" y="2174"/>
                <a:ext cx="1292" cy="330"/>
              </a:xfrm>
              <a:prstGeom prst="roundRect">
                <a:avLst>
                  <a:gd name="adj" fmla="val 16667"/>
                </a:avLst>
              </a:prstGeom>
              <a:solidFill>
                <a:srgbClr val="89CF2C"/>
              </a:solidFill>
              <a:ln w="38100" algn="ctr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2326" y="2203"/>
                <a:ext cx="1226" cy="283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85000"/>
                    </a:srgbClr>
                  </a:gs>
                  <a:gs pos="100000">
                    <a:srgbClr val="B8E47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135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" name="Rectangle 11"/>
            <p:cNvSpPr>
              <a:spLocks noChangeArrowheads="1"/>
            </p:cNvSpPr>
            <p:nvPr/>
          </p:nvSpPr>
          <p:spPr bwMode="black">
            <a:xfrm>
              <a:off x="3333850" y="2284254"/>
              <a:ext cx="2896155" cy="35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Медиатека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gray">
            <a:xfrm>
              <a:off x="3446517" y="2158496"/>
              <a:ext cx="2472838" cy="357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  <a:defRPr/>
              </a:pPr>
              <a:endPara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ts val="0"/>
                </a:spcBef>
                <a:defRPr/>
              </a:pPr>
              <a:endPara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учебно-методические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пособия;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банк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педагогического опыта;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брошюры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и буклеты по формированию ФГ обучающихся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6"/>
          <p:cNvGrpSpPr>
            <a:grpSpLocks/>
          </p:cNvGrpSpPr>
          <p:nvPr/>
        </p:nvGrpSpPr>
        <p:grpSpPr bwMode="auto">
          <a:xfrm>
            <a:off x="452398" y="198948"/>
            <a:ext cx="10787138" cy="1111570"/>
            <a:chOff x="1341" y="1723"/>
            <a:chExt cx="3104" cy="335"/>
          </a:xfrm>
        </p:grpSpPr>
        <p:sp>
          <p:nvSpPr>
            <p:cNvPr id="42" name="AutoShape 7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rgbClr val="6491EA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6491EA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5" name="Rectangle 23"/>
          <p:cNvSpPr>
            <a:spLocks noChangeArrowheads="1"/>
          </p:cNvSpPr>
          <p:nvPr/>
        </p:nvSpPr>
        <p:spPr bwMode="gray">
          <a:xfrm>
            <a:off x="452398" y="214290"/>
            <a:ext cx="1065043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28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Структура </a:t>
            </a:r>
            <a:r>
              <a:rPr lang="ru-RU" sz="28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информационного </a:t>
            </a:r>
            <a:r>
              <a:rPr lang="ru-RU" altLang="ru-RU" sz="28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</a:t>
            </a:r>
            <a:r>
              <a:rPr lang="ru-RU" sz="28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анка эффективных практик </a:t>
            </a:r>
            <a:r>
              <a:rPr lang="ru-RU" altLang="ru-RU" sz="2800" b="1" spc="30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формирования ФГ обучающихся</a:t>
            </a:r>
            <a:endParaRPr lang="ru-RU" altLang="ru-RU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endParaRPr lang="ru-RU" altLang="ru-RU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4D5C05C7-DB12-4C56-8A43-BD06851AD9A4}"/>
              </a:ext>
            </a:extLst>
          </p:cNvPr>
          <p:cNvGrpSpPr/>
          <p:nvPr/>
        </p:nvGrpSpPr>
        <p:grpSpPr>
          <a:xfrm>
            <a:off x="5953124" y="285728"/>
            <a:ext cx="2786082" cy="6143668"/>
            <a:chOff x="3865423" y="930328"/>
            <a:chExt cx="3142882" cy="5196324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77C7C909-25C7-47FE-A4E1-9D8CC1DF7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865423" y="930328"/>
              <a:ext cx="3142882" cy="519632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xmlns="" id="{71ED0B7F-0563-4C4F-A33A-7CB9EF6E6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775" y="2078103"/>
              <a:ext cx="2812692" cy="701534"/>
              <a:chOff x="2578" y="2172"/>
              <a:chExt cx="1430" cy="296"/>
            </a:xfrm>
          </p:grpSpPr>
          <p:sp>
            <p:nvSpPr>
              <p:cNvPr id="37" name="AutoShape 9">
                <a:extLst>
                  <a:ext uri="{FF2B5EF4-FFF2-40B4-BE49-F238E27FC236}">
                    <a16:creationId xmlns:a16="http://schemas.microsoft.com/office/drawing/2014/main" xmlns="" id="{03DA1A43-FA8F-4800-AFF9-1585E76F5E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78" y="2172"/>
                <a:ext cx="1430" cy="296"/>
              </a:xfrm>
              <a:prstGeom prst="roundRect">
                <a:avLst>
                  <a:gd name="adj" fmla="val 16667"/>
                </a:avLst>
              </a:prstGeom>
              <a:solidFill>
                <a:srgbClr val="89CF2C"/>
              </a:solidFill>
              <a:ln w="38100" algn="ctr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AutoShape 10">
                <a:extLst>
                  <a:ext uri="{FF2B5EF4-FFF2-40B4-BE49-F238E27FC236}">
                    <a16:creationId xmlns:a16="http://schemas.microsoft.com/office/drawing/2014/main" xmlns="" id="{EC3AB5DA-371F-430B-A919-4CCF0817BC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9" y="2198"/>
                <a:ext cx="1350" cy="246"/>
              </a:xfrm>
              <a:prstGeom prst="roundRect">
                <a:avLst>
                  <a:gd name="adj" fmla="val 28356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13500000" algn="ctr" rotWithShape="0">
                        <a:srgbClr val="FFFFFF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xmlns="" id="{93CF73AE-37CD-4ACE-9709-141D6DB8ECB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026596" y="2138776"/>
              <a:ext cx="2896155" cy="598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Диагностический инструментарий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 Box 21">
              <a:extLst>
                <a:ext uri="{FF2B5EF4-FFF2-40B4-BE49-F238E27FC236}">
                  <a16:creationId xmlns:a16="http://schemas.microsoft.com/office/drawing/2014/main" xmlns="" id="{D86B73D3-091A-460C-ABCA-AF6FDF627B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6596" y="2900666"/>
              <a:ext cx="2739948" cy="3123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контекстные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задачи на диагностику сформированности ФГ педагогов;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компетентностные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задания, отражающие готовность будущих педагогов к формированию ФГ обучающихся;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тесты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 и др.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8480" y="357166"/>
            <a:ext cx="2857520" cy="6072230"/>
            <a:chOff x="567145" y="1772766"/>
            <a:chExt cx="4002086" cy="5408873"/>
          </a:xfrm>
        </p:grpSpPr>
        <p:grpSp>
          <p:nvGrpSpPr>
            <p:cNvPr id="30" name="Группа 26"/>
            <p:cNvGrpSpPr/>
            <p:nvPr/>
          </p:nvGrpSpPr>
          <p:grpSpPr>
            <a:xfrm>
              <a:off x="567145" y="1772766"/>
              <a:ext cx="4002086" cy="5408873"/>
              <a:chOff x="567145" y="1699990"/>
              <a:chExt cx="4002086" cy="5408873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567145" y="1699990"/>
                <a:ext cx="4002086" cy="54088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6" name="Group 14"/>
              <p:cNvGrpSpPr>
                <a:grpSpLocks/>
              </p:cNvGrpSpPr>
              <p:nvPr/>
            </p:nvGrpSpPr>
            <p:grpSpPr bwMode="auto">
              <a:xfrm>
                <a:off x="766776" y="2909466"/>
                <a:ext cx="3502699" cy="769697"/>
                <a:chOff x="598" y="2334"/>
                <a:chExt cx="1743" cy="320"/>
              </a:xfrm>
            </p:grpSpPr>
            <p:sp>
              <p:nvSpPr>
                <p:cNvPr id="48" name="AutoShape 15"/>
                <p:cNvSpPr>
                  <a:spLocks noChangeArrowheads="1"/>
                </p:cNvSpPr>
                <p:nvPr/>
              </p:nvSpPr>
              <p:spPr bwMode="ltGray">
                <a:xfrm>
                  <a:off x="696" y="2360"/>
                  <a:ext cx="1534" cy="29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tx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AutoShape 16"/>
                <p:cNvSpPr>
                  <a:spLocks noChangeArrowheads="1"/>
                </p:cNvSpPr>
                <p:nvPr/>
              </p:nvSpPr>
              <p:spPr bwMode="ltGray">
                <a:xfrm>
                  <a:off x="598" y="2334"/>
                  <a:ext cx="1743" cy="317"/>
                </a:xfrm>
                <a:prstGeom prst="roundRect">
                  <a:avLst>
                    <a:gd name="adj" fmla="val 28356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13500000" algn="ctr" rotWithShape="0">
                          <a:srgbClr val="FFFFFF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AutoShape 15"/>
                <p:cNvSpPr>
                  <a:spLocks noChangeArrowheads="1"/>
                </p:cNvSpPr>
                <p:nvPr/>
              </p:nvSpPr>
              <p:spPr bwMode="ltGray">
                <a:xfrm>
                  <a:off x="648" y="2360"/>
                  <a:ext cx="1643" cy="29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tx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ker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Rectangle 17"/>
              <p:cNvSpPr>
                <a:spLocks noChangeArrowheads="1"/>
              </p:cNvSpPr>
              <p:nvPr/>
            </p:nvSpPr>
            <p:spPr bwMode="black">
              <a:xfrm>
                <a:off x="767249" y="2972666"/>
                <a:ext cx="3401773" cy="6305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altLang="ru-RU" sz="2000" b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Методические разработки</a:t>
                </a:r>
                <a:endPara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" name="Text Box 20"/>
            <p:cNvSpPr txBox="1">
              <a:spLocks noChangeArrowheads="1"/>
            </p:cNvSpPr>
            <p:nvPr/>
          </p:nvSpPr>
          <p:spPr bwMode="gray">
            <a:xfrm>
              <a:off x="967354" y="3809048"/>
              <a:ext cx="3401773" cy="3043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материалы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по учебным дисциплинам;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 планы-конспекты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занятий, внеклассных мероприятий по формированию  ФГ, </a:t>
              </a:r>
            </a:p>
            <a:p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800" dirty="0" smtClean="0">
                  <a:latin typeface="Arial" pitchFamily="34" charset="0"/>
                  <a:cs typeface="Arial" pitchFamily="34" charset="0"/>
                </a:rPr>
                <a:t>социально-педагогические проекты по формированию ФГ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090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398" y="0"/>
            <a:ext cx="11287204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952464" y="1785903"/>
            <a:ext cx="10358510" cy="5072097"/>
          </a:xfrm>
          <a:prstGeom prst="roundRect">
            <a:avLst>
              <a:gd name="adj" fmla="val 16667"/>
            </a:avLst>
          </a:prstGeom>
          <a:solidFill>
            <a:srgbClr val="FB960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52530" y="1357298"/>
            <a:ext cx="9429816" cy="857256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программы учреждения высшего образования для специальности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6-05-0114-01 Социально-педагогическое и психологическое образование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16" y="2285992"/>
            <a:ext cx="979387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398" y="0"/>
            <a:ext cx="11287204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1166778" y="1785903"/>
            <a:ext cx="9858444" cy="507209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3968" y="1285860"/>
            <a:ext cx="9144064" cy="1071570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Учебно-методические пособия, ориентированные на подготовку будущих педагогов социальных и педагогов-психологов к формированию функциональной грамотности обучающихся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06" y="2428868"/>
            <a:ext cx="9001188" cy="424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398" y="0"/>
            <a:ext cx="11287204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952464" y="1785903"/>
            <a:ext cx="10215634" cy="507209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3968" y="1357298"/>
            <a:ext cx="9215502" cy="64294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Теоретические и практические материалы по учебным дисциплинам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30" y="2143117"/>
            <a:ext cx="9286940" cy="45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398" y="0"/>
            <a:ext cx="11287204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952464" y="1785903"/>
            <a:ext cx="10358510" cy="5072097"/>
          </a:xfrm>
          <a:prstGeom prst="roundRect">
            <a:avLst>
              <a:gd name="adj" fmla="val 16667"/>
            </a:avLst>
          </a:prstGeom>
          <a:solidFill>
            <a:srgbClr val="FB960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52530" y="1357298"/>
            <a:ext cx="9429816" cy="714380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Социально-педагогические проекты по формированию функциональной грамотности обучающихся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2143117"/>
            <a:ext cx="857256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2398" y="0"/>
            <a:ext cx="11287204" cy="1261884"/>
            <a:chOff x="720" y="1392"/>
            <a:chExt cx="5022" cy="480"/>
          </a:xfrm>
        </p:grpSpPr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5022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491EA"/>
                </a:gs>
                <a:gs pos="50000">
                  <a:srgbClr val="6491EA">
                    <a:gamma/>
                    <a:shade val="92157"/>
                    <a:invGamma/>
                  </a:srgbClr>
                </a:gs>
                <a:gs pos="100000">
                  <a:srgbClr val="6491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30" y="1407"/>
              <a:ext cx="5004" cy="444"/>
              <a:chOff x="744" y="1407"/>
              <a:chExt cx="4936" cy="444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alpha val="0"/>
                    </a:srgbClr>
                  </a:gs>
                  <a:gs pos="100000">
                    <a:srgbClr val="6491EA">
                      <a:gamma/>
                      <a:tint val="2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936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491EA">
                      <a:gamma/>
                      <a:tint val="22353"/>
                      <a:invGamma/>
                    </a:srgbClr>
                  </a:gs>
                  <a:gs pos="100000">
                    <a:srgbClr val="6491EA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Rectangle 23"/>
          <p:cNvSpPr>
            <a:spLocks noChangeArrowheads="1"/>
          </p:cNvSpPr>
          <p:nvPr/>
        </p:nvSpPr>
        <p:spPr bwMode="gray">
          <a:xfrm>
            <a:off x="738150" y="214290"/>
            <a:ext cx="107847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ru-RU" altLang="ru-RU" sz="3000" b="1" spc="3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 образовательный процесс ФСПТ внедрены электронные ресурсы</a:t>
            </a:r>
            <a:endParaRPr lang="ru-RU" alt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ltGray">
          <a:xfrm>
            <a:off x="1166778" y="1785903"/>
            <a:ext cx="10001320" cy="507209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52530" y="1285860"/>
            <a:ext cx="9429816" cy="857256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Контекстные задачи, компетентностные задания и тесты по учебным дисциплинам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2285991"/>
            <a:ext cx="8929750" cy="43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1096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-20662 MPN 2010 Template">
  <a:themeElements>
    <a:clrScheme name="MPN">
      <a:dk1>
        <a:srgbClr val="000000"/>
      </a:dk1>
      <a:lt1>
        <a:srgbClr val="FFFFFF"/>
      </a:lt1>
      <a:dk2>
        <a:srgbClr val="525051"/>
      </a:dk2>
      <a:lt2>
        <a:srgbClr val="6BBD46"/>
      </a:lt2>
      <a:accent1>
        <a:srgbClr val="017660"/>
      </a:accent1>
      <a:accent2>
        <a:srgbClr val="6BBD46"/>
      </a:accent2>
      <a:accent3>
        <a:srgbClr val="CDD804"/>
      </a:accent3>
      <a:accent4>
        <a:srgbClr val="FFFF11"/>
      </a:accent4>
      <a:accent5>
        <a:srgbClr val="525051"/>
      </a:accent5>
      <a:accent6>
        <a:srgbClr val="000000"/>
      </a:accent6>
      <a:hlink>
        <a:srgbClr val="979697"/>
      </a:hlink>
      <a:folHlink>
        <a:srgbClr val="E1E868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gradFill>
              <a:gsLst>
                <a:gs pos="0">
                  <a:schemeClr val="tx2"/>
                </a:gs>
                <a:gs pos="86000">
                  <a:schemeClr val="tx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Защита Куницкая</Template>
  <TotalTime>1519</TotalTime>
  <Words>511</Words>
  <Application>Microsoft Office PowerPoint</Application>
  <PresentationFormat>Произвольный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7-20662 MPN 2010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519</cp:revision>
  <dcterms:created xsi:type="dcterms:W3CDTF">2019-02-10T17:03:02Z</dcterms:created>
  <dcterms:modified xsi:type="dcterms:W3CDTF">2025-11-24T02:05:36Z</dcterms:modified>
</cp:coreProperties>
</file>