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1"/>
  </p:notesMasterIdLst>
  <p:sldIdLst>
    <p:sldId id="256" r:id="rId2"/>
    <p:sldId id="269" r:id="rId3"/>
    <p:sldId id="260" r:id="rId4"/>
    <p:sldId id="286" r:id="rId5"/>
    <p:sldId id="263" r:id="rId6"/>
    <p:sldId id="267" r:id="rId7"/>
    <p:sldId id="285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7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274" r:id="rId30"/>
  </p:sldIdLst>
  <p:sldSz cx="18288000" cy="10287000"/>
  <p:notesSz cx="6858000" cy="9144000"/>
  <p:embeddedFontLst>
    <p:embeddedFont>
      <p:font typeface="Arimo Bold" panose="020B0604020202020204" charset="0"/>
      <p:regular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Arimo" panose="020B0604020202020204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23B"/>
    <a:srgbClr val="2184F1"/>
    <a:srgbClr val="FF9900"/>
    <a:srgbClr val="D35A0F"/>
    <a:srgbClr val="008A3E"/>
    <a:srgbClr val="04C4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343" autoAdjust="0"/>
  </p:normalViewPr>
  <p:slideViewPr>
    <p:cSldViewPr>
      <p:cViewPr varScale="1">
        <p:scale>
          <a:sx n="44" d="100"/>
          <a:sy n="44" d="100"/>
        </p:scale>
        <p:origin x="6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8C4BEA-48FA-4553-ADAA-21E34D210B9D}" type="datetimeFigureOut">
              <a:rPr lang="ru-RU" smtClean="0"/>
              <a:t>19.09.2022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38945-C9F7-4BD4-8AAE-D08D16317D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553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38945-C9F7-4BD4-8AAE-D08D16317D90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840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D38945-C9F7-4BD4-8AAE-D08D16317D90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86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5" Type="http://schemas.openxmlformats.org/officeDocument/2006/relationships/image" Target="../media/image47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5" Type="http://schemas.openxmlformats.org/officeDocument/2006/relationships/image" Target="../media/image470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5" Type="http://schemas.openxmlformats.org/officeDocument/2006/relationships/image" Target="../media/image4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13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37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236559" y="2324100"/>
            <a:ext cx="9906000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400" spc="-310" dirty="0">
                <a:solidFill>
                  <a:srgbClr val="008A3E"/>
                </a:solidFill>
                <a:latin typeface="Arimo Bold"/>
              </a:rPr>
              <a:t>Обосновать требования к образовательным результатам подготовки будущих учителей истории и обществоведения </a:t>
            </a:r>
            <a:r>
              <a:rPr lang="ru-RU" sz="4400" spc="-310" dirty="0" smtClean="0">
                <a:solidFill>
                  <a:srgbClr val="008A3E"/>
                </a:solidFill>
                <a:latin typeface="Arimo Bold"/>
              </a:rPr>
              <a:t>к </a:t>
            </a:r>
            <a:r>
              <a:rPr lang="ru-RU" sz="4400" spc="-310" dirty="0">
                <a:solidFill>
                  <a:srgbClr val="008A3E"/>
                </a:solidFill>
                <a:latin typeface="Arimo Bold"/>
              </a:rPr>
              <a:t>формированию функциональной грамотности обучающихся</a:t>
            </a:r>
            <a:endParaRPr lang="en-US" sz="4400" spc="-310" dirty="0">
              <a:solidFill>
                <a:srgbClr val="2B2929"/>
              </a:solidFill>
              <a:latin typeface="Arimo Bold"/>
            </a:endParaRPr>
          </a:p>
        </p:txBody>
      </p:sp>
      <p:grpSp>
        <p:nvGrpSpPr>
          <p:cNvPr id="5" name="Group 5"/>
          <p:cNvGrpSpPr/>
          <p:nvPr/>
        </p:nvGrpSpPr>
        <p:grpSpPr>
          <a:xfrm>
            <a:off x="609600" y="7749704"/>
            <a:ext cx="11381509" cy="1730131"/>
            <a:chOff x="-164528" y="335338"/>
            <a:chExt cx="8457361" cy="1982196"/>
          </a:xfrm>
        </p:grpSpPr>
        <p:grpSp>
          <p:nvGrpSpPr>
            <p:cNvPr id="6" name="Group 6"/>
            <p:cNvGrpSpPr/>
            <p:nvPr/>
          </p:nvGrpSpPr>
          <p:grpSpPr>
            <a:xfrm>
              <a:off x="-164528" y="335338"/>
              <a:ext cx="6309089" cy="1982196"/>
              <a:chOff x="-38669" y="76711"/>
              <a:chExt cx="1482825" cy="453442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-38669" y="76711"/>
                <a:ext cx="1482825" cy="453442"/>
              </a:xfrm>
              <a:custGeom>
                <a:avLst/>
                <a:gdLst/>
                <a:ahLst/>
                <a:cxnLst/>
                <a:rect l="l" t="t" r="r" b="b"/>
                <a:pathLst>
                  <a:path w="1998349" h="371821">
                    <a:moveTo>
                      <a:pt x="1998349" y="185911"/>
                    </a:moveTo>
                    <a:cubicBezTo>
                      <a:pt x="1998349" y="83791"/>
                      <a:pt x="1918339" y="0"/>
                      <a:pt x="1818009" y="0"/>
                    </a:cubicBezTo>
                    <a:lnTo>
                      <a:pt x="172720" y="0"/>
                    </a:lnTo>
                    <a:lnTo>
                      <a:pt x="172720" y="1309"/>
                    </a:lnTo>
                    <a:cubicBezTo>
                      <a:pt x="76200" y="5237"/>
                      <a:pt x="0" y="86409"/>
                      <a:pt x="0" y="185911"/>
                    </a:cubicBezTo>
                    <a:cubicBezTo>
                      <a:pt x="0" y="285412"/>
                      <a:pt x="77470" y="366584"/>
                      <a:pt x="172720" y="370512"/>
                    </a:cubicBezTo>
                    <a:lnTo>
                      <a:pt x="172720" y="371821"/>
                    </a:lnTo>
                    <a:lnTo>
                      <a:pt x="1818009" y="371821"/>
                    </a:lnTo>
                    <a:cubicBezTo>
                      <a:pt x="1917069" y="371821"/>
                      <a:pt x="1998349" y="288031"/>
                      <a:pt x="1998349" y="185911"/>
                    </a:cubicBezTo>
                    <a:close/>
                  </a:path>
                </a:pathLst>
              </a:custGeom>
              <a:solidFill>
                <a:srgbClr val="2F945C"/>
              </a:solidFill>
            </p:spPr>
          </p:sp>
        </p:grpSp>
        <p:sp>
          <p:nvSpPr>
            <p:cNvPr id="8" name="TextBox 8"/>
            <p:cNvSpPr txBox="1"/>
            <p:nvPr/>
          </p:nvSpPr>
          <p:spPr>
            <a:xfrm>
              <a:off x="84061" y="480155"/>
              <a:ext cx="8208772" cy="169256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ru-RU" sz="2400" dirty="0" smtClean="0">
                  <a:solidFill>
                    <a:srgbClr val="FFFFFF"/>
                  </a:solidFill>
                  <a:latin typeface="Arimo"/>
                </a:rPr>
                <a:t>Корзюк А.А. (канд. </a:t>
              </a:r>
              <a:r>
                <a:rPr lang="ru-RU" sz="2400" dirty="0" err="1" smtClean="0">
                  <a:solidFill>
                    <a:srgbClr val="FFFFFF"/>
                  </a:solidFill>
                  <a:latin typeface="Arimo"/>
                </a:rPr>
                <a:t>пед</a:t>
              </a:r>
              <a:r>
                <a:rPr lang="ru-RU" sz="2400" dirty="0" smtClean="0">
                  <a:solidFill>
                    <a:srgbClr val="FFFFFF"/>
                  </a:solidFill>
                  <a:latin typeface="Arimo"/>
                </a:rPr>
                <a:t>. н., доц.) – руководитель;</a:t>
              </a:r>
            </a:p>
            <a:p>
              <a:r>
                <a:rPr lang="ru-RU" sz="2400" dirty="0" smtClean="0">
                  <a:solidFill>
                    <a:srgbClr val="FFFFFF"/>
                  </a:solidFill>
                  <a:latin typeface="Arimo"/>
                </a:rPr>
                <a:t>Богданович И.И. (канд. </a:t>
              </a:r>
              <a:r>
                <a:rPr lang="ru-RU" sz="2400" dirty="0" err="1" smtClean="0">
                  <a:solidFill>
                    <a:srgbClr val="FFFFFF"/>
                  </a:solidFill>
                  <a:latin typeface="Arimo"/>
                </a:rPr>
                <a:t>пед</a:t>
              </a:r>
              <a:r>
                <a:rPr lang="ru-RU" sz="2400" dirty="0" smtClean="0">
                  <a:solidFill>
                    <a:srgbClr val="FFFFFF"/>
                  </a:solidFill>
                  <a:latin typeface="Arimo"/>
                </a:rPr>
                <a:t>. н., доц.);</a:t>
              </a:r>
            </a:p>
            <a:p>
              <a:r>
                <a:rPr lang="ru-RU" sz="2400" dirty="0" smtClean="0">
                  <a:solidFill>
                    <a:srgbClr val="FFFFFF"/>
                  </a:solidFill>
                  <a:latin typeface="Arimo"/>
                </a:rPr>
                <a:t>Субботина Д.О. (маг. ист. н., преп., аспирант);</a:t>
              </a:r>
            </a:p>
            <a:p>
              <a:r>
                <a:rPr lang="ru-RU" sz="2400" dirty="0" err="1" smtClean="0">
                  <a:solidFill>
                    <a:srgbClr val="FFFFFF"/>
                  </a:solidFill>
                  <a:latin typeface="Arimo"/>
                </a:rPr>
                <a:t>Свентуховская</a:t>
              </a:r>
              <a:r>
                <a:rPr lang="ru-RU" sz="2400" dirty="0" smtClean="0">
                  <a:solidFill>
                    <a:srgbClr val="FFFFFF"/>
                  </a:solidFill>
                  <a:latin typeface="Arimo"/>
                </a:rPr>
                <a:t> Г.В. (маг. ист. н., уч.-методист, аспирант)</a:t>
              </a:r>
              <a:endParaRPr lang="en-US" sz="2400" dirty="0">
                <a:solidFill>
                  <a:srgbClr val="FFFFFF"/>
                </a:solidFill>
                <a:latin typeface="Arimo"/>
              </a:endParaRPr>
            </a:p>
          </p:txBody>
        </p:sp>
      </p:grpSp>
      <p:pic>
        <p:nvPicPr>
          <p:cNvPr id="1026" name="Picture 2" descr="Вектор Движения Флагов — стоковый вектор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" t="2428" r="1196" b="8619"/>
          <a:stretch/>
        </p:blipFill>
        <p:spPr bwMode="auto">
          <a:xfrm>
            <a:off x="11963400" y="3924300"/>
            <a:ext cx="6019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6"/>
          <p:cNvSpPr/>
          <p:nvPr/>
        </p:nvSpPr>
        <p:spPr>
          <a:xfrm>
            <a:off x="2438401" y="563257"/>
            <a:ext cx="10668000" cy="1063332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FFCB12"/>
          </a:solidFill>
        </p:spPr>
      </p:sp>
      <p:sp>
        <p:nvSpPr>
          <p:cNvPr id="11" name="TextBox 7"/>
          <p:cNvSpPr txBox="1"/>
          <p:nvPr/>
        </p:nvSpPr>
        <p:spPr>
          <a:xfrm>
            <a:off x="1366425" y="773970"/>
            <a:ext cx="11049000" cy="6419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600"/>
              </a:lnSpc>
            </a:pPr>
            <a:r>
              <a:rPr lang="ru-RU" sz="2000" spc="-60" dirty="0" smtClean="0">
                <a:solidFill>
                  <a:srgbClr val="2B2929"/>
                </a:solidFill>
                <a:latin typeface="Arimo Bold"/>
              </a:rPr>
              <a:t>НИР «Разработать </a:t>
            </a:r>
            <a:r>
              <a:rPr lang="ru-RU" sz="2000" spc="-60" dirty="0">
                <a:solidFill>
                  <a:srgbClr val="2B2929"/>
                </a:solidFill>
                <a:latin typeface="Arimo Bold"/>
              </a:rPr>
              <a:t>научно-методическое обеспечение подготовки будущих педагогических работников к формированию функциональной грамотности обучающихся»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9994814"/>
              </p:ext>
            </p:extLst>
          </p:nvPr>
        </p:nvGraphicFramePr>
        <p:xfrm>
          <a:off x="533400" y="266699"/>
          <a:ext cx="17297400" cy="93405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4239475798"/>
                    </a:ext>
                  </a:extLst>
                </a:gridCol>
                <a:gridCol w="14401800">
                  <a:extLst>
                    <a:ext uri="{9D8B030D-6E8A-4147-A177-3AD203B41FA5}">
                      <a16:colId xmlns:a16="http://schemas.microsoft.com/office/drawing/2014/main" val="2060337741"/>
                    </a:ext>
                  </a:extLst>
                </a:gridCol>
              </a:tblGrid>
              <a:tr h="517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3000" dirty="0">
                          <a:solidFill>
                            <a:srgbClr val="C00000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ТФ 01.03</a:t>
                      </a:r>
                    </a:p>
                  </a:txBody>
                  <a:tcPr marL="68580" marR="68580" marT="0" marB="0">
                    <a:solidFill>
                      <a:srgbClr val="2184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3000" dirty="0" smtClean="0">
                          <a:solidFill>
                            <a:srgbClr val="C00000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ОСУЩЕСТВЛЯЕТ </a:t>
                      </a:r>
                      <a:r>
                        <a:rPr lang="be-BY" sz="3000" dirty="0" smtClean="0">
                          <a:solidFill>
                            <a:srgbClr val="C00000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МОДЕЛИРОВАНИЕ И РЕАЛИЗАЦИЮ </a:t>
                      </a: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be-BY" sz="3000" dirty="0" smtClean="0">
                          <a:solidFill>
                            <a:srgbClr val="C00000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ОБРАЗОВАТЕЛЬНОГО ПРОЦЕССА</a:t>
                      </a:r>
                      <a:endParaRPr lang="be-BY" sz="3000" dirty="0">
                        <a:solidFill>
                          <a:srgbClr val="C00000"/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218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429845"/>
                  </a:ext>
                </a:extLst>
              </a:tr>
              <a:tr h="26068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Трудовые действия (ТД)</a:t>
                      </a:r>
                    </a:p>
                  </a:txBody>
                  <a:tcPr marL="68580" marR="68580" marT="0" marB="0">
                    <a:solidFill>
                      <a:srgbClr val="2184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ТД_3.1. Обеспечивает </a:t>
                      </a:r>
                      <a:r>
                        <a:rPr lang="be-BY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формирование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личностных, метапредметных и предметных  </a:t>
                      </a:r>
                      <a:r>
                        <a:rPr lang="be-BY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компетенций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учащихся в процессе изучения истории.</a:t>
                      </a:r>
                      <a:endParaRPr lang="be-BY" sz="2400" dirty="0">
                        <a:solidFill>
                          <a:schemeClr val="bg1"/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ТД_3.2. Организовывает</a:t>
                      </a:r>
                      <a:r>
                        <a:rPr lang="be-BY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деятельность по 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формированию функциональной грамотности</a:t>
                      </a:r>
                      <a:r>
                        <a:rPr lang="be-BY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учащихся 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в процессе изучения истории. </a:t>
                      </a:r>
                      <a:endParaRPr lang="be-BY" sz="2400" dirty="0">
                        <a:solidFill>
                          <a:schemeClr val="bg1"/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ТД_3.3. Осуществляет интеграцию традиционных методик обучения истории с новыми технологиями формирования функциональной грамотности</a:t>
                      </a:r>
                      <a:r>
                        <a:rPr lang="be-BY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учащихся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 </a:t>
                      </a:r>
                      <a:endParaRPr lang="be-BY" sz="2400" dirty="0">
                        <a:solidFill>
                          <a:schemeClr val="bg1"/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218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699044"/>
                  </a:ext>
                </a:extLst>
              </a:tr>
              <a:tr h="2510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Требования к знаниям</a:t>
                      </a:r>
                    </a:p>
                  </a:txBody>
                  <a:tcPr marL="68580" marR="68580" marT="0" marB="0">
                    <a:solidFill>
                      <a:srgbClr val="2184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знает современные формы, методы и технологии </a:t>
                      </a:r>
                      <a:r>
                        <a:rPr lang="be-BY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формирования</a:t>
                      </a: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личностных, метапредметных и предметных  </a:t>
                      </a:r>
                      <a:r>
                        <a:rPr lang="be-BY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компетенций</a:t>
                      </a: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учащихся в процессе изучения истории;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знает специфику формирования функциональной грамотности</a:t>
                      </a:r>
                      <a:r>
                        <a:rPr lang="be-BY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учащихся </a:t>
                      </a: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в процессе изучения истории;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знает эффективные способы получения обратной связи для управления процессом формирования функциональной грамотности</a:t>
                      </a:r>
                      <a:r>
                        <a:rPr lang="be-BY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учащихся</a:t>
                      </a: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218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273817"/>
                  </a:ext>
                </a:extLst>
              </a:tr>
              <a:tr h="2209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Требования к умениям</a:t>
                      </a:r>
                    </a:p>
                  </a:txBody>
                  <a:tcPr marL="68580" marR="68580" marT="0" marB="0">
                    <a:solidFill>
                      <a:srgbClr val="2184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использует эффективные формы, методы и технологии обучения истории;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адаптирует методы и технологии обучения истории к образовательным ситуациям формирования функциональной грамотности учащихся;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управляет процессом формирования функциональной грамотности</a:t>
                      </a:r>
                      <a:r>
                        <a:rPr lang="be-BY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учащихся</a:t>
                      </a: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и вносит коррективы по результатам обратной связи. 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218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516724"/>
                  </a:ext>
                </a:extLst>
              </a:tr>
              <a:tr h="1034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Ответственность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2184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способен организовывать и совершенствовать процесс обучения истории с учетом требований к функциональной грамотности учащихся.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218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011100"/>
                  </a:ext>
                </a:extLst>
              </a:tr>
            </a:tbl>
          </a:graphicData>
        </a:graphic>
      </p:graphicFrame>
      <p:sp>
        <p:nvSpPr>
          <p:cNvPr id="3" name="Freeform 6"/>
          <p:cNvSpPr/>
          <p:nvPr/>
        </p:nvSpPr>
        <p:spPr>
          <a:xfrm>
            <a:off x="146957" y="2181344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sp>
        <p:nvSpPr>
          <p:cNvPr id="5" name="Freeform 6"/>
          <p:cNvSpPr/>
          <p:nvPr/>
        </p:nvSpPr>
        <p:spPr>
          <a:xfrm>
            <a:off x="146957" y="4849456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146957" y="7288968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sp>
        <p:nvSpPr>
          <p:cNvPr id="7" name="Freeform 6"/>
          <p:cNvSpPr/>
          <p:nvPr/>
        </p:nvSpPr>
        <p:spPr>
          <a:xfrm>
            <a:off x="146957" y="9029700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594011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3535289"/>
              </p:ext>
            </p:extLst>
          </p:nvPr>
        </p:nvGraphicFramePr>
        <p:xfrm>
          <a:off x="457200" y="342900"/>
          <a:ext cx="17297400" cy="952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6820">
                  <a:extLst>
                    <a:ext uri="{9D8B030D-6E8A-4147-A177-3AD203B41FA5}">
                      <a16:colId xmlns:a16="http://schemas.microsoft.com/office/drawing/2014/main" val="356956066"/>
                    </a:ext>
                  </a:extLst>
                </a:gridCol>
                <a:gridCol w="14340580">
                  <a:extLst>
                    <a:ext uri="{9D8B030D-6E8A-4147-A177-3AD203B41FA5}">
                      <a16:colId xmlns:a16="http://schemas.microsoft.com/office/drawing/2014/main" val="95360703"/>
                    </a:ext>
                  </a:extLst>
                </a:gridCol>
              </a:tblGrid>
              <a:tr h="10385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3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ТФ 01.04</a:t>
                      </a:r>
                      <a:endParaRPr lang="be-BY" sz="30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3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ОБЕСПЕЧИВАЕТ НОРМАТИВНОЕ СОПРОВОЖДЕНИЕ ОБРАЗОВАТЕЛЬНОГО ПРОЦЕССА</a:t>
                      </a:r>
                      <a:endParaRPr lang="be-BY" sz="30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063091"/>
                  </a:ext>
                </a:extLst>
              </a:tr>
              <a:tr h="1996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Трудовые действия (ТД)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ТД_4.1. Соблюдает требования к нормативному обеспечению процесса формирования функциональной грамотности учащихся в обучении истории.</a:t>
                      </a:r>
                      <a:endParaRPr lang="be-BY" sz="2400" dirty="0">
                        <a:solidFill>
                          <a:schemeClr val="bg1"/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401305"/>
                  </a:ext>
                </a:extLst>
              </a:tr>
              <a:tr h="1996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Требования к знаниям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знает нормативные требования к обеспечению процесса формирования функциональной грамотности учащихся в обучении истории. 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742591"/>
                  </a:ext>
                </a:extLst>
              </a:tr>
              <a:tr h="1996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Требования к умениям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применяет систему нормативного обеспечения формирования функциональной грамотности учащихся в процессе обучения истории.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038586"/>
                  </a:ext>
                </a:extLst>
              </a:tr>
              <a:tr h="2496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Ответственность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*способен соблюдать нормативные требования к обеспечению процесса формирования функциональной грамотности учащихся в обучении истории и адаптировать их в изменяющихся образовательных условиях. 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237242"/>
                  </a:ext>
                </a:extLst>
              </a:tr>
            </a:tbl>
          </a:graphicData>
        </a:graphic>
      </p:graphicFrame>
      <p:sp>
        <p:nvSpPr>
          <p:cNvPr id="3" name="Freeform 6"/>
          <p:cNvSpPr/>
          <p:nvPr/>
        </p:nvSpPr>
        <p:spPr>
          <a:xfrm>
            <a:off x="223157" y="2326141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7030A0"/>
          </a:solidFill>
        </p:spPr>
      </p:sp>
      <p:sp>
        <p:nvSpPr>
          <p:cNvPr id="5" name="Freeform 6"/>
          <p:cNvSpPr/>
          <p:nvPr/>
        </p:nvSpPr>
        <p:spPr>
          <a:xfrm>
            <a:off x="87085" y="4235904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7030A0"/>
          </a:solidFill>
        </p:spPr>
      </p:sp>
      <p:sp>
        <p:nvSpPr>
          <p:cNvPr id="6" name="Freeform 6"/>
          <p:cNvSpPr/>
          <p:nvPr/>
        </p:nvSpPr>
        <p:spPr>
          <a:xfrm>
            <a:off x="228600" y="6145667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7030A0"/>
          </a:solidFill>
        </p:spPr>
      </p:sp>
      <p:sp>
        <p:nvSpPr>
          <p:cNvPr id="7" name="Freeform 6"/>
          <p:cNvSpPr/>
          <p:nvPr/>
        </p:nvSpPr>
        <p:spPr>
          <a:xfrm>
            <a:off x="146956" y="7957460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7030A0"/>
          </a:solidFill>
        </p:spPr>
      </p:sp>
    </p:spTree>
    <p:extLst>
      <p:ext uri="{BB962C8B-B14F-4D97-AF65-F5344CB8AC3E}">
        <p14:creationId xmlns:p14="http://schemas.microsoft.com/office/powerpoint/2010/main" val="5960955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8120139"/>
              </p:ext>
            </p:extLst>
          </p:nvPr>
        </p:nvGraphicFramePr>
        <p:xfrm>
          <a:off x="685800" y="114301"/>
          <a:ext cx="17221200" cy="9836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0714">
                  <a:extLst>
                    <a:ext uri="{9D8B030D-6E8A-4147-A177-3AD203B41FA5}">
                      <a16:colId xmlns:a16="http://schemas.microsoft.com/office/drawing/2014/main" val="3358113505"/>
                    </a:ext>
                  </a:extLst>
                </a:gridCol>
                <a:gridCol w="14400486">
                  <a:extLst>
                    <a:ext uri="{9D8B030D-6E8A-4147-A177-3AD203B41FA5}">
                      <a16:colId xmlns:a16="http://schemas.microsoft.com/office/drawing/2014/main" val="3156245787"/>
                    </a:ext>
                  </a:extLst>
                </a:gridCol>
              </a:tblGrid>
              <a:tr h="895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3000" b="1" dirty="0">
                          <a:solidFill>
                            <a:srgbClr val="FF9900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ТФ 01.05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3000" b="1" dirty="0" smtClean="0">
                          <a:solidFill>
                            <a:srgbClr val="FF9900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ОБЕСПЕЧИВАЕТ УЧЕБНО-МЕТОДИЧЕСКОЕ СОПРОВОЖДЕНИЕ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3000" b="1" dirty="0" smtClean="0">
                          <a:solidFill>
                            <a:srgbClr val="FF9900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ОБРАЗОВАТЕЛЬНОГО ПРОЦЕССА</a:t>
                      </a:r>
                      <a:endParaRPr lang="be-BY" sz="3000" b="1" dirty="0">
                        <a:solidFill>
                          <a:srgbClr val="FF9900"/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3296133"/>
                  </a:ext>
                </a:extLst>
              </a:tr>
              <a:tr h="22144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Трудовые действия (ТД)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ТД_5.1. Осуществляет учебно-методическое обеспечение процесса формирования функциональной грамотности учащихся в обучении истории.</a:t>
                      </a:r>
                      <a:endParaRPr lang="be-BY" sz="2400" dirty="0">
                        <a:solidFill>
                          <a:schemeClr val="bg1"/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ТД_5.2. Разрабатывает отдельные компоненты УМК по истории для обеспечения формирования функциональной грамотности учащихся.</a:t>
                      </a:r>
                      <a:endParaRPr lang="be-BY" sz="2400" dirty="0">
                        <a:solidFill>
                          <a:schemeClr val="bg1"/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537564"/>
                  </a:ext>
                </a:extLst>
              </a:tr>
              <a:tr h="22144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Требования к знаниям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знает систему учебно-методического обеспечения процесса формирования функциональной грамотности учащихся в обучении истории;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знает научно-методические подходы к разработке учебно-методического обеспечения формирования функциональной грамотности учащихся по истории.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398679"/>
                  </a:ext>
                </a:extLst>
              </a:tr>
              <a:tr h="22144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Требования к умениям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реализует систему учебно-методического обеспечения процесса формирования функциональной грамотности учащихся в обучении истории;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разрабатывает и актуализирует отдельные компоненты учебно-методического обеспечения формирования функциональной грамотности учащихся по истории. 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515832"/>
                  </a:ext>
                </a:extLst>
              </a:tr>
              <a:tr h="22144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Ответственность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соблюдает требования к учебно-методическому обеспечению процесса формирования функциональной грамотности учащихся в обучении истории;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способен совершенствовать учебно-методическое </a:t>
                      </a: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обеспечение </a:t>
                      </a: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образовательного процесса по истории посредством разработки и внедрения новых элементов УМК. 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581074"/>
                  </a:ext>
                </a:extLst>
              </a:tr>
            </a:tbl>
          </a:graphicData>
        </a:graphic>
      </p:graphicFrame>
      <p:sp>
        <p:nvSpPr>
          <p:cNvPr id="3" name="Freeform 6"/>
          <p:cNvSpPr/>
          <p:nvPr/>
        </p:nvSpPr>
        <p:spPr>
          <a:xfrm>
            <a:off x="76200" y="1943100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FFC000"/>
          </a:solidFill>
        </p:spPr>
      </p:sp>
      <p:sp>
        <p:nvSpPr>
          <p:cNvPr id="5" name="Freeform 6"/>
          <p:cNvSpPr/>
          <p:nvPr/>
        </p:nvSpPr>
        <p:spPr>
          <a:xfrm>
            <a:off x="108857" y="4234542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FFC000"/>
          </a:solidFill>
        </p:spPr>
      </p:sp>
      <p:sp>
        <p:nvSpPr>
          <p:cNvPr id="6" name="Freeform 6"/>
          <p:cNvSpPr/>
          <p:nvPr/>
        </p:nvSpPr>
        <p:spPr>
          <a:xfrm>
            <a:off x="97971" y="6469881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FFC000"/>
          </a:solidFill>
        </p:spPr>
      </p:sp>
      <p:sp>
        <p:nvSpPr>
          <p:cNvPr id="7" name="Freeform 6"/>
          <p:cNvSpPr/>
          <p:nvPr/>
        </p:nvSpPr>
        <p:spPr>
          <a:xfrm>
            <a:off x="97971" y="8333537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FFC000"/>
          </a:solidFill>
        </p:spPr>
      </p:sp>
    </p:spTree>
    <p:extLst>
      <p:ext uri="{BB962C8B-B14F-4D97-AF65-F5344CB8AC3E}">
        <p14:creationId xmlns:p14="http://schemas.microsoft.com/office/powerpoint/2010/main" val="352853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8939675"/>
              </p:ext>
            </p:extLst>
          </p:nvPr>
        </p:nvGraphicFramePr>
        <p:xfrm>
          <a:off x="685800" y="266700"/>
          <a:ext cx="17297400" cy="9677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7753">
                  <a:extLst>
                    <a:ext uri="{9D8B030D-6E8A-4147-A177-3AD203B41FA5}">
                      <a16:colId xmlns:a16="http://schemas.microsoft.com/office/drawing/2014/main" val="1037254723"/>
                    </a:ext>
                  </a:extLst>
                </a:gridCol>
                <a:gridCol w="14389647">
                  <a:extLst>
                    <a:ext uri="{9D8B030D-6E8A-4147-A177-3AD203B41FA5}">
                      <a16:colId xmlns:a16="http://schemas.microsoft.com/office/drawing/2014/main" val="4262117409"/>
                    </a:ext>
                  </a:extLst>
                </a:gridCol>
              </a:tblGrid>
              <a:tr h="914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3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ТФ 01.06</a:t>
                      </a:r>
                    </a:p>
                  </a:txBody>
                  <a:tcPr marL="68580" marR="68580" marT="0" marB="0">
                    <a:solidFill>
                      <a:srgbClr val="2184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3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Осуществляет </a:t>
                      </a:r>
                      <a:r>
                        <a:rPr lang="be-BY" sz="3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образовательные, развивающие и воспитательные функции образовательного процесса</a:t>
                      </a:r>
                      <a:r>
                        <a:rPr lang="ru-RU" sz="3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в их </a:t>
                      </a:r>
                      <a:r>
                        <a:rPr lang="be-BY" sz="300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единстве</a:t>
                      </a:r>
                    </a:p>
                  </a:txBody>
                  <a:tcPr marL="68580" marR="68580" marT="0" marB="0">
                    <a:solidFill>
                      <a:srgbClr val="218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4680092"/>
                  </a:ext>
                </a:extLst>
              </a:tr>
              <a:tr h="1993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Трудовые действия (ТД)</a:t>
                      </a:r>
                    </a:p>
                  </a:txBody>
                  <a:tcPr marL="68580" marR="68580" marT="0" marB="0">
                    <a:solidFill>
                      <a:srgbClr val="2184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ТД_6.1. </a:t>
                      </a:r>
                      <a:r>
                        <a:rPr lang="be-BY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Реализует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процесс формирования функциональной грамотности учащихся в обучении 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истории.</a:t>
                      </a:r>
                      <a:endParaRPr lang="be-BY" sz="2400" dirty="0" smtClean="0">
                        <a:solidFill>
                          <a:schemeClr val="bg1"/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ТД_6.2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 Использует различные средства и методы формирования функциональной грамотности учащихся в обучении истории в их совокупности. </a:t>
                      </a:r>
                      <a:endParaRPr lang="be-BY" sz="2400" dirty="0">
                        <a:solidFill>
                          <a:schemeClr val="bg1"/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218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099587"/>
                  </a:ext>
                </a:extLst>
              </a:tr>
              <a:tr h="24383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Требования к знаниям</a:t>
                      </a:r>
                    </a:p>
                  </a:txBody>
                  <a:tcPr marL="68580" marR="68580" marT="0" marB="0">
                    <a:solidFill>
                      <a:srgbClr val="2184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знает принципы и закономерности процесс формирования функциональной грамотности учащихся в обучении истории;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знает </a:t>
                      </a:r>
                      <a:r>
                        <a:rPr lang="be-BY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образовательные, развивающие и воспитательные функции образовательного процесса</a:t>
                      </a: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по истории в контексте формирования функциональной грамотности учащихся.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218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0146718"/>
                  </a:ext>
                </a:extLst>
              </a:tr>
              <a:tr h="2133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Требования к умениям</a:t>
                      </a:r>
                    </a:p>
                  </a:txBody>
                  <a:tcPr marL="68580" marR="68580" marT="0" marB="0">
                    <a:solidFill>
                      <a:srgbClr val="2184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управляет процессом формирования функциональной грамотности учащихся в обучении истории;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реализует систему средств и методов формирования функциональной грамотности учащихся в обучении истории в их совокупности.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218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303628"/>
                  </a:ext>
                </a:extLst>
              </a:tr>
              <a:tr h="2133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Ответственность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2184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способен </a:t>
                      </a:r>
                      <a:r>
                        <a:rPr lang="be-BY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осуществлять</a:t>
                      </a: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процесс формирования функциональной грамотности учащихся в обучении истории;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способен реализовывать систему средств и методов формирования функциональной грамотности учащихся в обучении истории в их совокупности.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218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495724"/>
                  </a:ext>
                </a:extLst>
              </a:tr>
            </a:tbl>
          </a:graphicData>
        </a:graphic>
      </p:graphicFrame>
      <p:sp>
        <p:nvSpPr>
          <p:cNvPr id="3" name="Freeform 6"/>
          <p:cNvSpPr/>
          <p:nvPr/>
        </p:nvSpPr>
        <p:spPr>
          <a:xfrm>
            <a:off x="304800" y="2141049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sp>
        <p:nvSpPr>
          <p:cNvPr id="5" name="Freeform 6"/>
          <p:cNvSpPr/>
          <p:nvPr/>
        </p:nvSpPr>
        <p:spPr>
          <a:xfrm>
            <a:off x="304800" y="4217737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304800" y="6751625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sp>
        <p:nvSpPr>
          <p:cNvPr id="7" name="Freeform 6"/>
          <p:cNvSpPr/>
          <p:nvPr/>
        </p:nvSpPr>
        <p:spPr>
          <a:xfrm>
            <a:off x="304800" y="8347862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4148753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832595"/>
              </p:ext>
            </p:extLst>
          </p:nvPr>
        </p:nvGraphicFramePr>
        <p:xfrm>
          <a:off x="381000" y="266701"/>
          <a:ext cx="17602200" cy="9762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3209190135"/>
                    </a:ext>
                  </a:extLst>
                </a:gridCol>
                <a:gridCol w="14706600">
                  <a:extLst>
                    <a:ext uri="{9D8B030D-6E8A-4147-A177-3AD203B41FA5}">
                      <a16:colId xmlns:a16="http://schemas.microsoft.com/office/drawing/2014/main" val="77813557"/>
                    </a:ext>
                  </a:extLst>
                </a:gridCol>
              </a:tblGrid>
              <a:tr h="8935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3000" dirty="0" smtClean="0">
                          <a:solidFill>
                            <a:srgbClr val="2184F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ТФ 01.07</a:t>
                      </a:r>
                      <a:endParaRPr lang="be-BY" sz="3000" dirty="0">
                        <a:solidFill>
                          <a:srgbClr val="2184F1"/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3000" dirty="0" smtClean="0">
                          <a:solidFill>
                            <a:srgbClr val="2184F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ОЦЕНИВАЕТ ПРОЦЕСС И </a:t>
                      </a: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3000" dirty="0" smtClean="0">
                          <a:solidFill>
                            <a:srgbClr val="2184F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РЕЗУЛЬТАТЫ ОБУЧЕНИЯ</a:t>
                      </a:r>
                      <a:endParaRPr lang="be-BY" sz="3000" dirty="0">
                        <a:solidFill>
                          <a:srgbClr val="2184F1"/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5335"/>
                  </a:ext>
                </a:extLst>
              </a:tr>
              <a:tr h="2266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Трудовые действия (ТД)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ТД_7.1. Владеет требованиями к результатам учебной деятельности учащихся в контексте формирования их функциональной грамотности при обучении истории.</a:t>
                      </a:r>
                      <a:endParaRPr lang="be-BY" sz="2400" dirty="0">
                        <a:solidFill>
                          <a:schemeClr val="bg1"/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ТД_7.2. Владеет различными формами контроля и оценивания компетенций учащихся в процессе формирования функциональной грамотности при обучении истории. </a:t>
                      </a:r>
                      <a:endParaRPr lang="be-BY" sz="2400" dirty="0">
                        <a:solidFill>
                          <a:schemeClr val="bg1"/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032926"/>
                  </a:ext>
                </a:extLst>
              </a:tr>
              <a:tr h="25501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Требования к знаниям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знает основные формы, методы и средства контроля и оценки результатов учебной деятельности учащихся в контексте формирования их функциональной грамотности при обучении истории;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знает виды, технологии и критерии оценки процесса и результатов формирования функциональной грамотности учащихся при обучении истории. 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672284"/>
                  </a:ext>
                </a:extLst>
              </a:tr>
              <a:tr h="1700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Требования к умениям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использует систему средств контроля и оценки результатов учебной детальности учащих;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вовлекает учащихся в процессы самоконтроля и самооценки результатов собственной учебной деятельности. 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536503"/>
                  </a:ext>
                </a:extLst>
              </a:tr>
              <a:tr h="2266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Ответственность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способен оценивать процесс и результаты формирования функциональной грамотности учащихся при обучении истории в соответствии с нормативными требованиями;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способен совершенствовать и корректировать оценочную деятельность с учетом индивидуальных особенностей учащихся и условий образовательной среды.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058448"/>
                  </a:ext>
                </a:extLst>
              </a:tr>
            </a:tbl>
          </a:graphicData>
        </a:graphic>
      </p:graphicFrame>
      <p:sp>
        <p:nvSpPr>
          <p:cNvPr id="3" name="Freeform 6"/>
          <p:cNvSpPr/>
          <p:nvPr/>
        </p:nvSpPr>
        <p:spPr>
          <a:xfrm>
            <a:off x="0" y="2171700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2184F1"/>
          </a:solidFill>
        </p:spPr>
      </p:sp>
      <p:sp>
        <p:nvSpPr>
          <p:cNvPr id="5" name="Freeform 6"/>
          <p:cNvSpPr/>
          <p:nvPr/>
        </p:nvSpPr>
        <p:spPr>
          <a:xfrm>
            <a:off x="32657" y="4463142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2184F1"/>
          </a:solidFill>
        </p:spPr>
      </p:sp>
      <p:sp>
        <p:nvSpPr>
          <p:cNvPr id="6" name="Freeform 6"/>
          <p:cNvSpPr/>
          <p:nvPr/>
        </p:nvSpPr>
        <p:spPr>
          <a:xfrm>
            <a:off x="43543" y="6970622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2184F1"/>
          </a:solidFill>
        </p:spPr>
      </p:sp>
      <p:sp>
        <p:nvSpPr>
          <p:cNvPr id="7" name="Freeform 6"/>
          <p:cNvSpPr/>
          <p:nvPr/>
        </p:nvSpPr>
        <p:spPr>
          <a:xfrm>
            <a:off x="21771" y="8562137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2184F1"/>
          </a:solidFill>
        </p:spPr>
      </p:sp>
    </p:spTree>
    <p:extLst>
      <p:ext uri="{BB962C8B-B14F-4D97-AF65-F5344CB8AC3E}">
        <p14:creationId xmlns:p14="http://schemas.microsoft.com/office/powerpoint/2010/main" val="15816138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4457847"/>
              </p:ext>
            </p:extLst>
          </p:nvPr>
        </p:nvGraphicFramePr>
        <p:xfrm>
          <a:off x="457200" y="266701"/>
          <a:ext cx="17602200" cy="95938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1593885509"/>
                    </a:ext>
                  </a:extLst>
                </a:gridCol>
                <a:gridCol w="14782800">
                  <a:extLst>
                    <a:ext uri="{9D8B030D-6E8A-4147-A177-3AD203B41FA5}">
                      <a16:colId xmlns:a16="http://schemas.microsoft.com/office/drawing/2014/main" val="3447613120"/>
                    </a:ext>
                  </a:extLst>
                </a:gridCol>
              </a:tblGrid>
              <a:tr h="9330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3000" dirty="0" smtClean="0">
                          <a:solidFill>
                            <a:srgbClr val="FFC000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ТФ 01.08</a:t>
                      </a:r>
                      <a:endParaRPr lang="be-BY" sz="3000" dirty="0">
                        <a:solidFill>
                          <a:srgbClr val="FFC000"/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3000" dirty="0" smtClean="0">
                          <a:solidFill>
                            <a:srgbClr val="FFC000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ОСУЩЕСТВЛЯЕТ </a:t>
                      </a: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3000" dirty="0" smtClean="0">
                          <a:solidFill>
                            <a:srgbClr val="FFC000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ПРОФЕССИОНАЛЬНОЕ САМОРАЗВИТИЕ</a:t>
                      </a:r>
                      <a:endParaRPr lang="be-BY" sz="3000" dirty="0">
                        <a:solidFill>
                          <a:srgbClr val="FFC000"/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797551"/>
                  </a:ext>
                </a:extLst>
              </a:tr>
              <a:tr h="14657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Трудовые действия (ТД)</a:t>
                      </a: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ТД_8.1. Осуществляет рефлексию собственной педагогической деятельности по </a:t>
                      </a: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формированию 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функциональной  грамотности учащихся в процессе обучения истории. </a:t>
                      </a:r>
                      <a:endParaRPr lang="ru-RU" sz="2400" dirty="0" smtClean="0">
                        <a:solidFill>
                          <a:schemeClr val="bg1"/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endParaRPr lang="ru-RU" sz="2400" dirty="0" smtClean="0">
                        <a:solidFill>
                          <a:schemeClr val="bg1"/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endParaRPr lang="be-BY" sz="2400" dirty="0">
                        <a:solidFill>
                          <a:schemeClr val="bg1"/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240132"/>
                  </a:ext>
                </a:extLst>
              </a:tr>
              <a:tr h="2056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Требования к знаниям</a:t>
                      </a: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знает современные подходы к оцениванию компетентности педагога;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знает критерии, способы и функции осуществления рефлексии собственной </a:t>
                      </a:r>
                      <a:endParaRPr lang="ru-RU" sz="2400" dirty="0" smtClean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педагогической </a:t>
                      </a: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деятельности по формированию функциональной  грамотности учащихся </a:t>
                      </a:r>
                      <a:endParaRPr lang="ru-RU" sz="2400" dirty="0" smtClean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для </a:t>
                      </a: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повышения ее качества. 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21396"/>
                  </a:ext>
                </a:extLst>
              </a:tr>
              <a:tr h="23500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Требования к умениям</a:t>
                      </a: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использует различные источники, методы и средства получения обратной связи </a:t>
                      </a:r>
                      <a:endParaRPr lang="ru-RU" sz="2400" dirty="0" smtClean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и </a:t>
                      </a: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интерпретирует ее результаты относительно собственной педагогической деятельности;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совершенствует процесс самоанализа и самооценки собственной педагогической деятельности по формированию функциональной  грамотности учащихся.   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522218"/>
                  </a:ext>
                </a:extLst>
              </a:tr>
              <a:tr h="26437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Ответственность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способен к целостной рефлексии педагогической деятельности по </a:t>
                      </a:r>
                      <a:endParaRPr lang="ru-RU" sz="2400" dirty="0" smtClean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формированию </a:t>
                      </a: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функциональной грамотности учащихся для повышения ее качества;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способен </a:t>
                      </a: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обобщать собственный и накопленный педагогическим сообществом </a:t>
                      </a:r>
                      <a:endParaRPr lang="ru-RU" sz="2400" dirty="0" smtClean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опыт </a:t>
                      </a: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формирования функциональной грамотности учащихся в процессе изучения истории.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698017"/>
                  </a:ext>
                </a:extLst>
              </a:tr>
            </a:tbl>
          </a:graphicData>
        </a:graphic>
      </p:graphicFrame>
      <p:sp>
        <p:nvSpPr>
          <p:cNvPr id="8" name="Freeform 6"/>
          <p:cNvSpPr/>
          <p:nvPr/>
        </p:nvSpPr>
        <p:spPr>
          <a:xfrm>
            <a:off x="0" y="2004777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FFC000"/>
          </a:solidFill>
        </p:spPr>
      </p:sp>
      <p:sp>
        <p:nvSpPr>
          <p:cNvPr id="9" name="Freeform 6"/>
          <p:cNvSpPr/>
          <p:nvPr/>
        </p:nvSpPr>
        <p:spPr>
          <a:xfrm>
            <a:off x="114300" y="3574649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FFC000"/>
          </a:solidFill>
        </p:spPr>
      </p:sp>
      <p:sp>
        <p:nvSpPr>
          <p:cNvPr id="10" name="Freeform 6"/>
          <p:cNvSpPr/>
          <p:nvPr/>
        </p:nvSpPr>
        <p:spPr>
          <a:xfrm>
            <a:off x="141514" y="5611193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FFC000"/>
          </a:solidFill>
        </p:spPr>
      </p:sp>
      <p:sp>
        <p:nvSpPr>
          <p:cNvPr id="11" name="Freeform 6"/>
          <p:cNvSpPr/>
          <p:nvPr/>
        </p:nvSpPr>
        <p:spPr>
          <a:xfrm>
            <a:off x="141514" y="7806469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FFC000"/>
          </a:solidFill>
        </p:spPr>
      </p:sp>
    </p:spTree>
    <p:extLst>
      <p:ext uri="{BB962C8B-B14F-4D97-AF65-F5344CB8AC3E}">
        <p14:creationId xmlns:p14="http://schemas.microsoft.com/office/powerpoint/2010/main" val="2995780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13"/>
          <p:cNvGrpSpPr/>
          <p:nvPr/>
        </p:nvGrpSpPr>
        <p:grpSpPr>
          <a:xfrm>
            <a:off x="9618672" y="3780874"/>
            <a:ext cx="7898029" cy="1704365"/>
            <a:chOff x="0" y="0"/>
            <a:chExt cx="14080983" cy="12938973"/>
          </a:xfrm>
        </p:grpSpPr>
        <p:sp>
          <p:nvSpPr>
            <p:cNvPr id="53" name="Freeform 14"/>
            <p:cNvSpPr/>
            <p:nvPr/>
          </p:nvSpPr>
          <p:spPr>
            <a:xfrm>
              <a:off x="0" y="0"/>
              <a:ext cx="14080984" cy="12938973"/>
            </a:xfrm>
            <a:custGeom>
              <a:avLst/>
              <a:gdLst/>
              <a:ahLst/>
              <a:cxnLst/>
              <a:rect l="l" t="t" r="r" b="b"/>
              <a:pathLst>
                <a:path w="14080984" h="12938973">
                  <a:moveTo>
                    <a:pt x="13956523" y="59690"/>
                  </a:moveTo>
                  <a:cubicBezTo>
                    <a:pt x="13992082" y="59690"/>
                    <a:pt x="14021293" y="88900"/>
                    <a:pt x="14021293" y="124460"/>
                  </a:cubicBezTo>
                  <a:lnTo>
                    <a:pt x="14021293" y="12814513"/>
                  </a:lnTo>
                  <a:cubicBezTo>
                    <a:pt x="14021293" y="12850073"/>
                    <a:pt x="13992082" y="12879283"/>
                    <a:pt x="13956523" y="12879283"/>
                  </a:cubicBezTo>
                  <a:lnTo>
                    <a:pt x="124460" y="12879283"/>
                  </a:lnTo>
                  <a:cubicBezTo>
                    <a:pt x="88900" y="12879283"/>
                    <a:pt x="59690" y="12850073"/>
                    <a:pt x="59690" y="1281451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956523" y="59690"/>
                  </a:lnTo>
                  <a:moveTo>
                    <a:pt x="1395652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2814513"/>
                  </a:lnTo>
                  <a:cubicBezTo>
                    <a:pt x="0" y="12883093"/>
                    <a:pt x="55880" y="12938973"/>
                    <a:pt x="124460" y="12938973"/>
                  </a:cubicBezTo>
                  <a:lnTo>
                    <a:pt x="13956523" y="12938973"/>
                  </a:lnTo>
                  <a:cubicBezTo>
                    <a:pt x="14025104" y="12938973"/>
                    <a:pt x="14080984" y="12883093"/>
                    <a:pt x="14080984" y="12814513"/>
                  </a:cubicBezTo>
                  <a:lnTo>
                    <a:pt x="14080984" y="124460"/>
                  </a:lnTo>
                  <a:cubicBezTo>
                    <a:pt x="14080982" y="55880"/>
                    <a:pt x="14025104" y="0"/>
                    <a:pt x="13956523" y="0"/>
                  </a:cubicBezTo>
                  <a:close/>
                </a:path>
              </a:pathLst>
            </a:custGeom>
            <a:solidFill>
              <a:srgbClr val="2B2929"/>
            </a:solidFill>
          </p:spPr>
        </p:sp>
      </p:grpSp>
      <p:sp>
        <p:nvSpPr>
          <p:cNvPr id="55" name="TextBox 35"/>
          <p:cNvSpPr txBox="1"/>
          <p:nvPr/>
        </p:nvSpPr>
        <p:spPr>
          <a:xfrm>
            <a:off x="11823065" y="4405650"/>
            <a:ext cx="7252672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250"/>
              </a:lnSpc>
            </a:pPr>
            <a:r>
              <a:rPr lang="ru-RU" sz="3400" spc="-75" dirty="0" smtClean="0">
                <a:solidFill>
                  <a:srgbClr val="2B2929"/>
                </a:solidFill>
                <a:latin typeface="Arimo Bold"/>
              </a:rPr>
              <a:t>ОПЕРАЦИОННО-ПОЗНАВАТЕЛЬНЫЙ</a:t>
            </a:r>
            <a:endParaRPr lang="en-US" sz="3400" spc="-75" dirty="0">
              <a:solidFill>
                <a:srgbClr val="2B2929"/>
              </a:solidFill>
              <a:latin typeface="Arimo Bold"/>
            </a:endParaRPr>
          </a:p>
        </p:txBody>
      </p:sp>
      <p:grpSp>
        <p:nvGrpSpPr>
          <p:cNvPr id="41" name="Group 13"/>
          <p:cNvGrpSpPr/>
          <p:nvPr/>
        </p:nvGrpSpPr>
        <p:grpSpPr>
          <a:xfrm>
            <a:off x="525044" y="5981135"/>
            <a:ext cx="7810501" cy="1704365"/>
            <a:chOff x="0" y="0"/>
            <a:chExt cx="14080983" cy="12938973"/>
          </a:xfrm>
        </p:grpSpPr>
        <p:sp>
          <p:nvSpPr>
            <p:cNvPr id="42" name="Freeform 14"/>
            <p:cNvSpPr/>
            <p:nvPr/>
          </p:nvSpPr>
          <p:spPr>
            <a:xfrm>
              <a:off x="0" y="0"/>
              <a:ext cx="14080984" cy="12938973"/>
            </a:xfrm>
            <a:custGeom>
              <a:avLst/>
              <a:gdLst/>
              <a:ahLst/>
              <a:cxnLst/>
              <a:rect l="l" t="t" r="r" b="b"/>
              <a:pathLst>
                <a:path w="14080984" h="12938973">
                  <a:moveTo>
                    <a:pt x="13956523" y="59690"/>
                  </a:moveTo>
                  <a:cubicBezTo>
                    <a:pt x="13992082" y="59690"/>
                    <a:pt x="14021293" y="88900"/>
                    <a:pt x="14021293" y="124460"/>
                  </a:cubicBezTo>
                  <a:lnTo>
                    <a:pt x="14021293" y="12814513"/>
                  </a:lnTo>
                  <a:cubicBezTo>
                    <a:pt x="14021293" y="12850073"/>
                    <a:pt x="13992082" y="12879283"/>
                    <a:pt x="13956523" y="12879283"/>
                  </a:cubicBezTo>
                  <a:lnTo>
                    <a:pt x="124460" y="12879283"/>
                  </a:lnTo>
                  <a:cubicBezTo>
                    <a:pt x="88900" y="12879283"/>
                    <a:pt x="59690" y="12850073"/>
                    <a:pt x="59690" y="1281451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956523" y="59690"/>
                  </a:lnTo>
                  <a:moveTo>
                    <a:pt x="1395652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2814513"/>
                  </a:lnTo>
                  <a:cubicBezTo>
                    <a:pt x="0" y="12883093"/>
                    <a:pt x="55880" y="12938973"/>
                    <a:pt x="124460" y="12938973"/>
                  </a:cubicBezTo>
                  <a:lnTo>
                    <a:pt x="13956523" y="12938973"/>
                  </a:lnTo>
                  <a:cubicBezTo>
                    <a:pt x="14025104" y="12938973"/>
                    <a:pt x="14080984" y="12883093"/>
                    <a:pt x="14080984" y="12814513"/>
                  </a:cubicBezTo>
                  <a:lnTo>
                    <a:pt x="14080984" y="124460"/>
                  </a:lnTo>
                  <a:cubicBezTo>
                    <a:pt x="14080982" y="55880"/>
                    <a:pt x="14025104" y="0"/>
                    <a:pt x="13956523" y="0"/>
                  </a:cubicBezTo>
                  <a:close/>
                </a:path>
              </a:pathLst>
            </a:custGeom>
            <a:solidFill>
              <a:srgbClr val="2B2929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507231" y="3781742"/>
            <a:ext cx="7810500" cy="1688368"/>
            <a:chOff x="0" y="0"/>
            <a:chExt cx="14080983" cy="1293897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080984" cy="12938973"/>
            </a:xfrm>
            <a:custGeom>
              <a:avLst/>
              <a:gdLst/>
              <a:ahLst/>
              <a:cxnLst/>
              <a:rect l="l" t="t" r="r" b="b"/>
              <a:pathLst>
                <a:path w="14080984" h="12938973">
                  <a:moveTo>
                    <a:pt x="13956523" y="59690"/>
                  </a:moveTo>
                  <a:cubicBezTo>
                    <a:pt x="13992082" y="59690"/>
                    <a:pt x="14021293" y="88900"/>
                    <a:pt x="14021293" y="124460"/>
                  </a:cubicBezTo>
                  <a:lnTo>
                    <a:pt x="14021293" y="12814513"/>
                  </a:lnTo>
                  <a:cubicBezTo>
                    <a:pt x="14021293" y="12850073"/>
                    <a:pt x="13992082" y="12879283"/>
                    <a:pt x="13956523" y="12879283"/>
                  </a:cubicBezTo>
                  <a:lnTo>
                    <a:pt x="124460" y="12879283"/>
                  </a:lnTo>
                  <a:cubicBezTo>
                    <a:pt x="88900" y="12879283"/>
                    <a:pt x="59690" y="12850073"/>
                    <a:pt x="59690" y="1281451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956523" y="59690"/>
                  </a:lnTo>
                  <a:moveTo>
                    <a:pt x="1395652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2814513"/>
                  </a:lnTo>
                  <a:cubicBezTo>
                    <a:pt x="0" y="12883093"/>
                    <a:pt x="55880" y="12938973"/>
                    <a:pt x="124460" y="12938973"/>
                  </a:cubicBezTo>
                  <a:lnTo>
                    <a:pt x="13956523" y="12938973"/>
                  </a:lnTo>
                  <a:cubicBezTo>
                    <a:pt x="14025104" y="12938973"/>
                    <a:pt x="14080984" y="12883093"/>
                    <a:pt x="14080984" y="12814513"/>
                  </a:cubicBezTo>
                  <a:lnTo>
                    <a:pt x="14080984" y="124460"/>
                  </a:lnTo>
                  <a:cubicBezTo>
                    <a:pt x="14080982" y="55880"/>
                    <a:pt x="14025104" y="0"/>
                    <a:pt x="13956523" y="0"/>
                  </a:cubicBezTo>
                  <a:close/>
                </a:path>
              </a:pathLst>
            </a:custGeom>
            <a:solidFill>
              <a:srgbClr val="2B2929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998079" y="3407362"/>
            <a:ext cx="1284903" cy="1284903"/>
            <a:chOff x="0" y="0"/>
            <a:chExt cx="1713204" cy="1713204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1713204" cy="1713204"/>
              <a:chOff x="0" y="0"/>
              <a:chExt cx="6350000" cy="63500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ACE3F9"/>
              </a:solidFill>
            </p:spPr>
          </p:sp>
        </p:grpSp>
        <p:grpSp>
          <p:nvGrpSpPr>
            <p:cNvPr id="18" name="Group 18"/>
            <p:cNvGrpSpPr>
              <a:grpSpLocks noChangeAspect="1"/>
            </p:cNvGrpSpPr>
            <p:nvPr/>
          </p:nvGrpSpPr>
          <p:grpSpPr>
            <a:xfrm>
              <a:off x="335705" y="335705"/>
              <a:ext cx="1041793" cy="1041793"/>
              <a:chOff x="0" y="0"/>
              <a:chExt cx="6355080" cy="635508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6355080" cy="6355080"/>
              </a:xfrm>
              <a:custGeom>
                <a:avLst/>
                <a:gdLst/>
                <a:ahLst/>
                <a:cxnLst/>
                <a:rect l="l" t="t" r="r" b="b"/>
                <a:pathLst>
                  <a:path w="6355080" h="6355080">
                    <a:moveTo>
                      <a:pt x="3177540" y="6355080"/>
                    </a:moveTo>
                    <a:cubicBezTo>
                      <a:pt x="2329180" y="6355080"/>
                      <a:pt x="1530350" y="6024880"/>
                      <a:pt x="930910" y="5424170"/>
                    </a:cubicBezTo>
                    <a:cubicBezTo>
                      <a:pt x="330200" y="4824730"/>
                      <a:pt x="0" y="4025900"/>
                      <a:pt x="0" y="3177540"/>
                    </a:cubicBezTo>
                    <a:cubicBezTo>
                      <a:pt x="0" y="2329180"/>
                      <a:pt x="330200" y="1530350"/>
                      <a:pt x="930910" y="930910"/>
                    </a:cubicBezTo>
                    <a:cubicBezTo>
                      <a:pt x="1530350" y="330200"/>
                      <a:pt x="2329180" y="0"/>
                      <a:pt x="3177540" y="0"/>
                    </a:cubicBezTo>
                    <a:cubicBezTo>
                      <a:pt x="4025900" y="0"/>
                      <a:pt x="4824730" y="330200"/>
                      <a:pt x="5424170" y="930910"/>
                    </a:cubicBezTo>
                    <a:cubicBezTo>
                      <a:pt x="6024880" y="1531620"/>
                      <a:pt x="6355080" y="2329180"/>
                      <a:pt x="6355080" y="3177540"/>
                    </a:cubicBezTo>
                    <a:cubicBezTo>
                      <a:pt x="6355080" y="4025900"/>
                      <a:pt x="6024880" y="4824730"/>
                      <a:pt x="5424170" y="5424170"/>
                    </a:cubicBezTo>
                    <a:cubicBezTo>
                      <a:pt x="4824730" y="6024880"/>
                      <a:pt x="4025900" y="6355080"/>
                      <a:pt x="3177540" y="6355080"/>
                    </a:cubicBezTo>
                    <a:close/>
                    <a:moveTo>
                      <a:pt x="3177540" y="190500"/>
                    </a:moveTo>
                    <a:cubicBezTo>
                      <a:pt x="2379980" y="190500"/>
                      <a:pt x="1629410" y="501650"/>
                      <a:pt x="1065530" y="1065530"/>
                    </a:cubicBezTo>
                    <a:cubicBezTo>
                      <a:pt x="501650" y="1629410"/>
                      <a:pt x="190500" y="2379980"/>
                      <a:pt x="190500" y="3177540"/>
                    </a:cubicBezTo>
                    <a:cubicBezTo>
                      <a:pt x="190500" y="3975100"/>
                      <a:pt x="501650" y="4725670"/>
                      <a:pt x="1065530" y="5289550"/>
                    </a:cubicBezTo>
                    <a:cubicBezTo>
                      <a:pt x="1629410" y="5853430"/>
                      <a:pt x="2379980" y="6164580"/>
                      <a:pt x="3177540" y="6164580"/>
                    </a:cubicBezTo>
                    <a:cubicBezTo>
                      <a:pt x="3975100" y="6164580"/>
                      <a:pt x="4725670" y="5853430"/>
                      <a:pt x="5289550" y="5289550"/>
                    </a:cubicBezTo>
                    <a:cubicBezTo>
                      <a:pt x="5853430" y="4725670"/>
                      <a:pt x="6164580" y="3975100"/>
                      <a:pt x="6164580" y="3177540"/>
                    </a:cubicBezTo>
                    <a:cubicBezTo>
                      <a:pt x="6164580" y="2379980"/>
                      <a:pt x="5853430" y="1629410"/>
                      <a:pt x="5289550" y="1065530"/>
                    </a:cubicBezTo>
                    <a:cubicBezTo>
                      <a:pt x="4725670" y="501650"/>
                      <a:pt x="3975100" y="190500"/>
                      <a:pt x="3177540" y="190500"/>
                    </a:cubicBezTo>
                    <a:close/>
                  </a:path>
                </a:pathLst>
              </a:custGeom>
              <a:solidFill>
                <a:srgbClr val="2B2929"/>
              </a:solidFill>
            </p:spPr>
          </p:sp>
        </p:grpSp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13109" y="591800"/>
              <a:ext cx="686986" cy="529604"/>
            </a:xfrm>
            <a:prstGeom prst="rect">
              <a:avLst/>
            </a:prstGeom>
          </p:spPr>
        </p:pic>
      </p:grpSp>
      <p:grpSp>
        <p:nvGrpSpPr>
          <p:cNvPr id="25" name="Group 25"/>
          <p:cNvGrpSpPr/>
          <p:nvPr/>
        </p:nvGrpSpPr>
        <p:grpSpPr>
          <a:xfrm>
            <a:off x="1143368" y="5780092"/>
            <a:ext cx="1284903" cy="1284903"/>
            <a:chOff x="0" y="0"/>
            <a:chExt cx="1713204" cy="1713204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1713204" cy="1713204"/>
              <a:chOff x="0" y="0"/>
              <a:chExt cx="6350000" cy="6350000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D5642"/>
              </a:solidFill>
            </p:spPr>
          </p:sp>
        </p:grpSp>
      </p:grpSp>
      <p:grpSp>
        <p:nvGrpSpPr>
          <p:cNvPr id="28" name="Group 28"/>
          <p:cNvGrpSpPr/>
          <p:nvPr/>
        </p:nvGrpSpPr>
        <p:grpSpPr>
          <a:xfrm>
            <a:off x="10429338" y="3246886"/>
            <a:ext cx="1284903" cy="1284903"/>
            <a:chOff x="0" y="0"/>
            <a:chExt cx="1713204" cy="1713204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1713204" cy="1713204"/>
              <a:chOff x="0" y="0"/>
              <a:chExt cx="6350000" cy="6350000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B12"/>
              </a:solidFill>
            </p:spPr>
          </p:sp>
        </p:grpSp>
      </p:grpSp>
      <p:sp>
        <p:nvSpPr>
          <p:cNvPr id="31" name="TextBox 31"/>
          <p:cNvSpPr txBox="1"/>
          <p:nvPr/>
        </p:nvSpPr>
        <p:spPr>
          <a:xfrm>
            <a:off x="507231" y="400208"/>
            <a:ext cx="12350551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ru-RU" sz="4500" spc="-179" dirty="0" err="1" smtClean="0">
                <a:solidFill>
                  <a:srgbClr val="2B2929"/>
                </a:solidFill>
                <a:latin typeface="Arimo Bold"/>
              </a:rPr>
              <a:t>Компетентностная</a:t>
            </a:r>
            <a:r>
              <a:rPr lang="ru-RU" sz="4500" spc="-179" dirty="0" smtClean="0">
                <a:solidFill>
                  <a:srgbClr val="2B2929"/>
                </a:solidFill>
                <a:latin typeface="Arimo Bold"/>
              </a:rPr>
              <a:t> модель, отражающая готовность будущего учителя обществоведения к формированию функциональной грамотности обучающихся</a:t>
            </a:r>
            <a:endParaRPr lang="en-US" sz="4500" spc="-179" dirty="0">
              <a:solidFill>
                <a:srgbClr val="2B2929"/>
              </a:solidFill>
              <a:latin typeface="Arimo Bold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2773829" y="4481117"/>
            <a:ext cx="6031363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250"/>
              </a:lnSpc>
            </a:pPr>
            <a:r>
              <a:rPr lang="ru-RU" sz="3400" spc="-75" dirty="0" smtClean="0">
                <a:solidFill>
                  <a:srgbClr val="2B2929"/>
                </a:solidFill>
                <a:latin typeface="Arimo Bold"/>
              </a:rPr>
              <a:t>ЦЕЛЕВОЙ</a:t>
            </a:r>
            <a:endParaRPr lang="en-US" sz="3400" spc="-75" dirty="0">
              <a:solidFill>
                <a:srgbClr val="2B2929"/>
              </a:solidFill>
              <a:latin typeface="Arimo Bold"/>
            </a:endParaRPr>
          </a:p>
        </p:txBody>
      </p:sp>
      <p:pic>
        <p:nvPicPr>
          <p:cNvPr id="48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39856" y="6151789"/>
            <a:ext cx="515240" cy="397203"/>
          </a:xfrm>
          <a:prstGeom prst="rect">
            <a:avLst/>
          </a:prstGeom>
        </p:spPr>
      </p:pic>
      <p:pic>
        <p:nvPicPr>
          <p:cNvPr id="49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866577" y="3701111"/>
            <a:ext cx="515240" cy="397203"/>
          </a:xfrm>
          <a:prstGeom prst="rect">
            <a:avLst/>
          </a:prstGeom>
        </p:spPr>
      </p:pic>
      <p:sp>
        <p:nvSpPr>
          <p:cNvPr id="43" name="TextBox 35"/>
          <p:cNvSpPr txBox="1"/>
          <p:nvPr/>
        </p:nvSpPr>
        <p:spPr>
          <a:xfrm>
            <a:off x="2581554" y="6469608"/>
            <a:ext cx="6593192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250"/>
              </a:lnSpc>
            </a:pPr>
            <a:r>
              <a:rPr lang="ru-RU" sz="3400" spc="-75" dirty="0" smtClean="0">
                <a:solidFill>
                  <a:srgbClr val="2B2929"/>
                </a:solidFill>
                <a:latin typeface="Arimo Bold"/>
              </a:rPr>
              <a:t>МОТИВАЦИОННО-УСТАНОВОЧНЫЙ</a:t>
            </a:r>
            <a:endParaRPr lang="en-US" sz="3400" spc="-75" dirty="0">
              <a:solidFill>
                <a:srgbClr val="2B2929"/>
              </a:solidFill>
              <a:latin typeface="Arimo Bold"/>
            </a:endParaRPr>
          </a:p>
        </p:txBody>
      </p:sp>
      <p:grpSp>
        <p:nvGrpSpPr>
          <p:cNvPr id="56" name="Group 13"/>
          <p:cNvGrpSpPr/>
          <p:nvPr/>
        </p:nvGrpSpPr>
        <p:grpSpPr>
          <a:xfrm>
            <a:off x="9652688" y="5953222"/>
            <a:ext cx="7898028" cy="1704365"/>
            <a:chOff x="0" y="0"/>
            <a:chExt cx="14080983" cy="12938973"/>
          </a:xfrm>
        </p:grpSpPr>
        <p:sp>
          <p:nvSpPr>
            <p:cNvPr id="57" name="Freeform 14"/>
            <p:cNvSpPr/>
            <p:nvPr/>
          </p:nvSpPr>
          <p:spPr>
            <a:xfrm>
              <a:off x="0" y="0"/>
              <a:ext cx="14080984" cy="12938973"/>
            </a:xfrm>
            <a:custGeom>
              <a:avLst/>
              <a:gdLst/>
              <a:ahLst/>
              <a:cxnLst/>
              <a:rect l="l" t="t" r="r" b="b"/>
              <a:pathLst>
                <a:path w="14080984" h="12938973">
                  <a:moveTo>
                    <a:pt x="13956523" y="59690"/>
                  </a:moveTo>
                  <a:cubicBezTo>
                    <a:pt x="13992082" y="59690"/>
                    <a:pt x="14021293" y="88900"/>
                    <a:pt x="14021293" y="124460"/>
                  </a:cubicBezTo>
                  <a:lnTo>
                    <a:pt x="14021293" y="12814513"/>
                  </a:lnTo>
                  <a:cubicBezTo>
                    <a:pt x="14021293" y="12850073"/>
                    <a:pt x="13992082" y="12879283"/>
                    <a:pt x="13956523" y="12879283"/>
                  </a:cubicBezTo>
                  <a:lnTo>
                    <a:pt x="124460" y="12879283"/>
                  </a:lnTo>
                  <a:cubicBezTo>
                    <a:pt x="88900" y="12879283"/>
                    <a:pt x="59690" y="12850073"/>
                    <a:pt x="59690" y="1281451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956523" y="59690"/>
                  </a:lnTo>
                  <a:moveTo>
                    <a:pt x="1395652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2814513"/>
                  </a:lnTo>
                  <a:cubicBezTo>
                    <a:pt x="0" y="12883093"/>
                    <a:pt x="55880" y="12938973"/>
                    <a:pt x="124460" y="12938973"/>
                  </a:cubicBezTo>
                  <a:lnTo>
                    <a:pt x="13956523" y="12938973"/>
                  </a:lnTo>
                  <a:cubicBezTo>
                    <a:pt x="14025104" y="12938973"/>
                    <a:pt x="14080984" y="12883093"/>
                    <a:pt x="14080984" y="12814513"/>
                  </a:cubicBezTo>
                  <a:lnTo>
                    <a:pt x="14080984" y="124460"/>
                  </a:lnTo>
                  <a:cubicBezTo>
                    <a:pt x="14080982" y="55880"/>
                    <a:pt x="14025104" y="0"/>
                    <a:pt x="13956523" y="0"/>
                  </a:cubicBezTo>
                  <a:close/>
                </a:path>
              </a:pathLst>
            </a:custGeom>
            <a:solidFill>
              <a:srgbClr val="2B2929"/>
            </a:solidFill>
          </p:spPr>
        </p:sp>
      </p:grpSp>
      <p:sp>
        <p:nvSpPr>
          <p:cNvPr id="58" name="TextBox 35"/>
          <p:cNvSpPr txBox="1"/>
          <p:nvPr/>
        </p:nvSpPr>
        <p:spPr>
          <a:xfrm>
            <a:off x="11947893" y="6436069"/>
            <a:ext cx="5517107" cy="8463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250"/>
              </a:lnSpc>
            </a:pPr>
            <a:r>
              <a:rPr lang="ru-RU" sz="3400" spc="-75" dirty="0" smtClean="0">
                <a:solidFill>
                  <a:srgbClr val="2B2929"/>
                </a:solidFill>
                <a:latin typeface="Arimo Bold"/>
              </a:rPr>
              <a:t>ЭКСПЕРТНО-ОЦЕНОЧНЫЙ </a:t>
            </a:r>
            <a:endParaRPr lang="en-US" sz="3400" spc="-75" dirty="0">
              <a:solidFill>
                <a:srgbClr val="2B2929"/>
              </a:solidFill>
              <a:latin typeface="Arimo Bold"/>
            </a:endParaRPr>
          </a:p>
        </p:txBody>
      </p:sp>
      <p:grpSp>
        <p:nvGrpSpPr>
          <p:cNvPr id="59" name="Group 28"/>
          <p:cNvGrpSpPr/>
          <p:nvPr/>
        </p:nvGrpSpPr>
        <p:grpSpPr>
          <a:xfrm>
            <a:off x="10239227" y="5616906"/>
            <a:ext cx="1318433" cy="1174986"/>
            <a:chOff x="0" y="0"/>
            <a:chExt cx="1713204" cy="1713204"/>
          </a:xfrm>
          <a:solidFill>
            <a:schemeClr val="accent4">
              <a:lumMod val="60000"/>
              <a:lumOff val="40000"/>
            </a:schemeClr>
          </a:solidFill>
        </p:grpSpPr>
        <p:grpSp>
          <p:nvGrpSpPr>
            <p:cNvPr id="60" name="Group 29"/>
            <p:cNvGrpSpPr/>
            <p:nvPr/>
          </p:nvGrpSpPr>
          <p:grpSpPr>
            <a:xfrm>
              <a:off x="0" y="0"/>
              <a:ext cx="1713204" cy="1713204"/>
              <a:chOff x="0" y="0"/>
              <a:chExt cx="6350000" cy="6350000"/>
            </a:xfrm>
            <a:grpFill/>
          </p:grpSpPr>
          <p:sp>
            <p:nvSpPr>
              <p:cNvPr id="61" name="Freeform 3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grpFill/>
            </p:spPr>
          </p:sp>
        </p:grpSp>
      </p:grpSp>
      <p:pic>
        <p:nvPicPr>
          <p:cNvPr id="62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640823" y="6038866"/>
            <a:ext cx="515240" cy="397203"/>
          </a:xfrm>
          <a:prstGeom prst="rect">
            <a:avLst/>
          </a:prstGeom>
        </p:spPr>
      </p:pic>
      <p:grpSp>
        <p:nvGrpSpPr>
          <p:cNvPr id="50" name="Group 13"/>
          <p:cNvGrpSpPr/>
          <p:nvPr/>
        </p:nvGrpSpPr>
        <p:grpSpPr>
          <a:xfrm>
            <a:off x="4856177" y="8201326"/>
            <a:ext cx="7898029" cy="1704365"/>
            <a:chOff x="0" y="0"/>
            <a:chExt cx="14080983" cy="12938973"/>
          </a:xfrm>
        </p:grpSpPr>
        <p:sp>
          <p:nvSpPr>
            <p:cNvPr id="51" name="Freeform 14"/>
            <p:cNvSpPr/>
            <p:nvPr/>
          </p:nvSpPr>
          <p:spPr>
            <a:xfrm>
              <a:off x="0" y="0"/>
              <a:ext cx="14080984" cy="12938973"/>
            </a:xfrm>
            <a:custGeom>
              <a:avLst/>
              <a:gdLst/>
              <a:ahLst/>
              <a:cxnLst/>
              <a:rect l="l" t="t" r="r" b="b"/>
              <a:pathLst>
                <a:path w="14080984" h="12938973">
                  <a:moveTo>
                    <a:pt x="13956523" y="59690"/>
                  </a:moveTo>
                  <a:cubicBezTo>
                    <a:pt x="13992082" y="59690"/>
                    <a:pt x="14021293" y="88900"/>
                    <a:pt x="14021293" y="124460"/>
                  </a:cubicBezTo>
                  <a:lnTo>
                    <a:pt x="14021293" y="12814513"/>
                  </a:lnTo>
                  <a:cubicBezTo>
                    <a:pt x="14021293" y="12850073"/>
                    <a:pt x="13992082" y="12879283"/>
                    <a:pt x="13956523" y="12879283"/>
                  </a:cubicBezTo>
                  <a:lnTo>
                    <a:pt x="124460" y="12879283"/>
                  </a:lnTo>
                  <a:cubicBezTo>
                    <a:pt x="88900" y="12879283"/>
                    <a:pt x="59690" y="12850073"/>
                    <a:pt x="59690" y="12814513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3956523" y="59690"/>
                  </a:lnTo>
                  <a:moveTo>
                    <a:pt x="13956523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2814513"/>
                  </a:lnTo>
                  <a:cubicBezTo>
                    <a:pt x="0" y="12883093"/>
                    <a:pt x="55880" y="12938973"/>
                    <a:pt x="124460" y="12938973"/>
                  </a:cubicBezTo>
                  <a:lnTo>
                    <a:pt x="13956523" y="12938973"/>
                  </a:lnTo>
                  <a:cubicBezTo>
                    <a:pt x="14025104" y="12938973"/>
                    <a:pt x="14080984" y="12883093"/>
                    <a:pt x="14080984" y="12814513"/>
                  </a:cubicBezTo>
                  <a:lnTo>
                    <a:pt x="14080984" y="124460"/>
                  </a:lnTo>
                  <a:cubicBezTo>
                    <a:pt x="14080982" y="55880"/>
                    <a:pt x="14025104" y="0"/>
                    <a:pt x="13956523" y="0"/>
                  </a:cubicBezTo>
                  <a:close/>
                </a:path>
              </a:pathLst>
            </a:custGeom>
            <a:solidFill>
              <a:srgbClr val="2B2929"/>
            </a:solidFill>
          </p:spPr>
        </p:sp>
      </p:grpSp>
      <p:sp>
        <p:nvSpPr>
          <p:cNvPr id="52" name="TextBox 35"/>
          <p:cNvSpPr txBox="1"/>
          <p:nvPr/>
        </p:nvSpPr>
        <p:spPr>
          <a:xfrm>
            <a:off x="7154305" y="8865826"/>
            <a:ext cx="7252672" cy="4231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250"/>
              </a:lnSpc>
            </a:pPr>
            <a:r>
              <a:rPr lang="ru-RU" sz="3400" spc="-75" dirty="0" smtClean="0">
                <a:solidFill>
                  <a:srgbClr val="2B2929"/>
                </a:solidFill>
                <a:latin typeface="Arimo Bold"/>
              </a:rPr>
              <a:t>РЕФЛЕКСИВНЫЙ</a:t>
            </a:r>
            <a:endParaRPr lang="en-US" sz="3400" spc="-75" dirty="0">
              <a:solidFill>
                <a:srgbClr val="2B2929"/>
              </a:solidFill>
              <a:latin typeface="Arimo Bold"/>
            </a:endParaRPr>
          </a:p>
        </p:txBody>
      </p:sp>
      <p:grpSp>
        <p:nvGrpSpPr>
          <p:cNvPr id="54" name="Group 28"/>
          <p:cNvGrpSpPr/>
          <p:nvPr/>
        </p:nvGrpSpPr>
        <p:grpSpPr>
          <a:xfrm>
            <a:off x="5551586" y="7821735"/>
            <a:ext cx="1284903" cy="1284903"/>
            <a:chOff x="0" y="0"/>
            <a:chExt cx="1713204" cy="1713204"/>
          </a:xfrm>
        </p:grpSpPr>
        <p:grpSp>
          <p:nvGrpSpPr>
            <p:cNvPr id="63" name="Group 29"/>
            <p:cNvGrpSpPr/>
            <p:nvPr/>
          </p:nvGrpSpPr>
          <p:grpSpPr>
            <a:xfrm>
              <a:off x="0" y="0"/>
              <a:ext cx="1713204" cy="1713204"/>
              <a:chOff x="0" y="0"/>
              <a:chExt cx="6350000" cy="6350000"/>
            </a:xfrm>
          </p:grpSpPr>
          <p:sp>
            <p:nvSpPr>
              <p:cNvPr id="64" name="Freeform 30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00B050"/>
              </a:solidFill>
            </p:spPr>
          </p:sp>
        </p:grpSp>
      </p:grpSp>
      <p:pic>
        <p:nvPicPr>
          <p:cNvPr id="65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05503" y="7790610"/>
            <a:ext cx="515240" cy="397203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382980" y="6030148"/>
            <a:ext cx="805677" cy="75711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/>
          <p:cNvSpPr/>
          <p:nvPr/>
        </p:nvSpPr>
        <p:spPr>
          <a:xfrm>
            <a:off x="5791200" y="7596392"/>
            <a:ext cx="805677" cy="75711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/>
          <p:cNvSpPr/>
          <p:nvPr/>
        </p:nvSpPr>
        <p:spPr>
          <a:xfrm>
            <a:off x="10721359" y="3538051"/>
            <a:ext cx="805677" cy="75711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Овал 70"/>
          <p:cNvSpPr/>
          <p:nvPr/>
        </p:nvSpPr>
        <p:spPr>
          <a:xfrm>
            <a:off x="10495604" y="5797354"/>
            <a:ext cx="805677" cy="757119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Freeform 8"/>
          <p:cNvSpPr/>
          <p:nvPr/>
        </p:nvSpPr>
        <p:spPr>
          <a:xfrm>
            <a:off x="13492126" y="126798"/>
            <a:ext cx="4046490" cy="2976182"/>
          </a:xfrm>
          <a:custGeom>
            <a:avLst/>
            <a:gdLst/>
            <a:ahLst/>
            <a:cxnLst/>
            <a:rect l="l" t="t" r="r" b="b"/>
            <a:pathLst>
              <a:path w="1614148" h="360680">
                <a:moveTo>
                  <a:pt x="1614148" y="180340"/>
                </a:moveTo>
                <a:cubicBezTo>
                  <a:pt x="1614148" y="81280"/>
                  <a:pt x="1534137" y="0"/>
                  <a:pt x="1433807" y="0"/>
                </a:cubicBezTo>
                <a:lnTo>
                  <a:pt x="172720" y="0"/>
                </a:lnTo>
                <a:lnTo>
                  <a:pt x="172720" y="1270"/>
                </a:lnTo>
                <a:cubicBezTo>
                  <a:pt x="76200" y="5080"/>
                  <a:pt x="0" y="83820"/>
                  <a:pt x="0" y="180340"/>
                </a:cubicBezTo>
                <a:cubicBezTo>
                  <a:pt x="0" y="276860"/>
                  <a:pt x="77470" y="355600"/>
                  <a:pt x="172720" y="359410"/>
                </a:cubicBezTo>
                <a:lnTo>
                  <a:pt x="172720" y="360680"/>
                </a:lnTo>
                <a:lnTo>
                  <a:pt x="1433807" y="360680"/>
                </a:lnTo>
                <a:cubicBezTo>
                  <a:pt x="1532867" y="360680"/>
                  <a:pt x="1614147" y="279400"/>
                  <a:pt x="1614147" y="18034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sp>
        <p:nvSpPr>
          <p:cNvPr id="73" name="TextBox 12"/>
          <p:cNvSpPr txBox="1"/>
          <p:nvPr/>
        </p:nvSpPr>
        <p:spPr>
          <a:xfrm>
            <a:off x="13965390" y="680066"/>
            <a:ext cx="3099962" cy="19236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en-US" sz="2500" spc="-75" dirty="0">
                <a:solidFill>
                  <a:srgbClr val="FFFFFF"/>
                </a:solidFill>
                <a:latin typeface="Arimo Bold"/>
              </a:rPr>
              <a:t>learning </a:t>
            </a:r>
            <a:r>
              <a:rPr lang="en-US" sz="2500" spc="-75" dirty="0" smtClean="0">
                <a:solidFill>
                  <a:srgbClr val="FFFFFF"/>
                </a:solidFill>
                <a:latin typeface="Arimo Bold"/>
              </a:rPr>
              <a:t>environment</a:t>
            </a:r>
            <a:endParaRPr lang="ru-RU" sz="2500" spc="-75" dirty="0" smtClean="0">
              <a:solidFill>
                <a:srgbClr val="FFFFFF"/>
              </a:solidFill>
              <a:latin typeface="Arimo Bold"/>
            </a:endParaRPr>
          </a:p>
          <a:p>
            <a:pPr lvl="0"/>
            <a:endParaRPr lang="ru-RU" sz="2500" spc="-75" dirty="0">
              <a:solidFill>
                <a:srgbClr val="FFFFFF"/>
              </a:solidFill>
              <a:latin typeface="Arimo Bold"/>
            </a:endParaRPr>
          </a:p>
          <a:p>
            <a:pPr lvl="0" algn="ctr"/>
            <a:r>
              <a:rPr lang="ru-RU" sz="2500" spc="-75" dirty="0" smtClean="0">
                <a:solidFill>
                  <a:srgbClr val="FFFFFF"/>
                </a:solidFill>
                <a:latin typeface="Arimo Bold"/>
              </a:rPr>
              <a:t>(с учетом специфики </a:t>
            </a:r>
            <a:r>
              <a:rPr lang="ru-RU" sz="2500" spc="-75" dirty="0">
                <a:solidFill>
                  <a:srgbClr val="FFFFFF"/>
                </a:solidFill>
                <a:latin typeface="Arimo Bold"/>
              </a:rPr>
              <a:t>обучающей </a:t>
            </a:r>
            <a:r>
              <a:rPr lang="ru-RU" sz="2500" spc="-75" dirty="0" smtClean="0">
                <a:solidFill>
                  <a:srgbClr val="FFFFFF"/>
                </a:solidFill>
                <a:latin typeface="Arimo Bold"/>
              </a:rPr>
              <a:t>среды) </a:t>
            </a:r>
            <a:endParaRPr lang="en-US" sz="2500" spc="-75" dirty="0">
              <a:solidFill>
                <a:srgbClr val="FFFFFF"/>
              </a:solidFill>
              <a:latin typeface="Arimo Bold"/>
            </a:endParaRPr>
          </a:p>
        </p:txBody>
      </p:sp>
    </p:spTree>
    <p:extLst>
      <p:ext uri="{BB962C8B-B14F-4D97-AF65-F5344CB8AC3E}">
        <p14:creationId xmlns:p14="http://schemas.microsoft.com/office/powerpoint/2010/main" val="398702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2"/>
          <p:cNvSpPr/>
          <p:nvPr/>
        </p:nvSpPr>
        <p:spPr>
          <a:xfrm>
            <a:off x="0" y="0"/>
            <a:ext cx="6000944" cy="10287000"/>
          </a:xfrm>
          <a:prstGeom prst="rect">
            <a:avLst/>
          </a:prstGeom>
          <a:solidFill>
            <a:srgbClr val="ACE3F9"/>
          </a:solidFill>
        </p:spPr>
      </p:sp>
      <p:sp>
        <p:nvSpPr>
          <p:cNvPr id="24" name="AutoShape 2"/>
          <p:cNvSpPr/>
          <p:nvPr/>
        </p:nvSpPr>
        <p:spPr>
          <a:xfrm>
            <a:off x="-79096" y="0"/>
            <a:ext cx="7036391" cy="10287000"/>
          </a:xfrm>
          <a:prstGeom prst="rect">
            <a:avLst/>
          </a:prstGeom>
          <a:solidFill>
            <a:schemeClr val="accent5"/>
          </a:solidFill>
        </p:spPr>
      </p:sp>
      <p:grpSp>
        <p:nvGrpSpPr>
          <p:cNvPr id="18" name="Group 18"/>
          <p:cNvGrpSpPr/>
          <p:nvPr/>
        </p:nvGrpSpPr>
        <p:grpSpPr>
          <a:xfrm>
            <a:off x="668188" y="3512795"/>
            <a:ext cx="3925217" cy="835298"/>
            <a:chOff x="0" y="0"/>
            <a:chExt cx="5233623" cy="1113731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5233623" cy="1113731"/>
              <a:chOff x="0" y="0"/>
              <a:chExt cx="1705015" cy="4064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7780" y="22855"/>
                <a:ext cx="1679615" cy="317122"/>
              </a:xfrm>
              <a:custGeom>
                <a:avLst/>
                <a:gdLst/>
                <a:ahLst/>
                <a:cxnLst/>
                <a:rect l="l" t="t" r="r" b="b"/>
                <a:pathLst>
                  <a:path w="1679615" h="317122">
                    <a:moveTo>
                      <a:pt x="1679615" y="158561"/>
                    </a:moveTo>
                    <a:cubicBezTo>
                      <a:pt x="1679615" y="71464"/>
                      <a:pt x="1599605" y="0"/>
                      <a:pt x="1499275" y="0"/>
                    </a:cubicBezTo>
                    <a:lnTo>
                      <a:pt x="172720" y="0"/>
                    </a:lnTo>
                    <a:lnTo>
                      <a:pt x="172720" y="1117"/>
                    </a:lnTo>
                    <a:cubicBezTo>
                      <a:pt x="76200" y="4467"/>
                      <a:pt x="0" y="73698"/>
                      <a:pt x="0" y="158561"/>
                    </a:cubicBezTo>
                    <a:cubicBezTo>
                      <a:pt x="0" y="243425"/>
                      <a:pt x="77470" y="312656"/>
                      <a:pt x="172720" y="316006"/>
                    </a:cubicBezTo>
                    <a:lnTo>
                      <a:pt x="172720" y="317122"/>
                    </a:lnTo>
                    <a:lnTo>
                      <a:pt x="1499275" y="317122"/>
                    </a:lnTo>
                    <a:cubicBezTo>
                      <a:pt x="1598335" y="317122"/>
                      <a:pt x="1679615" y="245658"/>
                      <a:pt x="1679615" y="15856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1" name="Group 21"/>
            <p:cNvGrpSpPr/>
            <p:nvPr/>
          </p:nvGrpSpPr>
          <p:grpSpPr>
            <a:xfrm>
              <a:off x="732336" y="312928"/>
              <a:ext cx="370938" cy="370938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F945C"/>
              </a:solid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1339844" y="284353"/>
              <a:ext cx="3553804" cy="4113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lnSpc>
                  <a:spcPts val="2600"/>
                </a:lnSpc>
              </a:pPr>
              <a:endParaRPr lang="en-US" sz="2000" spc="-60" dirty="0">
                <a:solidFill>
                  <a:srgbClr val="2B2929"/>
                </a:solidFill>
                <a:latin typeface="Arimo Bold"/>
              </a:endParaRPr>
            </a:p>
          </p:txBody>
        </p:sp>
      </p:grpSp>
      <p:grpSp>
        <p:nvGrpSpPr>
          <p:cNvPr id="32" name="Group 3"/>
          <p:cNvGrpSpPr/>
          <p:nvPr/>
        </p:nvGrpSpPr>
        <p:grpSpPr>
          <a:xfrm>
            <a:off x="7655208" y="7131462"/>
            <a:ext cx="10798965" cy="1846659"/>
            <a:chOff x="-459627" y="-831739"/>
            <a:chExt cx="14486746" cy="2462213"/>
          </a:xfrm>
        </p:grpSpPr>
        <p:grpSp>
          <p:nvGrpSpPr>
            <p:cNvPr id="33" name="Group 5"/>
            <p:cNvGrpSpPr/>
            <p:nvPr/>
          </p:nvGrpSpPr>
          <p:grpSpPr>
            <a:xfrm>
              <a:off x="-459627" y="186104"/>
              <a:ext cx="8635997" cy="896982"/>
              <a:chOff x="-168938" y="76617"/>
              <a:chExt cx="3174198" cy="369277"/>
            </a:xfrm>
          </p:grpSpPr>
          <p:sp>
            <p:nvSpPr>
              <p:cNvPr id="35" name="Freeform 6"/>
              <p:cNvSpPr/>
              <p:nvPr/>
            </p:nvSpPr>
            <p:spPr>
              <a:xfrm>
                <a:off x="-168938" y="76617"/>
                <a:ext cx="3174198" cy="369277"/>
              </a:xfrm>
              <a:custGeom>
                <a:avLst/>
                <a:gdLst/>
                <a:ahLst/>
                <a:cxnLst/>
                <a:rect l="l" t="t" r="r" b="b"/>
                <a:pathLst>
                  <a:path w="1632819" h="317122">
                    <a:moveTo>
                      <a:pt x="1632819" y="158561"/>
                    </a:moveTo>
                    <a:cubicBezTo>
                      <a:pt x="1632819" y="71464"/>
                      <a:pt x="1552809" y="0"/>
                      <a:pt x="1452479" y="0"/>
                    </a:cubicBezTo>
                    <a:lnTo>
                      <a:pt x="172720" y="0"/>
                    </a:lnTo>
                    <a:lnTo>
                      <a:pt x="172720" y="1117"/>
                    </a:lnTo>
                    <a:cubicBezTo>
                      <a:pt x="76200" y="4467"/>
                      <a:pt x="0" y="73698"/>
                      <a:pt x="0" y="158561"/>
                    </a:cubicBezTo>
                    <a:cubicBezTo>
                      <a:pt x="0" y="243425"/>
                      <a:pt x="77470" y="312656"/>
                      <a:pt x="172720" y="316006"/>
                    </a:cubicBezTo>
                    <a:lnTo>
                      <a:pt x="172720" y="317122"/>
                    </a:lnTo>
                    <a:lnTo>
                      <a:pt x="1452479" y="317122"/>
                    </a:lnTo>
                    <a:cubicBezTo>
                      <a:pt x="1551539" y="317122"/>
                      <a:pt x="1632819" y="245658"/>
                      <a:pt x="1632819" y="158561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</p:spPr>
          </p:sp>
        </p:grpSp>
        <p:sp>
          <p:nvSpPr>
            <p:cNvPr id="34" name="TextBox 7"/>
            <p:cNvSpPr txBox="1"/>
            <p:nvPr/>
          </p:nvSpPr>
          <p:spPr>
            <a:xfrm>
              <a:off x="-184800" y="-831739"/>
              <a:ext cx="14211919" cy="246221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/>
              <a:r>
                <a:rPr lang="ru-RU" sz="4000" spc="-60" dirty="0">
                  <a:solidFill>
                    <a:srgbClr val="2B2929"/>
                  </a:solidFill>
                  <a:latin typeface="Arimo Bold"/>
                </a:rPr>
                <a:t>проводить поиск, отбирать и работать на уроках с актуальным на настоящий период времени учебным материалом</a:t>
              </a:r>
              <a:endParaRPr lang="en-US" sz="4000" spc="-60" dirty="0">
                <a:solidFill>
                  <a:srgbClr val="2B2929"/>
                </a:solidFill>
                <a:latin typeface="Arimo Bold"/>
              </a:endParaRPr>
            </a:p>
          </p:txBody>
        </p:sp>
      </p:grpSp>
      <p:sp>
        <p:nvSpPr>
          <p:cNvPr id="37" name="TextBox 25"/>
          <p:cNvSpPr txBox="1"/>
          <p:nvPr/>
        </p:nvSpPr>
        <p:spPr>
          <a:xfrm>
            <a:off x="402385" y="730525"/>
            <a:ext cx="623781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/>
            <a:r>
              <a:rPr lang="ru-RU" sz="4000" spc="-120" dirty="0" smtClean="0">
                <a:solidFill>
                  <a:srgbClr val="2B2929"/>
                </a:solidFill>
                <a:latin typeface="Arimo Bold"/>
              </a:rPr>
              <a:t>СПЕЦИФИКА УЧИТЕЛЯ ОБЩЕСТВОВЕДЕНИЯ</a:t>
            </a:r>
            <a:endParaRPr lang="en-US" sz="4000" spc="-120" dirty="0">
              <a:solidFill>
                <a:srgbClr val="2B2929"/>
              </a:solidFill>
              <a:latin typeface="Arimo Bold"/>
            </a:endParaRPr>
          </a:p>
        </p:txBody>
      </p:sp>
      <p:sp>
        <p:nvSpPr>
          <p:cNvPr id="45" name="TextBox 14"/>
          <p:cNvSpPr txBox="1"/>
          <p:nvPr/>
        </p:nvSpPr>
        <p:spPr>
          <a:xfrm>
            <a:off x="7757347" y="730525"/>
            <a:ext cx="9975118" cy="258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1980" lvl="1" indent="-342900">
              <a:lnSpc>
                <a:spcPts val="335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800" dirty="0" smtClean="0">
                <a:solidFill>
                  <a:srgbClr val="2B2929"/>
                </a:solidFill>
                <a:latin typeface="Arimo"/>
              </a:rPr>
              <a:t>постоянное обновление </a:t>
            </a:r>
            <a:r>
              <a:rPr lang="ru-RU" sz="2800" dirty="0">
                <a:solidFill>
                  <a:srgbClr val="2B2929"/>
                </a:solidFill>
                <a:latin typeface="Arimo"/>
              </a:rPr>
              <a:t>содержания преподаваемого учебного предмета, т.к. объектом изучения учащихся служит современный нам мир и происходящие в нем процессы в области духовной, социальной, экономической и политико-правовой сфер жизни общества</a:t>
            </a:r>
            <a:endParaRPr lang="ru-RU" sz="2800" dirty="0" smtClean="0">
              <a:solidFill>
                <a:srgbClr val="2B2929"/>
              </a:solidFill>
              <a:latin typeface="Arimo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666415" y="622310"/>
            <a:ext cx="10310024" cy="30494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Модель и специфика международного сотрудничества сообществ и регионов  Бельгии » Блог о самостоятельном туризме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39" b="95313" l="10000" r="90000">
                        <a14:foregroundMark x1="26889" y1="20313" x2="26889" y2="20313"/>
                        <a14:foregroundMark x1="31111" y1="18750" x2="43778" y2="14732"/>
                        <a14:foregroundMark x1="63111" y1="11161" x2="77778" y2="21875"/>
                        <a14:foregroundMark x1="81333" y1="47321" x2="72667" y2="61161"/>
                        <a14:foregroundMark x1="24444" y1="58482" x2="28000" y2="73884"/>
                        <a14:foregroundMark x1="24444" y1="46205" x2="22000" y2="53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99291"/>
            <a:ext cx="5189975" cy="516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0810759" y="4440598"/>
            <a:ext cx="3524482" cy="2409463"/>
          </a:xfrm>
          <a:prstGeom prst="rect">
            <a:avLst/>
          </a:prstGeom>
        </p:spPr>
      </p:pic>
      <p:sp>
        <p:nvSpPr>
          <p:cNvPr id="47" name="TextBox 25"/>
          <p:cNvSpPr txBox="1"/>
          <p:nvPr/>
        </p:nvSpPr>
        <p:spPr>
          <a:xfrm>
            <a:off x="12462198" y="5645329"/>
            <a:ext cx="1437211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/>
            <a:r>
              <a:rPr lang="ru-RU" sz="5400" spc="-120" dirty="0" smtClean="0">
                <a:solidFill>
                  <a:srgbClr val="2B2929"/>
                </a:solidFill>
                <a:latin typeface="Arimo Bold"/>
              </a:rPr>
              <a:t>1</a:t>
            </a:r>
            <a:endParaRPr lang="en-US" sz="5400" spc="-120" dirty="0">
              <a:solidFill>
                <a:srgbClr val="2B2929"/>
              </a:solidFill>
              <a:latin typeface="Arimo Bold"/>
            </a:endParaRPr>
          </a:p>
        </p:txBody>
      </p:sp>
    </p:spTree>
    <p:extLst>
      <p:ext uri="{BB962C8B-B14F-4D97-AF65-F5344CB8AC3E}">
        <p14:creationId xmlns:p14="http://schemas.microsoft.com/office/powerpoint/2010/main" val="11246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AutoShape 2"/>
          <p:cNvSpPr/>
          <p:nvPr/>
        </p:nvSpPr>
        <p:spPr>
          <a:xfrm>
            <a:off x="0" y="0"/>
            <a:ext cx="6000944" cy="10287000"/>
          </a:xfrm>
          <a:prstGeom prst="rect">
            <a:avLst/>
          </a:prstGeom>
          <a:solidFill>
            <a:srgbClr val="ACE3F9"/>
          </a:solidFill>
        </p:spPr>
      </p:sp>
      <p:sp>
        <p:nvSpPr>
          <p:cNvPr id="24" name="AutoShape 2"/>
          <p:cNvSpPr/>
          <p:nvPr/>
        </p:nvSpPr>
        <p:spPr>
          <a:xfrm>
            <a:off x="-79096" y="0"/>
            <a:ext cx="7036391" cy="10287000"/>
          </a:xfrm>
          <a:prstGeom prst="rect">
            <a:avLst/>
          </a:prstGeom>
          <a:solidFill>
            <a:srgbClr val="FFC000"/>
          </a:solidFill>
        </p:spPr>
      </p:sp>
      <p:grpSp>
        <p:nvGrpSpPr>
          <p:cNvPr id="18" name="Group 18"/>
          <p:cNvGrpSpPr/>
          <p:nvPr/>
        </p:nvGrpSpPr>
        <p:grpSpPr>
          <a:xfrm>
            <a:off x="668188" y="3512795"/>
            <a:ext cx="3925217" cy="835298"/>
            <a:chOff x="0" y="0"/>
            <a:chExt cx="5233623" cy="1113731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5233623" cy="1113731"/>
              <a:chOff x="0" y="0"/>
              <a:chExt cx="1705015" cy="4064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17780" y="22855"/>
                <a:ext cx="1679615" cy="317122"/>
              </a:xfrm>
              <a:custGeom>
                <a:avLst/>
                <a:gdLst/>
                <a:ahLst/>
                <a:cxnLst/>
                <a:rect l="l" t="t" r="r" b="b"/>
                <a:pathLst>
                  <a:path w="1679615" h="317122">
                    <a:moveTo>
                      <a:pt x="1679615" y="158561"/>
                    </a:moveTo>
                    <a:cubicBezTo>
                      <a:pt x="1679615" y="71464"/>
                      <a:pt x="1599605" y="0"/>
                      <a:pt x="1499275" y="0"/>
                    </a:cubicBezTo>
                    <a:lnTo>
                      <a:pt x="172720" y="0"/>
                    </a:lnTo>
                    <a:lnTo>
                      <a:pt x="172720" y="1117"/>
                    </a:lnTo>
                    <a:cubicBezTo>
                      <a:pt x="76200" y="4467"/>
                      <a:pt x="0" y="73698"/>
                      <a:pt x="0" y="158561"/>
                    </a:cubicBezTo>
                    <a:cubicBezTo>
                      <a:pt x="0" y="243425"/>
                      <a:pt x="77470" y="312656"/>
                      <a:pt x="172720" y="316006"/>
                    </a:cubicBezTo>
                    <a:lnTo>
                      <a:pt x="172720" y="317122"/>
                    </a:lnTo>
                    <a:lnTo>
                      <a:pt x="1499275" y="317122"/>
                    </a:lnTo>
                    <a:cubicBezTo>
                      <a:pt x="1598335" y="317122"/>
                      <a:pt x="1679615" y="245658"/>
                      <a:pt x="1679615" y="15856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21" name="Group 21"/>
            <p:cNvGrpSpPr/>
            <p:nvPr/>
          </p:nvGrpSpPr>
          <p:grpSpPr>
            <a:xfrm>
              <a:off x="732336" y="312928"/>
              <a:ext cx="370938" cy="370938"/>
              <a:chOff x="0" y="0"/>
              <a:chExt cx="6350000" cy="63500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F945C"/>
              </a:solidFill>
            </p:spPr>
          </p:sp>
        </p:grpSp>
        <p:sp>
          <p:nvSpPr>
            <p:cNvPr id="23" name="TextBox 23"/>
            <p:cNvSpPr txBox="1"/>
            <p:nvPr/>
          </p:nvSpPr>
          <p:spPr>
            <a:xfrm>
              <a:off x="1339844" y="284353"/>
              <a:ext cx="3553804" cy="41130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>
                <a:lnSpc>
                  <a:spcPts val="2600"/>
                </a:lnSpc>
              </a:pPr>
              <a:endParaRPr lang="en-US" sz="2000" spc="-60" dirty="0">
                <a:solidFill>
                  <a:srgbClr val="2B2929"/>
                </a:solidFill>
                <a:latin typeface="Arimo Bold"/>
              </a:endParaRPr>
            </a:p>
          </p:txBody>
        </p:sp>
      </p:grpSp>
      <p:grpSp>
        <p:nvGrpSpPr>
          <p:cNvPr id="32" name="Group 3"/>
          <p:cNvGrpSpPr/>
          <p:nvPr/>
        </p:nvGrpSpPr>
        <p:grpSpPr>
          <a:xfrm>
            <a:off x="7866435" y="6944646"/>
            <a:ext cx="9866031" cy="2522449"/>
            <a:chOff x="-184799" y="-912054"/>
            <a:chExt cx="13556008" cy="3363267"/>
          </a:xfrm>
        </p:grpSpPr>
        <p:grpSp>
          <p:nvGrpSpPr>
            <p:cNvPr id="33" name="Group 5"/>
            <p:cNvGrpSpPr/>
            <p:nvPr/>
          </p:nvGrpSpPr>
          <p:grpSpPr>
            <a:xfrm>
              <a:off x="3455177" y="-912054"/>
              <a:ext cx="9916031" cy="1967272"/>
              <a:chOff x="1269965" y="-375482"/>
              <a:chExt cx="3644680" cy="809903"/>
            </a:xfrm>
          </p:grpSpPr>
          <p:sp>
            <p:nvSpPr>
              <p:cNvPr id="35" name="Freeform 6"/>
              <p:cNvSpPr/>
              <p:nvPr/>
            </p:nvSpPr>
            <p:spPr>
              <a:xfrm>
                <a:off x="1269965" y="-375482"/>
                <a:ext cx="3644680" cy="809903"/>
              </a:xfrm>
              <a:custGeom>
                <a:avLst/>
                <a:gdLst/>
                <a:ahLst/>
                <a:cxnLst/>
                <a:rect l="l" t="t" r="r" b="b"/>
                <a:pathLst>
                  <a:path w="1632819" h="317122">
                    <a:moveTo>
                      <a:pt x="1632819" y="158561"/>
                    </a:moveTo>
                    <a:cubicBezTo>
                      <a:pt x="1632819" y="71464"/>
                      <a:pt x="1552809" y="0"/>
                      <a:pt x="1452479" y="0"/>
                    </a:cubicBezTo>
                    <a:lnTo>
                      <a:pt x="172720" y="0"/>
                    </a:lnTo>
                    <a:lnTo>
                      <a:pt x="172720" y="1117"/>
                    </a:lnTo>
                    <a:cubicBezTo>
                      <a:pt x="76200" y="4467"/>
                      <a:pt x="0" y="73698"/>
                      <a:pt x="0" y="158561"/>
                    </a:cubicBezTo>
                    <a:cubicBezTo>
                      <a:pt x="0" y="243425"/>
                      <a:pt x="77470" y="312656"/>
                      <a:pt x="172720" y="316006"/>
                    </a:cubicBezTo>
                    <a:lnTo>
                      <a:pt x="172720" y="317122"/>
                    </a:lnTo>
                    <a:lnTo>
                      <a:pt x="1452479" y="317122"/>
                    </a:lnTo>
                    <a:cubicBezTo>
                      <a:pt x="1551539" y="317122"/>
                      <a:pt x="1632819" y="245658"/>
                      <a:pt x="1632819" y="158561"/>
                    </a:cubicBezTo>
                    <a:close/>
                  </a:path>
                </a:pathLst>
              </a:custGeom>
              <a:solidFill>
                <a:srgbClr val="FFC000"/>
              </a:solidFill>
            </p:spPr>
          </p:sp>
        </p:grpSp>
        <p:sp>
          <p:nvSpPr>
            <p:cNvPr id="34" name="TextBox 7"/>
            <p:cNvSpPr txBox="1"/>
            <p:nvPr/>
          </p:nvSpPr>
          <p:spPr>
            <a:xfrm>
              <a:off x="-184799" y="-831739"/>
              <a:ext cx="13556008" cy="32829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/>
              <a:r>
                <a:rPr lang="ru-RU" sz="4000" spc="-60" dirty="0">
                  <a:solidFill>
                    <a:srgbClr val="2B2929"/>
                  </a:solidFill>
                  <a:latin typeface="Arimo Bold"/>
                </a:rPr>
                <a:t>внедрение педагогического дизайна и включение социокультурных факторов в матрицу трудовых действий педагога-обществоведа </a:t>
              </a:r>
              <a:endParaRPr lang="en-US" sz="4000" spc="-60" dirty="0">
                <a:solidFill>
                  <a:srgbClr val="2B2929"/>
                </a:solidFill>
                <a:latin typeface="Arimo Bold"/>
              </a:endParaRPr>
            </a:p>
          </p:txBody>
        </p:sp>
      </p:grpSp>
      <p:sp>
        <p:nvSpPr>
          <p:cNvPr id="37" name="TextBox 25"/>
          <p:cNvSpPr txBox="1"/>
          <p:nvPr/>
        </p:nvSpPr>
        <p:spPr>
          <a:xfrm>
            <a:off x="402385" y="730525"/>
            <a:ext cx="623781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/>
            <a:r>
              <a:rPr lang="ru-RU" sz="4000" spc="-120" dirty="0" smtClean="0">
                <a:solidFill>
                  <a:srgbClr val="2B2929"/>
                </a:solidFill>
                <a:latin typeface="Arimo Bold"/>
              </a:rPr>
              <a:t>СПЕЦИФИКА УЧИТЕЛЯ ОБЩЕСТВОВЕДЕНИЯ</a:t>
            </a:r>
            <a:endParaRPr lang="en-US" sz="4000" spc="-120" dirty="0">
              <a:solidFill>
                <a:srgbClr val="2B2929"/>
              </a:solidFill>
              <a:latin typeface="Arimo Bold"/>
            </a:endParaRPr>
          </a:p>
        </p:txBody>
      </p:sp>
      <p:sp>
        <p:nvSpPr>
          <p:cNvPr id="45" name="TextBox 14"/>
          <p:cNvSpPr txBox="1"/>
          <p:nvPr/>
        </p:nvSpPr>
        <p:spPr>
          <a:xfrm>
            <a:off x="7757347" y="730525"/>
            <a:ext cx="9975118" cy="2588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1980" lvl="1" indent="-342900">
              <a:lnSpc>
                <a:spcPts val="335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2B2929"/>
                </a:solidFill>
                <a:latin typeface="Arimo"/>
              </a:rPr>
              <a:t>предоставление обучающимся приоритетной активной позиции в образовательном процессе, в ходе которого познание самого себя, формирование мировоззрения и модели поведения не в последнюю очередь зависит от уровня понимания </a:t>
            </a:r>
            <a:r>
              <a:rPr lang="ru-RU" sz="2800" dirty="0" err="1" smtClean="0">
                <a:solidFill>
                  <a:srgbClr val="2B2929"/>
                </a:solidFill>
                <a:latin typeface="Arimo"/>
              </a:rPr>
              <a:t>интердисциплинарного</a:t>
            </a:r>
            <a:r>
              <a:rPr lang="ru-RU" sz="2800" dirty="0" smtClean="0">
                <a:solidFill>
                  <a:srgbClr val="2B2929"/>
                </a:solidFill>
                <a:latin typeface="Arimo"/>
              </a:rPr>
              <a:t> </a:t>
            </a:r>
            <a:r>
              <a:rPr lang="ru-RU" sz="2800" dirty="0">
                <a:solidFill>
                  <a:srgbClr val="2B2929"/>
                </a:solidFill>
                <a:latin typeface="Arimo"/>
              </a:rPr>
              <a:t>содержания учебного предмета «Обществоведение</a:t>
            </a:r>
            <a:r>
              <a:rPr lang="ru-RU" sz="2800" dirty="0" smtClean="0">
                <a:solidFill>
                  <a:srgbClr val="2B2929"/>
                </a:solidFill>
                <a:latin typeface="Arimo"/>
              </a:rPr>
              <a:t>» </a:t>
            </a:r>
            <a:endParaRPr lang="ru-RU" sz="2800" dirty="0" smtClean="0">
              <a:solidFill>
                <a:srgbClr val="2B2929"/>
              </a:solidFill>
              <a:latin typeface="Arimo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666415" y="622310"/>
            <a:ext cx="10310024" cy="304946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Модель и специфика международного сотрудничества сообществ и регионов  Бельгии » Блог о самостоятельном туризм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339" b="95313" l="10000" r="90000">
                        <a14:foregroundMark x1="26889" y1="20313" x2="26889" y2="20313"/>
                        <a14:foregroundMark x1="31111" y1="18750" x2="43778" y2="14732"/>
                        <a14:foregroundMark x1="63111" y1="11161" x2="77778" y2="21875"/>
                        <a14:foregroundMark x1="81333" y1="47321" x2="72667" y2="61161"/>
                        <a14:foregroundMark x1="24444" y1="58482" x2="28000" y2="73884"/>
                        <a14:foregroundMark x1="24444" y1="46205" x2="22000" y2="533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99291"/>
            <a:ext cx="5189975" cy="5166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10810759" y="4440598"/>
            <a:ext cx="3524482" cy="2409463"/>
          </a:xfrm>
          <a:prstGeom prst="rect">
            <a:avLst/>
          </a:prstGeom>
        </p:spPr>
      </p:pic>
      <p:sp>
        <p:nvSpPr>
          <p:cNvPr id="47" name="TextBox 25"/>
          <p:cNvSpPr txBox="1"/>
          <p:nvPr/>
        </p:nvSpPr>
        <p:spPr>
          <a:xfrm>
            <a:off x="12462198" y="5645329"/>
            <a:ext cx="1437211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/>
            <a:r>
              <a:rPr lang="ru-RU" sz="5400" spc="-120" dirty="0">
                <a:solidFill>
                  <a:srgbClr val="2B2929"/>
                </a:solidFill>
                <a:latin typeface="Arimo Bold"/>
              </a:rPr>
              <a:t>2</a:t>
            </a:r>
            <a:endParaRPr lang="en-US" sz="5400" spc="-120" dirty="0">
              <a:solidFill>
                <a:srgbClr val="2B2929"/>
              </a:solidFill>
              <a:latin typeface="Arimo Bold"/>
            </a:endParaRPr>
          </a:p>
        </p:txBody>
      </p:sp>
    </p:spTree>
    <p:extLst>
      <p:ext uri="{BB962C8B-B14F-4D97-AF65-F5344CB8AC3E}">
        <p14:creationId xmlns:p14="http://schemas.microsoft.com/office/powerpoint/2010/main" val="738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6852930"/>
              </p:ext>
            </p:extLst>
          </p:nvPr>
        </p:nvGraphicFramePr>
        <p:xfrm>
          <a:off x="43543" y="0"/>
          <a:ext cx="18233571" cy="11074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2057">
                  <a:extLst>
                    <a:ext uri="{9D8B030D-6E8A-4147-A177-3AD203B41FA5}">
                      <a16:colId xmlns:a16="http://schemas.microsoft.com/office/drawing/2014/main" val="3209190135"/>
                    </a:ext>
                  </a:extLst>
                </a:gridCol>
                <a:gridCol w="15381514">
                  <a:extLst>
                    <a:ext uri="{9D8B030D-6E8A-4147-A177-3AD203B41FA5}">
                      <a16:colId xmlns:a16="http://schemas.microsoft.com/office/drawing/2014/main" val="77813557"/>
                    </a:ext>
                  </a:extLst>
                </a:gridCol>
              </a:tblGrid>
              <a:tr h="8935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3000" dirty="0" smtClean="0">
                          <a:solidFill>
                            <a:srgbClr val="2184F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ТФ</a:t>
                      </a:r>
                      <a:r>
                        <a:rPr lang="be-BY" sz="3000" baseline="0" dirty="0" smtClean="0">
                          <a:solidFill>
                            <a:srgbClr val="2184F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1</a:t>
                      </a:r>
                      <a:endParaRPr lang="be-BY" sz="3000" dirty="0">
                        <a:solidFill>
                          <a:srgbClr val="2184F1"/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3000" smtClean="0">
                          <a:solidFill>
                            <a:srgbClr val="2184F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ФОРМИРУЕТ ФУНКЦИОНАЛЬНУЮ ГРАМОТНОСТЬ ОБУЧАЮЩИХСЯ В ПРОЦЕССЕ ОБУЧЕНИЯ ОБЩЕСТВОВЕДЕНИЮ</a:t>
                      </a:r>
                      <a:endParaRPr lang="be-BY" sz="3000" dirty="0">
                        <a:solidFill>
                          <a:srgbClr val="2184F1"/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5335"/>
                  </a:ext>
                </a:extLst>
              </a:tr>
              <a:tr h="2266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Трудовые действия (ТД)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ТД_1.1 Определяет долгосрочные, краткосрочные и оперативные цели формирования функциональной грамотности обучающихся в процессе обучения обществоведению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ТД_1.2 Проектирует процесс формирования функциональной грамотности обучающихся при обучении обществоведению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ТД_1.3 Прогнозирует возможные результаты формирования функциональной грамотности обучающихся в ходе обучения обществоведению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032926"/>
                  </a:ext>
                </a:extLst>
              </a:tr>
              <a:tr h="23503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Требования к знаниям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знает принципы текущего и долгосрочного целеполагания по формированию функциональной грамотности обучающихся при обучении обществоведению;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знает эффективные методы, технологии и формы обучения обществоведению, способствующие формированию функциональной грамотности обучающихся;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знает методические пути формирования предметных, </a:t>
                      </a:r>
                      <a:r>
                        <a:rPr lang="ru-RU" sz="2400" dirty="0" err="1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метапредметных</a:t>
                      </a: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и личностных результатов обучения обществоведению в контексте функциональной грамотности обучающихся 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672284"/>
                  </a:ext>
                </a:extLst>
              </a:tr>
              <a:tr h="17001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Требования к умениям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организует совместное и самостоятельное целеполагание для формирования функциональной грамотности обучающихся в процессе обучения обществоведению;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осуществляет отбор актуального содержания учебного материала по обществоведению для формирования функциональной грамотности обучающихся;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конструирует и проводит современное учебное занятие по обществоведению с учетом требований к формированию функциональной грамотности обучающихся;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использует междисциплинарный подход при формировании функциональной грамотности обучающихся в процессе обучения обществоведению 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536503"/>
                  </a:ext>
                </a:extLst>
              </a:tr>
              <a:tr h="22668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Ответственность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способен определять и корректировать цели обучения обществоведению с учетом обратной связи и индивидуального подхода к формированию функциональной грамотности;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способен проектировать процесс обучения обществоведению с учетом обновления целей и содержания учебного предмета, актуального развития мира и общества, внедрять и транслировать передовые педагогические</a:t>
                      </a:r>
                      <a:r>
                        <a:rPr lang="ru-RU" sz="2400" baseline="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</a:t>
                      </a: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практики по формированию ФГО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058448"/>
                  </a:ext>
                </a:extLst>
              </a:tr>
            </a:tbl>
          </a:graphicData>
        </a:graphic>
      </p:graphicFrame>
      <p:sp>
        <p:nvSpPr>
          <p:cNvPr id="3" name="Freeform 6"/>
          <p:cNvSpPr/>
          <p:nvPr/>
        </p:nvSpPr>
        <p:spPr>
          <a:xfrm>
            <a:off x="381000" y="1962149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2184F1"/>
          </a:solidFill>
        </p:spPr>
      </p:sp>
      <p:sp>
        <p:nvSpPr>
          <p:cNvPr id="5" name="Freeform 6"/>
          <p:cNvSpPr/>
          <p:nvPr/>
        </p:nvSpPr>
        <p:spPr>
          <a:xfrm>
            <a:off x="386443" y="4236238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2184F1"/>
          </a:solidFill>
        </p:spPr>
      </p:sp>
      <p:sp>
        <p:nvSpPr>
          <p:cNvPr id="6" name="Freeform 6"/>
          <p:cNvSpPr/>
          <p:nvPr/>
        </p:nvSpPr>
        <p:spPr>
          <a:xfrm>
            <a:off x="381000" y="6510327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2184F1"/>
          </a:solidFill>
        </p:spPr>
      </p:sp>
      <p:sp>
        <p:nvSpPr>
          <p:cNvPr id="7" name="Freeform 6"/>
          <p:cNvSpPr/>
          <p:nvPr/>
        </p:nvSpPr>
        <p:spPr>
          <a:xfrm>
            <a:off x="381000" y="9486900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2184F1"/>
          </a:solidFill>
        </p:spPr>
      </p:sp>
    </p:spTree>
    <p:extLst>
      <p:ext uri="{BB962C8B-B14F-4D97-AF65-F5344CB8AC3E}">
        <p14:creationId xmlns:p14="http://schemas.microsoft.com/office/powerpoint/2010/main" val="141324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647042" y="829037"/>
            <a:ext cx="13336158" cy="5630419"/>
            <a:chOff x="-5427694" y="-3547010"/>
            <a:chExt cx="15617653" cy="2708434"/>
          </a:xfrm>
        </p:grpSpPr>
        <p:grpSp>
          <p:nvGrpSpPr>
            <p:cNvPr id="3" name="Group 3"/>
            <p:cNvGrpSpPr/>
            <p:nvPr/>
          </p:nvGrpSpPr>
          <p:grpSpPr>
            <a:xfrm>
              <a:off x="-1706922" y="-3227988"/>
              <a:ext cx="7315203" cy="457339"/>
              <a:chOff x="-512774" y="-1563086"/>
              <a:chExt cx="1683776" cy="117908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512774" y="-1563086"/>
                <a:ext cx="1683776" cy="117908"/>
              </a:xfrm>
              <a:custGeom>
                <a:avLst/>
                <a:gdLst/>
                <a:ahLst/>
                <a:cxnLst/>
                <a:rect l="l" t="t" r="r" b="b"/>
                <a:pathLst>
                  <a:path w="2283819" h="317122">
                    <a:moveTo>
                      <a:pt x="2283819" y="158561"/>
                    </a:moveTo>
                    <a:cubicBezTo>
                      <a:pt x="2283819" y="71464"/>
                      <a:pt x="2203809" y="0"/>
                      <a:pt x="2103479" y="0"/>
                    </a:cubicBezTo>
                    <a:lnTo>
                      <a:pt x="172720" y="0"/>
                    </a:lnTo>
                    <a:lnTo>
                      <a:pt x="172720" y="1117"/>
                    </a:lnTo>
                    <a:cubicBezTo>
                      <a:pt x="76200" y="4467"/>
                      <a:pt x="0" y="73698"/>
                      <a:pt x="0" y="158561"/>
                    </a:cubicBezTo>
                    <a:cubicBezTo>
                      <a:pt x="0" y="243425"/>
                      <a:pt x="77470" y="312656"/>
                      <a:pt x="172720" y="316006"/>
                    </a:cubicBezTo>
                    <a:lnTo>
                      <a:pt x="172720" y="317122"/>
                    </a:lnTo>
                    <a:lnTo>
                      <a:pt x="2103479" y="317122"/>
                    </a:lnTo>
                    <a:cubicBezTo>
                      <a:pt x="2202539" y="317122"/>
                      <a:pt x="2283818" y="245658"/>
                      <a:pt x="2283818" y="158561"/>
                    </a:cubicBezTo>
                    <a:close/>
                  </a:path>
                </a:pathLst>
              </a:custGeom>
              <a:solidFill>
                <a:srgbClr val="2F945C"/>
              </a:solidFill>
            </p:spPr>
          </p:sp>
        </p:grpSp>
        <p:sp>
          <p:nvSpPr>
            <p:cNvPr id="5" name="TextBox 5"/>
            <p:cNvSpPr txBox="1"/>
            <p:nvPr/>
          </p:nvSpPr>
          <p:spPr>
            <a:xfrm>
              <a:off x="-5427694" y="-2737142"/>
              <a:ext cx="15617653" cy="103636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>
                <a:lnSpc>
                  <a:spcPts val="4200"/>
                </a:lnSpc>
                <a:spcBef>
                  <a:spcPct val="0"/>
                </a:spcBef>
              </a:pPr>
              <a:r>
                <a:rPr lang="ru-RU" sz="3000" dirty="0">
                  <a:latin typeface="Arimo"/>
                </a:rPr>
                <a:t>по своей природе является освоенным социальным опытом, соответствующим структуре деятельности и включающим знания о мире и способах деятельности; опыт осуществления способов деятельности; опыт эмоционально-ценностного отношения к действительности. </a:t>
              </a:r>
              <a:endParaRPr lang="en-US" sz="3000" dirty="0">
                <a:latin typeface="Arimo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5069394" y="-3547010"/>
              <a:ext cx="13411201" cy="270843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/>
              <a:r>
                <a:rPr lang="ru-RU" sz="6600" spc="-240" dirty="0">
                  <a:solidFill>
                    <a:srgbClr val="2B2929"/>
                  </a:solidFill>
                  <a:latin typeface="Arimo Bold"/>
                </a:rPr>
                <a:t>Образовательный результат </a:t>
              </a:r>
              <a:endParaRPr lang="en-US" sz="6600" spc="-240" dirty="0">
                <a:solidFill>
                  <a:srgbClr val="2B2929"/>
                </a:solidFill>
                <a:latin typeface="Arimo Bold"/>
              </a:endParaRPr>
            </a:p>
          </p:txBody>
        </p:sp>
      </p:grpSp>
      <p:pic>
        <p:nvPicPr>
          <p:cNvPr id="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5"/>
              </a:ext>
            </a:extLst>
          </a:blip>
          <a:srcRect/>
          <a:stretch>
            <a:fillRect/>
          </a:stretch>
        </p:blipFill>
        <p:spPr>
          <a:xfrm>
            <a:off x="666519" y="799122"/>
            <a:ext cx="3524482" cy="2409463"/>
          </a:xfrm>
          <a:prstGeom prst="rect">
            <a:avLst/>
          </a:prstGeom>
        </p:spPr>
      </p:pic>
      <p:sp>
        <p:nvSpPr>
          <p:cNvPr id="11" name="Freeform 6"/>
          <p:cNvSpPr/>
          <p:nvPr/>
        </p:nvSpPr>
        <p:spPr>
          <a:xfrm>
            <a:off x="779418" y="6134100"/>
            <a:ext cx="3542029" cy="2533903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</p:spPr>
      </p:sp>
      <p:sp>
        <p:nvSpPr>
          <p:cNvPr id="12" name="Прямоугольник 11"/>
          <p:cNvSpPr/>
          <p:nvPr/>
        </p:nvSpPr>
        <p:spPr>
          <a:xfrm>
            <a:off x="4332332" y="5594155"/>
            <a:ext cx="13703673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6330" lvl="1" indent="-857250">
              <a:lnSpc>
                <a:spcPts val="335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200" dirty="0">
                <a:latin typeface="Arimo"/>
              </a:rPr>
              <a:t>компетентность как результат изучения (освоения) конкретного учебного материала, представляющая собой деятельность определенного </a:t>
            </a:r>
            <a:r>
              <a:rPr lang="ru-RU" sz="3200" dirty="0" smtClean="0">
                <a:latin typeface="Arimo"/>
              </a:rPr>
              <a:t>уровня</a:t>
            </a:r>
          </a:p>
          <a:p>
            <a:pPr marL="1116330" lvl="1" indent="-857250">
              <a:lnSpc>
                <a:spcPts val="335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3200" dirty="0" smtClean="0">
              <a:latin typeface="Arimo"/>
            </a:endParaRPr>
          </a:p>
          <a:p>
            <a:pPr marL="1116330" lvl="1" indent="-857250">
              <a:lnSpc>
                <a:spcPts val="335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Arimo"/>
              </a:rPr>
              <a:t>опыт </a:t>
            </a:r>
            <a:r>
              <a:rPr lang="ru-RU" sz="3200" dirty="0">
                <a:latin typeface="Arimo"/>
              </a:rPr>
              <a:t>субъекта как часть социального опыта, освоенная человеком, обладающая индивидуальными </a:t>
            </a:r>
            <a:r>
              <a:rPr lang="ru-RU" sz="3200" dirty="0" smtClean="0">
                <a:latin typeface="Arimo"/>
              </a:rPr>
              <a:t>особенностями</a:t>
            </a:r>
          </a:p>
          <a:p>
            <a:pPr marL="1116330" lvl="1" indent="-857250">
              <a:lnSpc>
                <a:spcPts val="335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3200" dirty="0" smtClean="0">
              <a:latin typeface="Arimo"/>
            </a:endParaRPr>
          </a:p>
          <a:p>
            <a:pPr marL="1116330" lvl="1" indent="-857250">
              <a:lnSpc>
                <a:spcPts val="3359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Arimo"/>
              </a:rPr>
              <a:t>образованность </a:t>
            </a:r>
            <a:r>
              <a:rPr lang="ru-RU" sz="3200" dirty="0">
                <a:latin typeface="Arimo"/>
              </a:rPr>
              <a:t>как результат овладения человеком культурой общества.</a:t>
            </a:r>
            <a:endParaRPr lang="ru-RU" sz="2800" dirty="0">
              <a:latin typeface="Arimo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23992" y="5524500"/>
            <a:ext cx="13422898" cy="4086139"/>
          </a:xfrm>
          <a:prstGeom prst="rect">
            <a:avLst/>
          </a:prstGeom>
          <a:noFill/>
          <a:ln w="889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TextBox 35"/>
          <p:cNvSpPr txBox="1"/>
          <p:nvPr/>
        </p:nvSpPr>
        <p:spPr>
          <a:xfrm>
            <a:off x="1050930" y="6594480"/>
            <a:ext cx="3596112" cy="21159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3250"/>
              </a:lnSpc>
            </a:pPr>
            <a:r>
              <a:rPr lang="ru-RU" sz="3200" spc="-75" dirty="0">
                <a:solidFill>
                  <a:srgbClr val="2B2929"/>
                </a:solidFill>
                <a:latin typeface="Arimo Bold"/>
              </a:rPr>
              <a:t>Формы проявления образовательных результатов:</a:t>
            </a:r>
            <a:br>
              <a:rPr lang="ru-RU" sz="3200" spc="-75" dirty="0">
                <a:solidFill>
                  <a:srgbClr val="2B2929"/>
                </a:solidFill>
                <a:latin typeface="Arimo Bold"/>
              </a:rPr>
            </a:br>
            <a:endParaRPr lang="ru-RU" sz="3200" spc="-75" dirty="0">
              <a:solidFill>
                <a:srgbClr val="2B2929"/>
              </a:solidFill>
              <a:latin typeface="Arimo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1261146"/>
              </p:ext>
            </p:extLst>
          </p:nvPr>
        </p:nvGraphicFramePr>
        <p:xfrm>
          <a:off x="533400" y="266699"/>
          <a:ext cx="17297400" cy="9502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4239475798"/>
                    </a:ext>
                  </a:extLst>
                </a:gridCol>
                <a:gridCol w="14401800">
                  <a:extLst>
                    <a:ext uri="{9D8B030D-6E8A-4147-A177-3AD203B41FA5}">
                      <a16:colId xmlns:a16="http://schemas.microsoft.com/office/drawing/2014/main" val="2060337741"/>
                    </a:ext>
                  </a:extLst>
                </a:gridCol>
              </a:tblGrid>
              <a:tr h="5173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3000" dirty="0">
                          <a:solidFill>
                            <a:srgbClr val="C00000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ТФ </a:t>
                      </a:r>
                      <a:r>
                        <a:rPr lang="be-BY" sz="3000" dirty="0" smtClean="0">
                          <a:solidFill>
                            <a:srgbClr val="C00000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2</a:t>
                      </a:r>
                      <a:endParaRPr lang="be-BY" sz="3000" dirty="0">
                        <a:solidFill>
                          <a:srgbClr val="C00000"/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2184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3000" dirty="0" smtClean="0">
                          <a:solidFill>
                            <a:srgbClr val="C00000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ФОРМИРУЕТ ФУНКЦИОНАЛЬНУЮ ГРАМОТНОСТЬ ОБУЧАЮЩИХСЯ ПРИ РЕАЛИЗАЦИИ ВОСПИТАТЕЛЬНОГО ПОТЕНЦИАЛА УЧЕБНОГО ПРЕДМЕТА «ОБЩЕСТВОВЕДЕНИЕ»</a:t>
                      </a: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endParaRPr lang="be-BY" sz="3000" dirty="0">
                        <a:solidFill>
                          <a:srgbClr val="C00000"/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218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429845"/>
                  </a:ext>
                </a:extLst>
              </a:tr>
              <a:tr h="1463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Трудовые действия (ТД)</a:t>
                      </a:r>
                    </a:p>
                  </a:txBody>
                  <a:tcPr marL="68580" marR="68580" marT="0" marB="0">
                    <a:solidFill>
                      <a:srgbClr val="2184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ТД_2.1 Ставит воспитательные цели в процессе обучения обществоведению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ТД_2.2 Проектирует процесс воспитания в ходе формирования функциональной грамотности обучающихся в ходе обучения обществоведению</a:t>
                      </a:r>
                    </a:p>
                  </a:txBody>
                  <a:tcPr marL="68580" marR="68580" marT="0" marB="0">
                    <a:solidFill>
                      <a:srgbClr val="218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699044"/>
                  </a:ext>
                </a:extLst>
              </a:tr>
              <a:tr h="1524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Требования к знаниям</a:t>
                      </a:r>
                    </a:p>
                  </a:txBody>
                  <a:tcPr marL="68580" marR="68580" marT="0" marB="0">
                    <a:solidFill>
                      <a:srgbClr val="2184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знает цели, задачи воспитания личности в современных социокультурных условиях;  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знает основные направления воспитания, реализуемые в процессе обучения обществоведению при формировании функциональной грамотности обучающихся</a:t>
                      </a:r>
                    </a:p>
                  </a:txBody>
                  <a:tcPr marL="68580" marR="68580" marT="0" marB="0">
                    <a:solidFill>
                      <a:srgbClr val="218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273817"/>
                  </a:ext>
                </a:extLst>
              </a:tr>
              <a:tr h="2209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Требования к умениям</a:t>
                      </a:r>
                    </a:p>
                  </a:txBody>
                  <a:tcPr marL="68580" marR="68580" marT="0" marB="0">
                    <a:solidFill>
                      <a:srgbClr val="2184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формулирует воспитательную цель урока обществоведения с учетом личностных, национальных и общечеловеческих ценностных ориентиров;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отбирает содержание и разрабатывает методический инструментарий по формированию функциональной грамотности при изучении обществоведения, способствующий развитию и саморазвитию обучающихся 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218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516724"/>
                  </a:ext>
                </a:extLst>
              </a:tr>
              <a:tr h="1034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Ответственность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2184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способен стимулировать процесс самовоспитания обучающихся через освоение содержания учебного предмета «Обществоведение» в рамках формирования функциональной грамотности;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способен систематически реализовывать и осознавать приоритетное значение обществоведческого образования в рамках воспитательного процесса при формировании функциональной грамотности обучающихся</a:t>
                      </a:r>
                    </a:p>
                  </a:txBody>
                  <a:tcPr marL="68580" marR="68580" marT="0" marB="0">
                    <a:solidFill>
                      <a:srgbClr val="218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011100"/>
                  </a:ext>
                </a:extLst>
              </a:tr>
            </a:tbl>
          </a:graphicData>
        </a:graphic>
      </p:graphicFrame>
      <p:sp>
        <p:nvSpPr>
          <p:cNvPr id="3" name="Freeform 6"/>
          <p:cNvSpPr/>
          <p:nvPr/>
        </p:nvSpPr>
        <p:spPr>
          <a:xfrm>
            <a:off x="179614" y="2997600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sp>
        <p:nvSpPr>
          <p:cNvPr id="5" name="Freeform 6"/>
          <p:cNvSpPr/>
          <p:nvPr/>
        </p:nvSpPr>
        <p:spPr>
          <a:xfrm>
            <a:off x="157843" y="6190002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114300" y="8115300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sp>
        <p:nvSpPr>
          <p:cNvPr id="7" name="Freeform 6"/>
          <p:cNvSpPr/>
          <p:nvPr/>
        </p:nvSpPr>
        <p:spPr>
          <a:xfrm>
            <a:off x="179614" y="4587259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82765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604197"/>
              </p:ext>
            </p:extLst>
          </p:nvPr>
        </p:nvGraphicFramePr>
        <p:xfrm>
          <a:off x="87085" y="0"/>
          <a:ext cx="18200915" cy="106189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76">
                  <a:extLst>
                    <a:ext uri="{9D8B030D-6E8A-4147-A177-3AD203B41FA5}">
                      <a16:colId xmlns:a16="http://schemas.microsoft.com/office/drawing/2014/main" val="356956066"/>
                    </a:ext>
                  </a:extLst>
                </a:gridCol>
                <a:gridCol w="15381439">
                  <a:extLst>
                    <a:ext uri="{9D8B030D-6E8A-4147-A177-3AD203B41FA5}">
                      <a16:colId xmlns:a16="http://schemas.microsoft.com/office/drawing/2014/main" val="95360703"/>
                    </a:ext>
                  </a:extLst>
                </a:gridCol>
              </a:tblGrid>
              <a:tr h="10385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3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ТФ 3</a:t>
                      </a:r>
                      <a:endParaRPr lang="be-BY" sz="30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3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СОЗДАЕТ РАЗВИВАЮЩУЮ СРЕДУ ДЛЯ ФОРМИРОВАНИЯ ФУНКЦИОНАЛЬНОЙ ГРАМОТНОСТИ ОБУЧАЮЩИХСЯ ПРИ ОБУЧЕНИИ ОБЩЕСТВОВЕДЕНИЮ</a:t>
                      </a:r>
                      <a:endParaRPr lang="be-BY" sz="30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063091"/>
                  </a:ext>
                </a:extLst>
              </a:tr>
              <a:tr h="1996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Трудовые действия (ТД)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ТД_3.1 Учитывает на паритетных началах потребности личности и общества при формировании функциональной грамотности обучающихся в процессе изучения обществоведения 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ТД_3.2 Осуществляет выбор собственной траектории процесса обучения обществоведению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ТД_3.3 Принимает образовательные решения в области формирования функциональной грамотности обучающихся при обучении обществоведению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401305"/>
                  </a:ext>
                </a:extLst>
              </a:tr>
              <a:tr h="1996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Требования к знаниям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знает индивидуальные, групповые и общественные запросы развития обучающихся, реализуемые через освоение предметного содержания обществоведения;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знает принципы мультикультурного образования, реализуемые через предметное содержание обществоведения;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знает способы повышения эффективности образовательного процесса по обществоведению для формирования функциональной грамотности обучающихся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742591"/>
                  </a:ext>
                </a:extLst>
              </a:tr>
              <a:tr h="1996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Требования к умениям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•	учитывает социокультурные условия развития личности и общества при формировании функциональной грамотности обучающихся на уроках обществоведения;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обеспечивает индивидуализацию, дифференциацию и инклюзивность процесса обучения обществоведению при формировании функциональной грамотности обучающихся;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разрабатывает, своевременно обновляет и повышает эффективность системы работы учителя обществоведения по формированию функциональной грамотности обучающихся на основе собственного педагогического опыта, достижений мировой и отечественной науки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038586"/>
                  </a:ext>
                </a:extLst>
              </a:tr>
              <a:tr h="24960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Ответственность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способен обеспечивать соответствие школьного обществоведческого образования актуальным потребностям обучающихся в формировании функциональной грамотности;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способен к собственному профессиональному росту в контексте формирования функциональной грамотности обучающихся при обучении обществоведению;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способен обосновать выбор дидактического и методического сопровождения формирования функциональной грамотности обучающихся при обучении обществоведению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237242"/>
                  </a:ext>
                </a:extLst>
              </a:tr>
            </a:tbl>
          </a:graphicData>
        </a:graphic>
      </p:graphicFrame>
      <p:sp>
        <p:nvSpPr>
          <p:cNvPr id="3" name="Freeform 6"/>
          <p:cNvSpPr/>
          <p:nvPr/>
        </p:nvSpPr>
        <p:spPr>
          <a:xfrm>
            <a:off x="87085" y="2019809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7030A0"/>
          </a:solidFill>
        </p:spPr>
      </p:sp>
      <p:sp>
        <p:nvSpPr>
          <p:cNvPr id="5" name="Freeform 6"/>
          <p:cNvSpPr/>
          <p:nvPr/>
        </p:nvSpPr>
        <p:spPr>
          <a:xfrm>
            <a:off x="87085" y="4235904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7030A0"/>
          </a:solidFill>
        </p:spPr>
      </p:sp>
      <p:sp>
        <p:nvSpPr>
          <p:cNvPr id="6" name="Freeform 6"/>
          <p:cNvSpPr/>
          <p:nvPr/>
        </p:nvSpPr>
        <p:spPr>
          <a:xfrm>
            <a:off x="228600" y="6145667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7030A0"/>
          </a:solidFill>
        </p:spPr>
      </p:sp>
      <p:sp>
        <p:nvSpPr>
          <p:cNvPr id="7" name="Freeform 6"/>
          <p:cNvSpPr/>
          <p:nvPr/>
        </p:nvSpPr>
        <p:spPr>
          <a:xfrm>
            <a:off x="0" y="8668095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7030A0"/>
          </a:solidFill>
        </p:spPr>
      </p:sp>
    </p:spTree>
    <p:extLst>
      <p:ext uri="{BB962C8B-B14F-4D97-AF65-F5344CB8AC3E}">
        <p14:creationId xmlns:p14="http://schemas.microsoft.com/office/powerpoint/2010/main" val="357894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8858034"/>
              </p:ext>
            </p:extLst>
          </p:nvPr>
        </p:nvGraphicFramePr>
        <p:xfrm>
          <a:off x="381000" y="190500"/>
          <a:ext cx="17602200" cy="94780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468495425"/>
                    </a:ext>
                  </a:extLst>
                </a:gridCol>
                <a:gridCol w="14706600">
                  <a:extLst>
                    <a:ext uri="{9D8B030D-6E8A-4147-A177-3AD203B41FA5}">
                      <a16:colId xmlns:a16="http://schemas.microsoft.com/office/drawing/2014/main" val="223146659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3000" b="1" dirty="0" smtClean="0">
                          <a:solidFill>
                            <a:srgbClr val="FF9900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ТФ 4</a:t>
                      </a:r>
                      <a:endParaRPr lang="be-BY" sz="3000" b="1" dirty="0">
                        <a:solidFill>
                          <a:srgbClr val="FF9900"/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3000" b="1" smtClean="0">
                          <a:solidFill>
                            <a:srgbClr val="FF9900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ОСУЩЕСТВЛЯЕТ ПЕДАГОГИЧЕСКИЙ ДИЗАЙН ОБРАЗОВАТЕЛЬНОГО ПРОЦЕССА В РАМКАХ УЧЕБНОГО ПРЕДМЕТА «ОБЩЕСТВОВЕДЕНИЕ»</a:t>
                      </a:r>
                      <a:endParaRPr lang="be-BY" sz="3000" b="1" dirty="0">
                        <a:solidFill>
                          <a:srgbClr val="FF9900"/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167072"/>
                  </a:ext>
                </a:extLst>
              </a:tr>
              <a:tr h="1950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Трудовые действия (ТД)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ТД_4.1 Осуществляет систематическое развитие обучения обществоведению по формированию функциональной грамотности обучающихся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ТД_4.2 Организует деятельность по формированию функциональной грамотности обучающихся в процессе изучения обществоведения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ТД_4.3 Аккумулирует передовой педагогический опыт по формированию функциональной грамотности при обучении обществоведению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144985"/>
                  </a:ext>
                </a:extLst>
              </a:tr>
              <a:tr h="2147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Требования к знаниям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знает инновационные образовательные подходы и передовые педагогические практики по эффективному формированию функциональной грамотности обучающихся в процессе обучения обществоведению;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знает специфику учебного предмета «Обществоведение» в контексте формирования функциональной грамотности обучающихся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135586"/>
                  </a:ext>
                </a:extLst>
              </a:tr>
              <a:tr h="2438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Требования к умениям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использует педагогический дизайн в процессе обучения обществоведению для формирования функциональной грамотности обучающихся;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управляет активной учебно-познавательной деятельностью обучающихся по изучению обществоведения с позиции тьютора;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обогащает дидактический инструментарий обучения обществоведению в рамках формирования функциональной грамотности обучающихся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590189"/>
                  </a:ext>
                </a:extLst>
              </a:tr>
              <a:tr h="1300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Ответственность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способен обучать учителей обществоведения формированию функциональной грамотности обучающихся;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способен инициировать изменения и нововведения по формированию функциональной грамотности обучающихся при обучении обществоведению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967279"/>
                  </a:ext>
                </a:extLst>
              </a:tr>
            </a:tbl>
          </a:graphicData>
        </a:graphic>
      </p:graphicFrame>
      <p:sp>
        <p:nvSpPr>
          <p:cNvPr id="3" name="Freeform 6"/>
          <p:cNvSpPr/>
          <p:nvPr/>
        </p:nvSpPr>
        <p:spPr>
          <a:xfrm>
            <a:off x="228600" y="2186859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FFC000"/>
          </a:solidFill>
        </p:spPr>
      </p:sp>
      <p:sp>
        <p:nvSpPr>
          <p:cNvPr id="5" name="Freeform 6"/>
          <p:cNvSpPr/>
          <p:nvPr/>
        </p:nvSpPr>
        <p:spPr>
          <a:xfrm>
            <a:off x="43543" y="4366206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FFC000"/>
          </a:solidFill>
        </p:spPr>
      </p:sp>
      <p:sp>
        <p:nvSpPr>
          <p:cNvPr id="6" name="Freeform 6"/>
          <p:cNvSpPr/>
          <p:nvPr/>
        </p:nvSpPr>
        <p:spPr>
          <a:xfrm>
            <a:off x="0" y="6629400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FFC000"/>
          </a:solidFill>
        </p:spPr>
      </p:sp>
      <p:sp>
        <p:nvSpPr>
          <p:cNvPr id="7" name="Freeform 6"/>
          <p:cNvSpPr/>
          <p:nvPr/>
        </p:nvSpPr>
        <p:spPr>
          <a:xfrm>
            <a:off x="228600" y="8724900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FFC000"/>
          </a:solidFill>
        </p:spPr>
      </p:sp>
    </p:spTree>
    <p:extLst>
      <p:ext uri="{BB962C8B-B14F-4D97-AF65-F5344CB8AC3E}">
        <p14:creationId xmlns:p14="http://schemas.microsoft.com/office/powerpoint/2010/main" val="413758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3756141"/>
              </p:ext>
            </p:extLst>
          </p:nvPr>
        </p:nvGraphicFramePr>
        <p:xfrm>
          <a:off x="59871" y="-1"/>
          <a:ext cx="18228129" cy="1127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9529">
                  <a:extLst>
                    <a:ext uri="{9D8B030D-6E8A-4147-A177-3AD203B41FA5}">
                      <a16:colId xmlns:a16="http://schemas.microsoft.com/office/drawing/2014/main" val="1593885509"/>
                    </a:ext>
                  </a:extLst>
                </a:gridCol>
                <a:gridCol w="15468600">
                  <a:extLst>
                    <a:ext uri="{9D8B030D-6E8A-4147-A177-3AD203B41FA5}">
                      <a16:colId xmlns:a16="http://schemas.microsoft.com/office/drawing/2014/main" val="3447613120"/>
                    </a:ext>
                  </a:extLst>
                </a:gridCol>
              </a:tblGrid>
              <a:tr h="15021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3000" dirty="0" smtClean="0">
                          <a:solidFill>
                            <a:srgbClr val="FFC000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ТФ</a:t>
                      </a:r>
                      <a:r>
                        <a:rPr lang="be-BY" sz="3000" baseline="0" dirty="0" smtClean="0">
                          <a:solidFill>
                            <a:srgbClr val="FFC000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5</a:t>
                      </a:r>
                      <a:endParaRPr lang="be-BY" sz="3000" dirty="0">
                        <a:solidFill>
                          <a:srgbClr val="FFC000"/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3000" dirty="0" smtClean="0">
                          <a:solidFill>
                            <a:srgbClr val="FFC000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ОБЕСПЕЧИВАЕТ УЧЕБНО-МЕТОДИЧЕСКОЕ</a:t>
                      </a: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3000" dirty="0" smtClean="0">
                          <a:solidFill>
                            <a:srgbClr val="FFC000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СОПРОВОЖДЕНИЕ ФОРМИРОВАНИЯ ФУНКЦИОНАЛЬНОЙ ГРАМОТНОСТИ ОБУЧАЮЩИХСЯ ПРИ ИЗУЧЕНИИ ОБЩЕСТВОВЕДЕНИЯ</a:t>
                      </a: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797551"/>
                  </a:ext>
                </a:extLst>
              </a:tr>
              <a:tr h="16955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Трудовые действия (ТД)</a:t>
                      </a: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ТД_5.1 Осуществляет учебно-методическое обеспечение процесса формирования функциональной грамотности обучающихся при обучении обществоведению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ТД_5.2 Разрабатывает дидактические материалы по обществоведению для обеспечения формирования функциональной грамотности обучающихся</a:t>
                      </a: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240132"/>
                  </a:ext>
                </a:extLst>
              </a:tr>
              <a:tr h="21045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Требования к знаниям</a:t>
                      </a: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знает актуальное нормативно-правовое обеспечение образовательного процесса по учебному предмету «Обществоведение», определяющее направления и содержание развития функциональной грамотности на уроках;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знает современные подходы и технологии, способствующие формированию и развитию функциональной грамотности у учащихся при обучении обществоведению. </a:t>
                      </a: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21396"/>
                  </a:ext>
                </a:extLst>
              </a:tr>
              <a:tr h="32702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Требования к умениям</a:t>
                      </a: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соблюдает требования к нормативно-правовому обеспечению образовательного процесса, направленного на формирование и развитие функциональной грамотности у учащихся на уроках обществоведения;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использует достижения отечественной и мировой педагогической науки для совершенствования методических приёмов и технологий формирования функциональной грамотности у обучающихся;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разрабатывает эффективные задания, способствующие формированию и развитию функциональной грамотности у учащихся в ходе образовательного процесса по обществоведению. </a:t>
                      </a: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522218"/>
                  </a:ext>
                </a:extLst>
              </a:tr>
              <a:tr h="2705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Ответственность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способен осуществлять учебно-методическое сопровождение и обеспечение образовательного процесса по формированию функциональной грамотности у обучающихся при обучении обществоведению;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способен дифференцировать выбор методических приёмов и средств для формирования функциональной грамотности у учащихся в зависимости от их индивидуальных особенностей и содержания урока обществоведения.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698017"/>
                  </a:ext>
                </a:extLst>
              </a:tr>
            </a:tbl>
          </a:graphicData>
        </a:graphic>
      </p:graphicFrame>
      <p:sp>
        <p:nvSpPr>
          <p:cNvPr id="8" name="Freeform 6"/>
          <p:cNvSpPr/>
          <p:nvPr/>
        </p:nvSpPr>
        <p:spPr>
          <a:xfrm>
            <a:off x="0" y="2529163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FFC000"/>
          </a:solidFill>
        </p:spPr>
      </p:sp>
      <p:sp>
        <p:nvSpPr>
          <p:cNvPr id="9" name="Freeform 6"/>
          <p:cNvSpPr/>
          <p:nvPr/>
        </p:nvSpPr>
        <p:spPr>
          <a:xfrm>
            <a:off x="-10886" y="4402002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FFC000"/>
          </a:solidFill>
        </p:spPr>
      </p:sp>
      <p:sp>
        <p:nvSpPr>
          <p:cNvPr id="10" name="Freeform 6"/>
          <p:cNvSpPr/>
          <p:nvPr/>
        </p:nvSpPr>
        <p:spPr>
          <a:xfrm>
            <a:off x="141514" y="6591300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FFC000"/>
          </a:solidFill>
        </p:spPr>
      </p:sp>
      <p:sp>
        <p:nvSpPr>
          <p:cNvPr id="11" name="Freeform 6"/>
          <p:cNvSpPr/>
          <p:nvPr/>
        </p:nvSpPr>
        <p:spPr>
          <a:xfrm>
            <a:off x="59871" y="9563100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FFC000"/>
          </a:solidFill>
        </p:spPr>
      </p:sp>
    </p:spTree>
    <p:extLst>
      <p:ext uri="{BB962C8B-B14F-4D97-AF65-F5344CB8AC3E}">
        <p14:creationId xmlns:p14="http://schemas.microsoft.com/office/powerpoint/2010/main" val="10469397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975489"/>
              </p:ext>
            </p:extLst>
          </p:nvPr>
        </p:nvGraphicFramePr>
        <p:xfrm>
          <a:off x="348343" y="312452"/>
          <a:ext cx="17716500" cy="9829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257">
                  <a:extLst>
                    <a:ext uri="{9D8B030D-6E8A-4147-A177-3AD203B41FA5}">
                      <a16:colId xmlns:a16="http://schemas.microsoft.com/office/drawing/2014/main" val="4239475798"/>
                    </a:ext>
                  </a:extLst>
                </a:gridCol>
                <a:gridCol w="14788243">
                  <a:extLst>
                    <a:ext uri="{9D8B030D-6E8A-4147-A177-3AD203B41FA5}">
                      <a16:colId xmlns:a16="http://schemas.microsoft.com/office/drawing/2014/main" val="2060337741"/>
                    </a:ext>
                  </a:extLst>
                </a:gridCol>
              </a:tblGrid>
              <a:tr h="2133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3000" dirty="0">
                          <a:solidFill>
                            <a:srgbClr val="C00000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ТФ </a:t>
                      </a:r>
                      <a:r>
                        <a:rPr lang="be-BY" sz="3000" dirty="0" smtClean="0">
                          <a:solidFill>
                            <a:srgbClr val="C00000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6</a:t>
                      </a:r>
                      <a:endParaRPr lang="be-BY" sz="3000" dirty="0">
                        <a:solidFill>
                          <a:srgbClr val="C00000"/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2184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3000" dirty="0" smtClean="0">
                          <a:solidFill>
                            <a:srgbClr val="C00000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ОСУЩЕСТВЛЯЕТ ОБРАЗОВАТЕЛЬНЫЕ, РАЗВИВАЮЩИЕ И ВОСПИТАТЕЛЬНЫЕ ФУНКЦИИ ОБЩЕСТВОВЕДЧЕСКОГО ОБРАЗОВАНИЯ В ИХ ЕДИНСТВЕ В РАМКАХ ФОРМИРОВАНИЯ ФУНКЦИОНАЛЬНОЙ ГРАМОТНОСТИ ОБУЧАЮЩИХСЯ</a:t>
                      </a:r>
                      <a:endParaRPr lang="be-BY" sz="3000" dirty="0">
                        <a:solidFill>
                          <a:srgbClr val="C00000"/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218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429845"/>
                  </a:ext>
                </a:extLst>
              </a:tr>
              <a:tr h="1706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Трудовые действия (ТД)</a:t>
                      </a:r>
                    </a:p>
                  </a:txBody>
                  <a:tcPr marL="68580" marR="68580" marT="0" marB="0">
                    <a:solidFill>
                      <a:srgbClr val="2184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ТД_6.1 Реализовывает процесс формирования функциональной грамотности обучающихся при обучении обществоведению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ТД_6.2 Использует эффективные средства и методы формирования функциональной грамотности обучающихся в обучении обществоведению в их совокупности</a:t>
                      </a:r>
                    </a:p>
                  </a:txBody>
                  <a:tcPr marL="68580" marR="68580" marT="0" marB="0">
                    <a:solidFill>
                      <a:srgbClr val="218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3699044"/>
                  </a:ext>
                </a:extLst>
              </a:tr>
              <a:tr h="21413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Требования к знаниям</a:t>
                      </a:r>
                    </a:p>
                  </a:txBody>
                  <a:tcPr marL="68580" marR="68580" marT="0" marB="0">
                    <a:solidFill>
                      <a:srgbClr val="2184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знает предполагаемые предметные, </a:t>
                      </a:r>
                      <a:r>
                        <a:rPr lang="ru-RU" sz="2400" dirty="0" err="1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метапредметные</a:t>
                      </a: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и личностные результаты обучения обществоведению, способствующие формированию функциональной грамотности;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знает содержание образовательных, развивающих и воспитательных функций обществоведения в рамках формирования функциональной грамотности обучающихся. </a:t>
                      </a:r>
                    </a:p>
                  </a:txBody>
                  <a:tcPr marL="68580" marR="68580" marT="0" marB="0">
                    <a:solidFill>
                      <a:srgbClr val="218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273817"/>
                  </a:ext>
                </a:extLst>
              </a:tr>
              <a:tr h="2575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Требования к умениям</a:t>
                      </a:r>
                    </a:p>
                  </a:txBody>
                  <a:tcPr marL="68580" marR="68580" marT="0" marB="0">
                    <a:solidFill>
                      <a:srgbClr val="2184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умеет проектировать образовательную траекторию формирования и развития у учащихся функциональной грамотности на уроках обществоведения;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обеспечивает гармоничное развитие компетенций функциональной грамотности в ходе образовательного процесса по обществоведению;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использует воспитательный потенциал учебного предмета «Обществоведение» как личностный результат в процессе формирования функциональной грамотности у учащихся. </a:t>
                      </a:r>
                    </a:p>
                  </a:txBody>
                  <a:tcPr marL="68580" marR="68580" marT="0" marB="0">
                    <a:solidFill>
                      <a:srgbClr val="218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9516724"/>
                  </a:ext>
                </a:extLst>
              </a:tr>
              <a:tr h="12721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Ответственность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2184F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способен реализовывать единство образовательных, развивающих и воспитательных целей изучения обществоведения в рамках формирования функциональной грамотности у обучающихся </a:t>
                      </a:r>
                    </a:p>
                  </a:txBody>
                  <a:tcPr marL="68580" marR="68580" marT="0" marB="0">
                    <a:solidFill>
                      <a:srgbClr val="2184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011100"/>
                  </a:ext>
                </a:extLst>
              </a:tr>
            </a:tbl>
          </a:graphicData>
        </a:graphic>
      </p:graphicFrame>
      <p:sp>
        <p:nvSpPr>
          <p:cNvPr id="3" name="Freeform 6"/>
          <p:cNvSpPr/>
          <p:nvPr/>
        </p:nvSpPr>
        <p:spPr>
          <a:xfrm>
            <a:off x="348343" y="3387469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sp>
        <p:nvSpPr>
          <p:cNvPr id="5" name="Freeform 6"/>
          <p:cNvSpPr/>
          <p:nvPr/>
        </p:nvSpPr>
        <p:spPr>
          <a:xfrm>
            <a:off x="348343" y="7362668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sp>
        <p:nvSpPr>
          <p:cNvPr id="6" name="Freeform 6"/>
          <p:cNvSpPr/>
          <p:nvPr/>
        </p:nvSpPr>
        <p:spPr>
          <a:xfrm>
            <a:off x="0" y="9497984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  <p:sp>
        <p:nvSpPr>
          <p:cNvPr id="7" name="Freeform 6"/>
          <p:cNvSpPr/>
          <p:nvPr/>
        </p:nvSpPr>
        <p:spPr>
          <a:xfrm>
            <a:off x="152400" y="4998752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</p:sp>
    </p:spTree>
    <p:extLst>
      <p:ext uri="{BB962C8B-B14F-4D97-AF65-F5344CB8AC3E}">
        <p14:creationId xmlns:p14="http://schemas.microsoft.com/office/powerpoint/2010/main" val="20808815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501358"/>
              </p:ext>
            </p:extLst>
          </p:nvPr>
        </p:nvGraphicFramePr>
        <p:xfrm>
          <a:off x="234042" y="419100"/>
          <a:ext cx="17983200" cy="95806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0426">
                  <a:extLst>
                    <a:ext uri="{9D8B030D-6E8A-4147-A177-3AD203B41FA5}">
                      <a16:colId xmlns:a16="http://schemas.microsoft.com/office/drawing/2014/main" val="356956066"/>
                    </a:ext>
                  </a:extLst>
                </a:gridCol>
                <a:gridCol w="15102774">
                  <a:extLst>
                    <a:ext uri="{9D8B030D-6E8A-4147-A177-3AD203B41FA5}">
                      <a16:colId xmlns:a16="http://schemas.microsoft.com/office/drawing/2014/main" val="95360703"/>
                    </a:ext>
                  </a:extLst>
                </a:gridCol>
              </a:tblGrid>
              <a:tr h="9928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3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ТФ 7</a:t>
                      </a:r>
                      <a:endParaRPr lang="be-BY" sz="30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3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ОБЕСПЕЧИВАЕТ ВАРИАТИВНОСТЬ </a:t>
                      </a: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3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ОБЩЕСТВОВЕДЧЕСКОГО ОБРАЗОВАНИЯ ПРИ ФОРМИРОВАНИИ ФУНКЦИОНАЛЬНОЙ ГРАМОТНОСТИ ОБУЧАЮЩИХСЯ</a:t>
                      </a:r>
                      <a:endParaRPr lang="be-BY" sz="30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063091"/>
                  </a:ext>
                </a:extLst>
              </a:tr>
              <a:tr h="1908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Трудовые действия (ТД)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ТД_7.1 Формирует функциональную грамотность обучающихся по образовательным программам различного уровня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7401305"/>
                  </a:ext>
                </a:extLst>
              </a:tr>
              <a:tr h="1908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Требования к знаниям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знает стратегии и тактики формирования функциональной грамотности на уроках обществоведения у учащихся с разным уровнем познавательных интересов;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знает направления и содержание формирования функциональной грамотности при обучении обществоведению на базовом и повышенном уровне. 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742591"/>
                  </a:ext>
                </a:extLst>
              </a:tr>
              <a:tr h="1908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Требования к умениям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умеет проектировать и разрабатывать направления обществоведческой подготовки обучающихся сообразно уровням их функциональной подготовки и познавательной активности. 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038586"/>
                  </a:ext>
                </a:extLst>
              </a:tr>
              <a:tr h="23862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Ответственность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способен дифференцировать подходы к обучению учащихся   с целью формирования и развития функциональной грамотности на базовом и повышенном уровне изучения обществоведения. 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0237242"/>
                  </a:ext>
                </a:extLst>
              </a:tr>
            </a:tbl>
          </a:graphicData>
        </a:graphic>
      </p:graphicFrame>
      <p:sp>
        <p:nvSpPr>
          <p:cNvPr id="3" name="Freeform 6"/>
          <p:cNvSpPr/>
          <p:nvPr/>
        </p:nvSpPr>
        <p:spPr>
          <a:xfrm>
            <a:off x="146956" y="2663939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7030A0"/>
          </a:solidFill>
        </p:spPr>
      </p:sp>
      <p:sp>
        <p:nvSpPr>
          <p:cNvPr id="5" name="Freeform 6"/>
          <p:cNvSpPr/>
          <p:nvPr/>
        </p:nvSpPr>
        <p:spPr>
          <a:xfrm>
            <a:off x="146956" y="4734435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7030A0"/>
          </a:solidFill>
        </p:spPr>
      </p:sp>
      <p:sp>
        <p:nvSpPr>
          <p:cNvPr id="6" name="Freeform 6"/>
          <p:cNvSpPr/>
          <p:nvPr/>
        </p:nvSpPr>
        <p:spPr>
          <a:xfrm>
            <a:off x="146955" y="6576331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7030A0"/>
          </a:solidFill>
        </p:spPr>
      </p:sp>
      <p:sp>
        <p:nvSpPr>
          <p:cNvPr id="7" name="Freeform 6"/>
          <p:cNvSpPr/>
          <p:nvPr/>
        </p:nvSpPr>
        <p:spPr>
          <a:xfrm>
            <a:off x="146955" y="8248482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7030A0"/>
          </a:solidFill>
        </p:spPr>
      </p:sp>
    </p:spTree>
    <p:extLst>
      <p:ext uri="{BB962C8B-B14F-4D97-AF65-F5344CB8AC3E}">
        <p14:creationId xmlns:p14="http://schemas.microsoft.com/office/powerpoint/2010/main" val="2595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414566"/>
              </p:ext>
            </p:extLst>
          </p:nvPr>
        </p:nvGraphicFramePr>
        <p:xfrm>
          <a:off x="59871" y="-1"/>
          <a:ext cx="18228129" cy="106304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59529">
                  <a:extLst>
                    <a:ext uri="{9D8B030D-6E8A-4147-A177-3AD203B41FA5}">
                      <a16:colId xmlns:a16="http://schemas.microsoft.com/office/drawing/2014/main" val="1593885509"/>
                    </a:ext>
                  </a:extLst>
                </a:gridCol>
                <a:gridCol w="15468600">
                  <a:extLst>
                    <a:ext uri="{9D8B030D-6E8A-4147-A177-3AD203B41FA5}">
                      <a16:colId xmlns:a16="http://schemas.microsoft.com/office/drawing/2014/main" val="3447613120"/>
                    </a:ext>
                  </a:extLst>
                </a:gridCol>
              </a:tblGrid>
              <a:tr h="9469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3000" dirty="0" smtClean="0">
                          <a:solidFill>
                            <a:srgbClr val="00823B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ТФ</a:t>
                      </a:r>
                      <a:r>
                        <a:rPr lang="be-BY" sz="3000" baseline="0" dirty="0" smtClean="0">
                          <a:solidFill>
                            <a:srgbClr val="00823B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8</a:t>
                      </a:r>
                      <a:endParaRPr lang="be-BY" sz="3000" dirty="0">
                        <a:solidFill>
                          <a:srgbClr val="00823B"/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3000" dirty="0" smtClean="0">
                          <a:solidFill>
                            <a:srgbClr val="00823B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ОЦЕНИВАЕТ ПРОЦЕСС И РЕЗУЛЬТАТЫ ОБУЧЕНИЯ ОБЩЕСТВОВЕДЕНИЮ НА ПРЕДМЕТ СФОРМИРОВАННОСТИ ФГО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6797551"/>
                  </a:ext>
                </a:extLst>
              </a:tr>
              <a:tr h="34090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Трудовые действия (ТД)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ТД_8.1 Использует суммирующее и формирующее оценивание результатов формирования функциональной грамотности обучающихся при обучении обществоведению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ТД_8.2 Владеет различными формами контроля и оценивания компетенций обучающихся в процессе формирования функциональной грамотности при обучении обществоведению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ТД_8.3 Владеет диагностическим инструментарием для выявления ценностных ориентаций, степени социализации обучающихся в процессе формирования функциональной грамотности при обучении обществоведению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ТД_8.4 Владеет способами организации своей трудовой деятельности и социокультурного досуга с целью личностного развития обучающихся в процессе обучения обществоведению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240132"/>
                  </a:ext>
                </a:extLst>
              </a:tr>
              <a:tr h="1541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Требования к знаниям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знает критерии достижения образовательных,</a:t>
                      </a:r>
                      <a:r>
                        <a:rPr lang="ru-RU" sz="2400" baseline="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</a:t>
                      </a: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развивающих и воспитательных результатов по освоению, формированию и развитию ФГ у учащихся на уроках обществоведения; 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знает формы и средства оценки результатов процесса формирования функциональной грамотности у обучающихся при обучении обществоведению. 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821396"/>
                  </a:ext>
                </a:extLst>
              </a:tr>
              <a:tr h="2651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Требования к умениям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умеет осуществлять контроль и оценивание компетенций обучающихся в рамках формирования функциональной грамотности в процессе обществоведческой подготовки;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разрабатывает формы диагностики достижения образовательных результатов, сформированности ценностных ориентаций, социализации, функциональных умений и навыков у учащихся в процессе обучения обществоведению; 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использует на уроках обществоведения суммирующее</a:t>
                      </a:r>
                      <a:r>
                        <a:rPr lang="ru-RU" sz="2400" baseline="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</a:t>
                      </a: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и формирующее оценивание результатов формирования функциональной грамотности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9522218"/>
                  </a:ext>
                </a:extLst>
              </a:tr>
              <a:tr h="1825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Ответственность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	способен оценить эффективность разработанных средств и методов формирования функциональной грамотности на уроках обществоведения;</a:t>
                      </a:r>
                    </a:p>
                    <a:p>
                      <a:pPr marL="0" lvl="0"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способен организовать свою профессиональную деятельность с целью личностного развития обучающихся в процессе обучения обществоведению.</a:t>
                      </a:r>
                    </a:p>
                  </a:txBody>
                  <a:tcPr marL="68580" marR="68580" marT="0" marB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698017"/>
                  </a:ext>
                </a:extLst>
              </a:tr>
            </a:tbl>
          </a:graphicData>
        </a:graphic>
      </p:graphicFrame>
      <p:sp>
        <p:nvSpPr>
          <p:cNvPr id="8" name="Freeform 6"/>
          <p:cNvSpPr/>
          <p:nvPr/>
        </p:nvSpPr>
        <p:spPr>
          <a:xfrm>
            <a:off x="163285" y="1915978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00823B"/>
          </a:solidFill>
        </p:spPr>
      </p:sp>
      <p:sp>
        <p:nvSpPr>
          <p:cNvPr id="9" name="Freeform 6"/>
          <p:cNvSpPr/>
          <p:nvPr/>
        </p:nvSpPr>
        <p:spPr>
          <a:xfrm>
            <a:off x="59871" y="5279664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00823B"/>
          </a:solidFill>
        </p:spPr>
      </p:sp>
      <p:sp>
        <p:nvSpPr>
          <p:cNvPr id="10" name="Freeform 6"/>
          <p:cNvSpPr/>
          <p:nvPr/>
        </p:nvSpPr>
        <p:spPr>
          <a:xfrm>
            <a:off x="97971" y="9216420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00823B"/>
          </a:solidFill>
        </p:spPr>
      </p:sp>
      <p:sp>
        <p:nvSpPr>
          <p:cNvPr id="11" name="Freeform 6"/>
          <p:cNvSpPr/>
          <p:nvPr/>
        </p:nvSpPr>
        <p:spPr>
          <a:xfrm>
            <a:off x="59871" y="7133742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00823B"/>
          </a:solidFill>
        </p:spPr>
      </p:sp>
    </p:spTree>
    <p:extLst>
      <p:ext uri="{BB962C8B-B14F-4D97-AF65-F5344CB8AC3E}">
        <p14:creationId xmlns:p14="http://schemas.microsoft.com/office/powerpoint/2010/main" val="181540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1939808"/>
              </p:ext>
            </p:extLst>
          </p:nvPr>
        </p:nvGraphicFramePr>
        <p:xfrm>
          <a:off x="381000" y="177786"/>
          <a:ext cx="17526000" cy="9676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1000">
                  <a:extLst>
                    <a:ext uri="{9D8B030D-6E8A-4147-A177-3AD203B41FA5}">
                      <a16:colId xmlns:a16="http://schemas.microsoft.com/office/drawing/2014/main" val="3209190135"/>
                    </a:ext>
                  </a:extLst>
                </a:gridCol>
                <a:gridCol w="14605000">
                  <a:extLst>
                    <a:ext uri="{9D8B030D-6E8A-4147-A177-3AD203B41FA5}">
                      <a16:colId xmlns:a16="http://schemas.microsoft.com/office/drawing/2014/main" val="77813557"/>
                    </a:ext>
                  </a:extLst>
                </a:gridCol>
              </a:tblGrid>
              <a:tr h="9523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3000" dirty="0" smtClean="0">
                          <a:solidFill>
                            <a:srgbClr val="2184F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ТФ</a:t>
                      </a:r>
                      <a:r>
                        <a:rPr lang="be-BY" sz="3000" baseline="0" dirty="0" smtClean="0">
                          <a:solidFill>
                            <a:srgbClr val="2184F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9</a:t>
                      </a:r>
                      <a:endParaRPr lang="be-BY" sz="3000" dirty="0">
                        <a:solidFill>
                          <a:srgbClr val="2184F1"/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3000" dirty="0" smtClean="0">
                          <a:solidFill>
                            <a:srgbClr val="2184F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ОСУЩЕСТВЛЯЕТ </a:t>
                      </a:r>
                    </a:p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3000" dirty="0" smtClean="0">
                          <a:solidFill>
                            <a:srgbClr val="2184F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ЛИЧНОСТНО-ПРОФЕССИОНАЛЬНОЕ САМОРАЗВИТИЕ</a:t>
                      </a:r>
                      <a:endParaRPr lang="be-BY" sz="3000" dirty="0">
                        <a:solidFill>
                          <a:srgbClr val="2184F1"/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5335"/>
                  </a:ext>
                </a:extLst>
              </a:tr>
              <a:tr h="1955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Трудовые действия (ТД)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ТД_9.1 Осуществляет рефлексию собственной педагогической деятельности по формированию функциональной грамотности обучающихся при обучении обществоведению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ТД_9.2 Определяет стратегию личностно-профессионального развития для формирования функциональной грамотности обучающихся в процессе обучения обществоведению 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032926"/>
                  </a:ext>
                </a:extLst>
              </a:tr>
              <a:tr h="1262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Требования к знаниям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владеет способами осуществления рефлексии собственной профессиональной деятельности по формированию функциональной грамотности обучающихся при обучении обществоведению. 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672284"/>
                  </a:ext>
                </a:extLst>
              </a:tr>
              <a:tr h="19046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Требования к умениям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разрабатывает направления совершенствования личностно-профессионального развития по формированию функциональной грамотности у обучающихся на основе самоанализа и самооценки педагогической деятельности на уроках обществоведения;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умеет осуществлять рефлексию собственной педагогической деятельности по формированию функциональной грамотности обучающихся при обучении обществоведению. 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0536503"/>
                  </a:ext>
                </a:extLst>
              </a:tr>
              <a:tr h="34284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Ответственность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способен анализировать результаты собственной трудовой деятельности, направленной на формирование функциональной грамотности обучающихся в процессе обучения обществоведению с целью их корректировки и оценки эффективности;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способен разрабатывать стратегию личностно-профессионального роста для формирования функциональной грамотности обучающихся в процессе обучения обществоведению;</a:t>
                      </a: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•	способен осуществлять рефлексию собственной педагогической деятельности по формированию функциональной грамотности у обучающихся на уроках обществоведения с целью дальнейшего личностно-профессионального развития. 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3058448"/>
                  </a:ext>
                </a:extLst>
              </a:tr>
            </a:tbl>
          </a:graphicData>
        </a:graphic>
      </p:graphicFrame>
      <p:sp>
        <p:nvSpPr>
          <p:cNvPr id="3" name="Freeform 6"/>
          <p:cNvSpPr/>
          <p:nvPr/>
        </p:nvSpPr>
        <p:spPr>
          <a:xfrm>
            <a:off x="381000" y="1962149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2184F1"/>
          </a:solidFill>
        </p:spPr>
      </p:sp>
      <p:sp>
        <p:nvSpPr>
          <p:cNvPr id="5" name="Freeform 6"/>
          <p:cNvSpPr/>
          <p:nvPr/>
        </p:nvSpPr>
        <p:spPr>
          <a:xfrm>
            <a:off x="43543" y="3951512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2184F1"/>
          </a:solidFill>
        </p:spPr>
      </p:sp>
      <p:sp>
        <p:nvSpPr>
          <p:cNvPr id="6" name="Freeform 6"/>
          <p:cNvSpPr/>
          <p:nvPr/>
        </p:nvSpPr>
        <p:spPr>
          <a:xfrm>
            <a:off x="54429" y="7485287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2184F1"/>
          </a:solidFill>
        </p:spPr>
      </p:sp>
      <p:sp>
        <p:nvSpPr>
          <p:cNvPr id="7" name="Freeform 6"/>
          <p:cNvSpPr/>
          <p:nvPr/>
        </p:nvSpPr>
        <p:spPr>
          <a:xfrm>
            <a:off x="54429" y="5495924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2184F1"/>
          </a:solidFill>
        </p:spPr>
      </p:sp>
    </p:spTree>
    <p:extLst>
      <p:ext uri="{BB962C8B-B14F-4D97-AF65-F5344CB8AC3E}">
        <p14:creationId xmlns:p14="http://schemas.microsoft.com/office/powerpoint/2010/main" val="4428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396570" y="2016579"/>
            <a:ext cx="9525" cy="8286750"/>
          </a:xfrm>
          <a:prstGeom prst="rect">
            <a:avLst/>
          </a:prstGeom>
          <a:solidFill>
            <a:srgbClr val="2B2929"/>
          </a:solidFill>
        </p:spPr>
      </p:sp>
      <p:grpSp>
        <p:nvGrpSpPr>
          <p:cNvPr id="3" name="Group 3"/>
          <p:cNvGrpSpPr/>
          <p:nvPr/>
        </p:nvGrpSpPr>
        <p:grpSpPr>
          <a:xfrm>
            <a:off x="11985771" y="3579584"/>
            <a:ext cx="840647" cy="840647"/>
            <a:chOff x="0" y="0"/>
            <a:chExt cx="1120863" cy="1120863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0" y="0"/>
              <a:ext cx="1120863" cy="1120863"/>
            </a:xfrm>
            <a:prstGeom prst="rect">
              <a:avLst/>
            </a:prstGeom>
          </p:spPr>
        </p:pic>
        <p:sp>
          <p:nvSpPr>
            <p:cNvPr id="5" name="TextBox 5"/>
            <p:cNvSpPr txBox="1"/>
            <p:nvPr/>
          </p:nvSpPr>
          <p:spPr>
            <a:xfrm>
              <a:off x="231294" y="208007"/>
              <a:ext cx="658276" cy="657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00"/>
                </a:lnSpc>
              </a:pPr>
              <a:r>
                <a:rPr lang="en-US" sz="3000" spc="303">
                  <a:solidFill>
                    <a:srgbClr val="FFFFFF"/>
                  </a:solidFill>
                  <a:latin typeface="Arimo Bold"/>
                </a:rPr>
                <a:t>1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001186" y="5911621"/>
            <a:ext cx="840647" cy="840647"/>
            <a:chOff x="0" y="0"/>
            <a:chExt cx="1120863" cy="1120863"/>
          </a:xfrm>
        </p:grpSpPr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0" y="0"/>
              <a:ext cx="1120863" cy="1120863"/>
            </a:xfrm>
            <a:prstGeom prst="rect">
              <a:avLst/>
            </a:prstGeom>
          </p:spPr>
        </p:pic>
        <p:sp>
          <p:nvSpPr>
            <p:cNvPr id="8" name="TextBox 8"/>
            <p:cNvSpPr txBox="1"/>
            <p:nvPr/>
          </p:nvSpPr>
          <p:spPr>
            <a:xfrm>
              <a:off x="231294" y="211215"/>
              <a:ext cx="658276" cy="6508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900"/>
                </a:lnSpc>
                <a:spcBef>
                  <a:spcPct val="0"/>
                </a:spcBef>
              </a:pPr>
              <a:r>
                <a:rPr lang="en-US" sz="3000" u="none" spc="303" dirty="0">
                  <a:solidFill>
                    <a:srgbClr val="FFFFFF"/>
                  </a:solidFill>
                  <a:latin typeface="Arimo Bold"/>
                </a:rPr>
                <a:t>2</a:t>
              </a:r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200000">
            <a:off x="11983842" y="7931206"/>
            <a:ext cx="840647" cy="840647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551437" y="1040784"/>
            <a:ext cx="8337878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/>
            <a:r>
              <a:rPr lang="ru-RU" sz="6600" spc="-200" dirty="0" smtClean="0">
                <a:solidFill>
                  <a:srgbClr val="2B2929"/>
                </a:solidFill>
                <a:latin typeface="Arimo Bold"/>
              </a:rPr>
              <a:t>Эффективность</a:t>
            </a:r>
            <a:endParaRPr lang="en-US" sz="6600" spc="-200" dirty="0">
              <a:solidFill>
                <a:srgbClr val="2B2929"/>
              </a:solidFill>
              <a:latin typeface="Arimo Bold"/>
            </a:endParaRPr>
          </a:p>
        </p:txBody>
      </p:sp>
      <p:grpSp>
        <p:nvGrpSpPr>
          <p:cNvPr id="23" name="Group 3"/>
          <p:cNvGrpSpPr/>
          <p:nvPr/>
        </p:nvGrpSpPr>
        <p:grpSpPr>
          <a:xfrm>
            <a:off x="688397" y="5090314"/>
            <a:ext cx="3991816" cy="941118"/>
            <a:chOff x="52075" y="88415"/>
            <a:chExt cx="1792862" cy="461216"/>
          </a:xfrm>
          <a:solidFill>
            <a:srgbClr val="FFC000"/>
          </a:solidFill>
        </p:grpSpPr>
        <p:sp>
          <p:nvSpPr>
            <p:cNvPr id="25" name="Freeform 4"/>
            <p:cNvSpPr/>
            <p:nvPr/>
          </p:nvSpPr>
          <p:spPr>
            <a:xfrm>
              <a:off x="52075" y="88415"/>
              <a:ext cx="1792862" cy="461216"/>
            </a:xfrm>
            <a:custGeom>
              <a:avLst/>
              <a:gdLst/>
              <a:ahLst/>
              <a:cxnLst/>
              <a:rect l="l" t="t" r="r" b="b"/>
              <a:pathLst>
                <a:path w="1614148" h="360680">
                  <a:moveTo>
                    <a:pt x="1614148" y="180340"/>
                  </a:moveTo>
                  <a:cubicBezTo>
                    <a:pt x="1614148" y="81280"/>
                    <a:pt x="1534137" y="0"/>
                    <a:pt x="1433807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1433807" y="360680"/>
                  </a:lnTo>
                  <a:cubicBezTo>
                    <a:pt x="1532867" y="360680"/>
                    <a:pt x="1614147" y="279400"/>
                    <a:pt x="1614147" y="18034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27" name="Group 7"/>
          <p:cNvGrpSpPr/>
          <p:nvPr/>
        </p:nvGrpSpPr>
        <p:grpSpPr>
          <a:xfrm>
            <a:off x="633722" y="3649467"/>
            <a:ext cx="4046490" cy="973564"/>
            <a:chOff x="17780" y="23325"/>
            <a:chExt cx="1983073" cy="360680"/>
          </a:xfrm>
        </p:grpSpPr>
        <p:sp>
          <p:nvSpPr>
            <p:cNvPr id="29" name="Freeform 8"/>
            <p:cNvSpPr/>
            <p:nvPr/>
          </p:nvSpPr>
          <p:spPr>
            <a:xfrm>
              <a:off x="17780" y="23325"/>
              <a:ext cx="1983073" cy="360680"/>
            </a:xfrm>
            <a:custGeom>
              <a:avLst/>
              <a:gdLst/>
              <a:ahLst/>
              <a:cxnLst/>
              <a:rect l="l" t="t" r="r" b="b"/>
              <a:pathLst>
                <a:path w="1614148" h="360680">
                  <a:moveTo>
                    <a:pt x="1614148" y="180340"/>
                  </a:moveTo>
                  <a:cubicBezTo>
                    <a:pt x="1614148" y="81280"/>
                    <a:pt x="1534137" y="0"/>
                    <a:pt x="1433807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1433807" y="360680"/>
                  </a:lnTo>
                  <a:cubicBezTo>
                    <a:pt x="1532867" y="360680"/>
                    <a:pt x="1614147" y="279400"/>
                    <a:pt x="1614147" y="180340"/>
                  </a:cubicBezTo>
                  <a:close/>
                </a:path>
              </a:pathLst>
            </a:custGeom>
            <a:solidFill>
              <a:srgbClr val="2F945C"/>
            </a:solidFill>
          </p:spPr>
        </p:sp>
      </p:grpSp>
      <p:grpSp>
        <p:nvGrpSpPr>
          <p:cNvPr id="31" name="Group 3"/>
          <p:cNvGrpSpPr/>
          <p:nvPr/>
        </p:nvGrpSpPr>
        <p:grpSpPr>
          <a:xfrm>
            <a:off x="633722" y="6611573"/>
            <a:ext cx="3991816" cy="792554"/>
            <a:chOff x="52075" y="88415"/>
            <a:chExt cx="1792862" cy="461216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3" name="Freeform 4"/>
            <p:cNvSpPr/>
            <p:nvPr/>
          </p:nvSpPr>
          <p:spPr>
            <a:xfrm>
              <a:off x="52075" y="88415"/>
              <a:ext cx="1792862" cy="461216"/>
            </a:xfrm>
            <a:custGeom>
              <a:avLst/>
              <a:gdLst/>
              <a:ahLst/>
              <a:cxnLst/>
              <a:rect l="l" t="t" r="r" b="b"/>
              <a:pathLst>
                <a:path w="1614148" h="360680">
                  <a:moveTo>
                    <a:pt x="1614148" y="180340"/>
                  </a:moveTo>
                  <a:cubicBezTo>
                    <a:pt x="1614148" y="81280"/>
                    <a:pt x="1534137" y="0"/>
                    <a:pt x="1433807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1433807" y="360680"/>
                  </a:lnTo>
                  <a:cubicBezTo>
                    <a:pt x="1532867" y="360680"/>
                    <a:pt x="1614147" y="279400"/>
                    <a:pt x="1614147" y="18034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35" name="Group 3"/>
          <p:cNvGrpSpPr/>
          <p:nvPr/>
        </p:nvGrpSpPr>
        <p:grpSpPr>
          <a:xfrm>
            <a:off x="633722" y="8096228"/>
            <a:ext cx="3991816" cy="941118"/>
            <a:chOff x="52075" y="88415"/>
            <a:chExt cx="1792862" cy="461216"/>
          </a:xfrm>
          <a:solidFill>
            <a:srgbClr val="C00000"/>
          </a:solidFill>
        </p:grpSpPr>
        <p:sp>
          <p:nvSpPr>
            <p:cNvPr id="37" name="Freeform 4"/>
            <p:cNvSpPr/>
            <p:nvPr/>
          </p:nvSpPr>
          <p:spPr>
            <a:xfrm>
              <a:off x="52075" y="88415"/>
              <a:ext cx="1792862" cy="461216"/>
            </a:xfrm>
            <a:custGeom>
              <a:avLst/>
              <a:gdLst/>
              <a:ahLst/>
              <a:cxnLst/>
              <a:rect l="l" t="t" r="r" b="b"/>
              <a:pathLst>
                <a:path w="1614148" h="360680">
                  <a:moveTo>
                    <a:pt x="1614148" y="180340"/>
                  </a:moveTo>
                  <a:cubicBezTo>
                    <a:pt x="1614148" y="81280"/>
                    <a:pt x="1534137" y="0"/>
                    <a:pt x="1433807" y="0"/>
                  </a:cubicBezTo>
                  <a:lnTo>
                    <a:pt x="172720" y="0"/>
                  </a:lnTo>
                  <a:lnTo>
                    <a:pt x="172720" y="1270"/>
                  </a:lnTo>
                  <a:cubicBezTo>
                    <a:pt x="76200" y="5080"/>
                    <a:pt x="0" y="83820"/>
                    <a:pt x="0" y="180340"/>
                  </a:cubicBezTo>
                  <a:cubicBezTo>
                    <a:pt x="0" y="276860"/>
                    <a:pt x="77470" y="355600"/>
                    <a:pt x="172720" y="359410"/>
                  </a:cubicBezTo>
                  <a:lnTo>
                    <a:pt x="172720" y="360680"/>
                  </a:lnTo>
                  <a:lnTo>
                    <a:pt x="1433807" y="360680"/>
                  </a:lnTo>
                  <a:cubicBezTo>
                    <a:pt x="1532867" y="360680"/>
                    <a:pt x="1614147" y="279400"/>
                    <a:pt x="1614147" y="180340"/>
                  </a:cubicBezTo>
                  <a:close/>
                </a:path>
              </a:pathLst>
            </a:custGeom>
            <a:grpFill/>
          </p:spPr>
        </p:sp>
      </p:grpSp>
      <p:sp>
        <p:nvSpPr>
          <p:cNvPr id="11" name="TextBox 11"/>
          <p:cNvSpPr txBox="1"/>
          <p:nvPr/>
        </p:nvSpPr>
        <p:spPr>
          <a:xfrm>
            <a:off x="12217344" y="8107475"/>
            <a:ext cx="493707" cy="4881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00"/>
              </a:lnSpc>
              <a:spcBef>
                <a:spcPct val="0"/>
              </a:spcBef>
            </a:pPr>
            <a:r>
              <a:rPr lang="en-US" sz="3000" u="none" spc="303" dirty="0">
                <a:solidFill>
                  <a:srgbClr val="2B2929"/>
                </a:solidFill>
                <a:latin typeface="Arimo Bold"/>
              </a:rPr>
              <a:t>3</a:t>
            </a:r>
          </a:p>
        </p:txBody>
      </p:sp>
      <p:grpSp>
        <p:nvGrpSpPr>
          <p:cNvPr id="38" name="Group 3"/>
          <p:cNvGrpSpPr/>
          <p:nvPr/>
        </p:nvGrpSpPr>
        <p:grpSpPr>
          <a:xfrm>
            <a:off x="9982200" y="774039"/>
            <a:ext cx="7624950" cy="1468710"/>
            <a:chOff x="-885708" y="-875195"/>
            <a:chExt cx="14211918" cy="1958281"/>
          </a:xfrm>
        </p:grpSpPr>
        <p:grpSp>
          <p:nvGrpSpPr>
            <p:cNvPr id="39" name="Group 5"/>
            <p:cNvGrpSpPr/>
            <p:nvPr/>
          </p:nvGrpSpPr>
          <p:grpSpPr>
            <a:xfrm>
              <a:off x="-459627" y="186104"/>
              <a:ext cx="8635997" cy="896982"/>
              <a:chOff x="-168938" y="76617"/>
              <a:chExt cx="3174198" cy="369277"/>
            </a:xfrm>
          </p:grpSpPr>
          <p:sp>
            <p:nvSpPr>
              <p:cNvPr id="41" name="Freeform 6"/>
              <p:cNvSpPr/>
              <p:nvPr/>
            </p:nvSpPr>
            <p:spPr>
              <a:xfrm>
                <a:off x="-168938" y="76617"/>
                <a:ext cx="3174198" cy="369277"/>
              </a:xfrm>
              <a:custGeom>
                <a:avLst/>
                <a:gdLst/>
                <a:ahLst/>
                <a:cxnLst/>
                <a:rect l="l" t="t" r="r" b="b"/>
                <a:pathLst>
                  <a:path w="1632819" h="317122">
                    <a:moveTo>
                      <a:pt x="1632819" y="158561"/>
                    </a:moveTo>
                    <a:cubicBezTo>
                      <a:pt x="1632819" y="71464"/>
                      <a:pt x="1552809" y="0"/>
                      <a:pt x="1452479" y="0"/>
                    </a:cubicBezTo>
                    <a:lnTo>
                      <a:pt x="172720" y="0"/>
                    </a:lnTo>
                    <a:lnTo>
                      <a:pt x="172720" y="1117"/>
                    </a:lnTo>
                    <a:cubicBezTo>
                      <a:pt x="76200" y="4467"/>
                      <a:pt x="0" y="73698"/>
                      <a:pt x="0" y="158561"/>
                    </a:cubicBezTo>
                    <a:cubicBezTo>
                      <a:pt x="0" y="243425"/>
                      <a:pt x="77470" y="312656"/>
                      <a:pt x="172720" y="316006"/>
                    </a:cubicBezTo>
                    <a:lnTo>
                      <a:pt x="172720" y="317122"/>
                    </a:lnTo>
                    <a:lnTo>
                      <a:pt x="1452479" y="317122"/>
                    </a:lnTo>
                    <a:cubicBezTo>
                      <a:pt x="1551539" y="317122"/>
                      <a:pt x="1632819" y="245658"/>
                      <a:pt x="1632819" y="158561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</p:spPr>
          </p:sp>
        </p:grpSp>
        <p:sp>
          <p:nvSpPr>
            <p:cNvPr id="40" name="TextBox 7"/>
            <p:cNvSpPr txBox="1"/>
            <p:nvPr/>
          </p:nvSpPr>
          <p:spPr>
            <a:xfrm>
              <a:off x="-885708" y="-875195"/>
              <a:ext cx="14211918" cy="16414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/>
              <a:r>
                <a:rPr lang="ru-RU" sz="4000" spc="-60" dirty="0" smtClean="0">
                  <a:solidFill>
                    <a:srgbClr val="2B2929"/>
                  </a:solidFill>
                  <a:latin typeface="Arimo Bold"/>
                </a:rPr>
                <a:t>взаимосвязь всех компонентов</a:t>
              </a:r>
              <a:endParaRPr lang="en-US" sz="4000" spc="-60" dirty="0">
                <a:solidFill>
                  <a:srgbClr val="2B2929"/>
                </a:solidFill>
                <a:latin typeface="Arimo Bold"/>
              </a:endParaRPr>
            </a:p>
          </p:txBody>
        </p:sp>
      </p:grpSp>
      <p:sp>
        <p:nvSpPr>
          <p:cNvPr id="42" name="TextBox 18"/>
          <p:cNvSpPr txBox="1"/>
          <p:nvPr/>
        </p:nvSpPr>
        <p:spPr>
          <a:xfrm>
            <a:off x="4913714" y="3613412"/>
            <a:ext cx="5830486" cy="56682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359"/>
              </a:lnSpc>
              <a:spcBef>
                <a:spcPct val="0"/>
              </a:spcBef>
            </a:pPr>
            <a:r>
              <a:rPr lang="ru-RU" sz="3400" dirty="0" smtClean="0">
                <a:solidFill>
                  <a:srgbClr val="2B2929"/>
                </a:solidFill>
                <a:latin typeface="Arimo"/>
              </a:rPr>
              <a:t>данный </a:t>
            </a:r>
            <a:r>
              <a:rPr lang="ru-RU" sz="3400" dirty="0">
                <a:solidFill>
                  <a:srgbClr val="2B2929"/>
                </a:solidFill>
                <a:latin typeface="Arimo"/>
              </a:rPr>
              <a:t>перечень процессуальных компонентов необходимо осуществлять в тесной взаимосвязи сообразно проектированию образовательной стратегии их профессиональной подготовки, поскольку исключение какого-либо компонента приведёт к дисбалансу и снижению ее эффективности. </a:t>
            </a:r>
            <a:endParaRPr lang="en-US" sz="3400" dirty="0">
              <a:solidFill>
                <a:srgbClr val="2B2929"/>
              </a:solidFill>
              <a:latin typeface="Arimo"/>
            </a:endParaRPr>
          </a:p>
        </p:txBody>
      </p:sp>
    </p:spTree>
    <p:extLst>
      <p:ext uri="{BB962C8B-B14F-4D97-AF65-F5344CB8AC3E}">
        <p14:creationId xmlns:p14="http://schemas.microsoft.com/office/powerpoint/2010/main" val="321210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236559" y="2324100"/>
            <a:ext cx="9583841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ru-RU" sz="4400" spc="-310" dirty="0">
                <a:solidFill>
                  <a:srgbClr val="008A3E"/>
                </a:solidFill>
                <a:latin typeface="Arimo Bold"/>
              </a:rPr>
              <a:t>Обосновать требования к образовательным результатам подготовки будущих </a:t>
            </a:r>
            <a:r>
              <a:rPr lang="ru-RU" sz="4400" spc="-310" dirty="0" smtClean="0">
                <a:solidFill>
                  <a:srgbClr val="008A3E"/>
                </a:solidFill>
                <a:latin typeface="Arimo Bold"/>
              </a:rPr>
              <a:t>учителей истории и обществоведения </a:t>
            </a:r>
            <a:r>
              <a:rPr lang="ru-RU" sz="4400" spc="-310" dirty="0">
                <a:solidFill>
                  <a:srgbClr val="008A3E"/>
                </a:solidFill>
                <a:latin typeface="Arimo Bold"/>
              </a:rPr>
              <a:t>к формированию функциональной грамотности обучающихся</a:t>
            </a:r>
            <a:endParaRPr lang="en-US" sz="4400" spc="-310" dirty="0">
              <a:solidFill>
                <a:srgbClr val="2B2929"/>
              </a:solidFill>
              <a:latin typeface="Arimo Bold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066803" y="7749704"/>
            <a:ext cx="8144612" cy="1730131"/>
            <a:chOff x="-38669" y="76711"/>
            <a:chExt cx="1482825" cy="453442"/>
          </a:xfrm>
        </p:grpSpPr>
        <p:sp>
          <p:nvSpPr>
            <p:cNvPr id="7" name="Freeform 7"/>
            <p:cNvSpPr/>
            <p:nvPr/>
          </p:nvSpPr>
          <p:spPr>
            <a:xfrm>
              <a:off x="-38669" y="76711"/>
              <a:ext cx="1482825" cy="453442"/>
            </a:xfrm>
            <a:custGeom>
              <a:avLst/>
              <a:gdLst/>
              <a:ahLst/>
              <a:cxnLst/>
              <a:rect l="l" t="t" r="r" b="b"/>
              <a:pathLst>
                <a:path w="1998349" h="371821">
                  <a:moveTo>
                    <a:pt x="1998349" y="185911"/>
                  </a:moveTo>
                  <a:cubicBezTo>
                    <a:pt x="1998349" y="83791"/>
                    <a:pt x="1918339" y="0"/>
                    <a:pt x="1818009" y="0"/>
                  </a:cubicBezTo>
                  <a:lnTo>
                    <a:pt x="172720" y="0"/>
                  </a:lnTo>
                  <a:lnTo>
                    <a:pt x="172720" y="1309"/>
                  </a:lnTo>
                  <a:cubicBezTo>
                    <a:pt x="76200" y="5237"/>
                    <a:pt x="0" y="86409"/>
                    <a:pt x="0" y="185911"/>
                  </a:cubicBezTo>
                  <a:cubicBezTo>
                    <a:pt x="0" y="285412"/>
                    <a:pt x="77470" y="366584"/>
                    <a:pt x="172720" y="370512"/>
                  </a:cubicBezTo>
                  <a:lnTo>
                    <a:pt x="172720" y="371821"/>
                  </a:lnTo>
                  <a:lnTo>
                    <a:pt x="1818009" y="371821"/>
                  </a:lnTo>
                  <a:cubicBezTo>
                    <a:pt x="1917069" y="371821"/>
                    <a:pt x="1998349" y="288031"/>
                    <a:pt x="1998349" y="185911"/>
                  </a:cubicBezTo>
                  <a:close/>
                </a:path>
              </a:pathLst>
            </a:custGeom>
            <a:solidFill>
              <a:srgbClr val="2F945C"/>
            </a:solidFill>
          </p:spPr>
        </p:sp>
      </p:grpSp>
      <p:pic>
        <p:nvPicPr>
          <p:cNvPr id="1026" name="Picture 2" descr="Вектор Движения Флагов — стоковый вектор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2" t="2428" r="1196" b="8619"/>
          <a:stretch/>
        </p:blipFill>
        <p:spPr bwMode="auto">
          <a:xfrm>
            <a:off x="11963400" y="3924300"/>
            <a:ext cx="6019800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6"/>
          <p:cNvSpPr/>
          <p:nvPr/>
        </p:nvSpPr>
        <p:spPr>
          <a:xfrm>
            <a:off x="2438401" y="563257"/>
            <a:ext cx="10668000" cy="1063332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FFCB12"/>
          </a:solidFill>
        </p:spPr>
      </p:sp>
      <p:sp>
        <p:nvSpPr>
          <p:cNvPr id="11" name="TextBox 7"/>
          <p:cNvSpPr txBox="1"/>
          <p:nvPr/>
        </p:nvSpPr>
        <p:spPr>
          <a:xfrm>
            <a:off x="1366425" y="773970"/>
            <a:ext cx="11049000" cy="6419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600"/>
              </a:lnSpc>
            </a:pPr>
            <a:r>
              <a:rPr lang="ru-RU" sz="2000" spc="-60" dirty="0" smtClean="0">
                <a:solidFill>
                  <a:srgbClr val="2B2929"/>
                </a:solidFill>
                <a:latin typeface="Arimo Bold"/>
              </a:rPr>
              <a:t>НИР «Разработать </a:t>
            </a:r>
            <a:r>
              <a:rPr lang="ru-RU" sz="2000" spc="-60" dirty="0">
                <a:solidFill>
                  <a:srgbClr val="2B2929"/>
                </a:solidFill>
                <a:latin typeface="Arimo Bold"/>
              </a:rPr>
              <a:t>научно-методическое обеспечение подготовки будущих педагогических работников к формированию функциональной грамотности обучающихся»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3" y="7721396"/>
            <a:ext cx="8248603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1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E3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1121228" y="266700"/>
            <a:ext cx="15871371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ru-RU" sz="6600" spc="-240" dirty="0" smtClean="0">
                <a:solidFill>
                  <a:srgbClr val="2B2929"/>
                </a:solidFill>
                <a:latin typeface="Arimo Bold"/>
              </a:rPr>
              <a:t>Критерии </a:t>
            </a:r>
            <a:r>
              <a:rPr lang="ru-RU" sz="6600" spc="-240" dirty="0">
                <a:solidFill>
                  <a:srgbClr val="2B2929"/>
                </a:solidFill>
                <a:latin typeface="Arimo Bold"/>
              </a:rPr>
              <a:t>сформированности образовательного результата определенного </a:t>
            </a:r>
            <a:r>
              <a:rPr lang="ru-RU" sz="6600" spc="-240" dirty="0" smtClean="0">
                <a:solidFill>
                  <a:srgbClr val="2B2929"/>
                </a:solidFill>
                <a:latin typeface="Arimo Bold"/>
              </a:rPr>
              <a:t>уровня:</a:t>
            </a:r>
            <a:r>
              <a:rPr lang="ru-RU" sz="6600" spc="-240" dirty="0">
                <a:solidFill>
                  <a:srgbClr val="2B2929"/>
                </a:solidFill>
                <a:latin typeface="Arimo Bold"/>
              </a:rPr>
              <a:t/>
            </a:r>
            <a:br>
              <a:rPr lang="ru-RU" sz="6600" spc="-240" dirty="0">
                <a:solidFill>
                  <a:srgbClr val="2B2929"/>
                </a:solidFill>
                <a:latin typeface="Arimo Bold"/>
              </a:rPr>
            </a:br>
            <a:endParaRPr lang="en-US" sz="6600" spc="-240" dirty="0">
              <a:solidFill>
                <a:srgbClr val="2B2929"/>
              </a:solidFill>
              <a:latin typeface="Arimo Bold"/>
            </a:endParaRPr>
          </a:p>
        </p:txBody>
      </p:sp>
      <p:grpSp>
        <p:nvGrpSpPr>
          <p:cNvPr id="7" name="Group 25"/>
          <p:cNvGrpSpPr/>
          <p:nvPr/>
        </p:nvGrpSpPr>
        <p:grpSpPr>
          <a:xfrm>
            <a:off x="762000" y="4000500"/>
            <a:ext cx="1284903" cy="1284903"/>
            <a:chOff x="0" y="0"/>
            <a:chExt cx="1713204" cy="1713204"/>
          </a:xfrm>
        </p:grpSpPr>
        <p:grpSp>
          <p:nvGrpSpPr>
            <p:cNvPr id="8" name="Group 26"/>
            <p:cNvGrpSpPr/>
            <p:nvPr/>
          </p:nvGrpSpPr>
          <p:grpSpPr>
            <a:xfrm>
              <a:off x="0" y="0"/>
              <a:ext cx="1713204" cy="1713204"/>
              <a:chOff x="0" y="0"/>
              <a:chExt cx="6350000" cy="6350000"/>
            </a:xfrm>
          </p:grpSpPr>
          <p:sp>
            <p:nvSpPr>
              <p:cNvPr id="9" name="Freeform 2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D5642"/>
              </a:solidFill>
            </p:spPr>
          </p:sp>
        </p:grpSp>
      </p:grpSp>
      <p:pic>
        <p:nvPicPr>
          <p:cNvPr id="10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46831" y="4415375"/>
            <a:ext cx="515240" cy="397203"/>
          </a:xfrm>
          <a:prstGeom prst="rect">
            <a:avLst/>
          </a:prstGeom>
        </p:spPr>
      </p:pic>
      <p:grpSp>
        <p:nvGrpSpPr>
          <p:cNvPr id="11" name="Group 25"/>
          <p:cNvGrpSpPr/>
          <p:nvPr/>
        </p:nvGrpSpPr>
        <p:grpSpPr>
          <a:xfrm>
            <a:off x="759133" y="6057900"/>
            <a:ext cx="1284903" cy="1284903"/>
            <a:chOff x="0" y="0"/>
            <a:chExt cx="1713204" cy="1713204"/>
          </a:xfrm>
        </p:grpSpPr>
        <p:grpSp>
          <p:nvGrpSpPr>
            <p:cNvPr id="12" name="Group 26"/>
            <p:cNvGrpSpPr/>
            <p:nvPr/>
          </p:nvGrpSpPr>
          <p:grpSpPr>
            <a:xfrm>
              <a:off x="0" y="0"/>
              <a:ext cx="1713204" cy="1713204"/>
              <a:chOff x="0" y="0"/>
              <a:chExt cx="6350000" cy="6350000"/>
            </a:xfrm>
          </p:grpSpPr>
          <p:sp>
            <p:nvSpPr>
              <p:cNvPr id="13" name="Freeform 2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D5642"/>
              </a:solidFill>
            </p:spPr>
          </p:sp>
        </p:grpSp>
      </p:grpSp>
      <p:pic>
        <p:nvPicPr>
          <p:cNvPr id="14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43964" y="6472775"/>
            <a:ext cx="515240" cy="397203"/>
          </a:xfrm>
          <a:prstGeom prst="rect">
            <a:avLst/>
          </a:prstGeom>
        </p:spPr>
      </p:pic>
      <p:grpSp>
        <p:nvGrpSpPr>
          <p:cNvPr id="15" name="Group 25"/>
          <p:cNvGrpSpPr/>
          <p:nvPr/>
        </p:nvGrpSpPr>
        <p:grpSpPr>
          <a:xfrm>
            <a:off x="745380" y="8115300"/>
            <a:ext cx="1284903" cy="1284903"/>
            <a:chOff x="0" y="0"/>
            <a:chExt cx="1713204" cy="1713204"/>
          </a:xfrm>
        </p:grpSpPr>
        <p:grpSp>
          <p:nvGrpSpPr>
            <p:cNvPr id="16" name="Group 26"/>
            <p:cNvGrpSpPr/>
            <p:nvPr/>
          </p:nvGrpSpPr>
          <p:grpSpPr>
            <a:xfrm>
              <a:off x="0" y="0"/>
              <a:ext cx="1713204" cy="1713204"/>
              <a:chOff x="0" y="0"/>
              <a:chExt cx="6350000" cy="6350000"/>
            </a:xfrm>
          </p:grpSpPr>
          <p:sp>
            <p:nvSpPr>
              <p:cNvPr id="17" name="Freeform 27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DD5642"/>
              </a:solidFill>
            </p:spPr>
          </p:sp>
        </p:grpSp>
      </p:grpSp>
      <p:pic>
        <p:nvPicPr>
          <p:cNvPr id="18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30211" y="8530175"/>
            <a:ext cx="515240" cy="397203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2383778" y="3546693"/>
            <a:ext cx="1588779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D35A0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для компетенций </a:t>
            </a:r>
            <a:r>
              <a:rPr lang="ru-RU" sz="36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– наличие у ученика ключевого для данного уровня элемента содержания образования (знаний, умений, творческого мышления, устойчивой позиции личности в осуществляемой деятельности</a:t>
            </a:r>
            <a:r>
              <a:rPr lang="ru-RU" sz="3600" dirty="0" smtClean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);</a:t>
            </a:r>
          </a:p>
          <a:p>
            <a:r>
              <a:rPr lang="ru-RU" sz="36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/>
            </a:r>
            <a:br>
              <a:rPr lang="ru-RU" sz="36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</a:br>
            <a:r>
              <a:rPr lang="ru-RU" sz="3600" b="1" dirty="0" smtClean="0">
                <a:solidFill>
                  <a:srgbClr val="D35A0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для </a:t>
            </a:r>
            <a:r>
              <a:rPr lang="ru-RU" sz="3600" b="1" dirty="0">
                <a:solidFill>
                  <a:srgbClr val="D35A0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опыта ученика </a:t>
            </a:r>
            <a:r>
              <a:rPr lang="ru-RU" sz="36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– соответствующий способ деятельности, определяющий подходы субъекта к осуществлению какой-либо деятельности и решению жизненных задач</a:t>
            </a:r>
            <a:r>
              <a:rPr lang="ru-RU" sz="3600" dirty="0" smtClean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;</a:t>
            </a:r>
          </a:p>
          <a:p>
            <a:r>
              <a:rPr lang="ru-RU" sz="36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/>
            </a:r>
            <a:br>
              <a:rPr lang="ru-RU" sz="36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</a:br>
            <a:r>
              <a:rPr lang="ru-RU" sz="3600" b="1" dirty="0" smtClean="0">
                <a:solidFill>
                  <a:srgbClr val="D35A0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для </a:t>
            </a:r>
            <a:r>
              <a:rPr lang="ru-RU" sz="3600" b="1" dirty="0">
                <a:solidFill>
                  <a:srgbClr val="D35A0F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образованности </a:t>
            </a:r>
            <a:r>
              <a:rPr lang="ru-RU" sz="3600" dirty="0"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– соответствующая позиция личности: исполнитель, грамотный специалист, творец, субъект собственной деятельности – как мотивационной составляющей способа деятельности.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675016" y="-97518"/>
            <a:ext cx="8137604" cy="10287000"/>
          </a:xfrm>
          <a:prstGeom prst="rect">
            <a:avLst/>
          </a:prstGeom>
          <a:solidFill>
            <a:srgbClr val="FFC000"/>
          </a:solidFill>
        </p:spPr>
      </p:sp>
      <p:grpSp>
        <p:nvGrpSpPr>
          <p:cNvPr id="8" name="Group 18"/>
          <p:cNvGrpSpPr/>
          <p:nvPr/>
        </p:nvGrpSpPr>
        <p:grpSpPr>
          <a:xfrm>
            <a:off x="525340" y="3165684"/>
            <a:ext cx="3925217" cy="835298"/>
            <a:chOff x="0" y="0"/>
            <a:chExt cx="5233623" cy="1113731"/>
          </a:xfrm>
        </p:grpSpPr>
        <p:grpSp>
          <p:nvGrpSpPr>
            <p:cNvPr id="9" name="Group 19"/>
            <p:cNvGrpSpPr/>
            <p:nvPr/>
          </p:nvGrpSpPr>
          <p:grpSpPr>
            <a:xfrm>
              <a:off x="0" y="0"/>
              <a:ext cx="5233623" cy="1113731"/>
              <a:chOff x="0" y="0"/>
              <a:chExt cx="1705015" cy="406400"/>
            </a:xfrm>
          </p:grpSpPr>
          <p:sp>
            <p:nvSpPr>
              <p:cNvPr id="13" name="Freeform 20"/>
              <p:cNvSpPr/>
              <p:nvPr/>
            </p:nvSpPr>
            <p:spPr>
              <a:xfrm>
                <a:off x="17780" y="22855"/>
                <a:ext cx="1679615" cy="317122"/>
              </a:xfrm>
              <a:custGeom>
                <a:avLst/>
                <a:gdLst/>
                <a:ahLst/>
                <a:cxnLst/>
                <a:rect l="l" t="t" r="r" b="b"/>
                <a:pathLst>
                  <a:path w="1679615" h="317122">
                    <a:moveTo>
                      <a:pt x="1679615" y="158561"/>
                    </a:moveTo>
                    <a:cubicBezTo>
                      <a:pt x="1679615" y="71464"/>
                      <a:pt x="1599605" y="0"/>
                      <a:pt x="1499275" y="0"/>
                    </a:cubicBezTo>
                    <a:lnTo>
                      <a:pt x="172720" y="0"/>
                    </a:lnTo>
                    <a:lnTo>
                      <a:pt x="172720" y="1117"/>
                    </a:lnTo>
                    <a:cubicBezTo>
                      <a:pt x="76200" y="4467"/>
                      <a:pt x="0" y="73698"/>
                      <a:pt x="0" y="158561"/>
                    </a:cubicBezTo>
                    <a:cubicBezTo>
                      <a:pt x="0" y="243425"/>
                      <a:pt x="77470" y="312656"/>
                      <a:pt x="172720" y="316006"/>
                    </a:cubicBezTo>
                    <a:lnTo>
                      <a:pt x="172720" y="317122"/>
                    </a:lnTo>
                    <a:lnTo>
                      <a:pt x="1499275" y="317122"/>
                    </a:lnTo>
                    <a:cubicBezTo>
                      <a:pt x="1598335" y="317122"/>
                      <a:pt x="1679615" y="245658"/>
                      <a:pt x="1679615" y="158561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ru-RU" dirty="0"/>
              </a:p>
            </p:txBody>
          </p:sp>
        </p:grpSp>
        <p:grpSp>
          <p:nvGrpSpPr>
            <p:cNvPr id="10" name="Group 21"/>
            <p:cNvGrpSpPr/>
            <p:nvPr/>
          </p:nvGrpSpPr>
          <p:grpSpPr>
            <a:xfrm>
              <a:off x="496266" y="283563"/>
              <a:ext cx="369283" cy="370938"/>
              <a:chOff x="-4041222" y="-502699"/>
              <a:chExt cx="6321674" cy="6350000"/>
            </a:xfrm>
          </p:grpSpPr>
          <p:sp>
            <p:nvSpPr>
              <p:cNvPr id="12" name="Freeform 22"/>
              <p:cNvSpPr/>
              <p:nvPr/>
            </p:nvSpPr>
            <p:spPr>
              <a:xfrm>
                <a:off x="-4041222" y="-502699"/>
                <a:ext cx="6321674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2F945C"/>
              </a:solidFill>
            </p:spPr>
          </p:sp>
        </p:grpSp>
        <p:sp>
          <p:nvSpPr>
            <p:cNvPr id="11" name="TextBox 23"/>
            <p:cNvSpPr txBox="1"/>
            <p:nvPr/>
          </p:nvSpPr>
          <p:spPr>
            <a:xfrm>
              <a:off x="1339844" y="284353"/>
              <a:ext cx="3196825" cy="4265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2600"/>
                </a:lnSpc>
              </a:pPr>
              <a:endParaRPr lang="en-US" sz="2000" spc="-60" dirty="0">
                <a:solidFill>
                  <a:srgbClr val="2B2929"/>
                </a:solidFill>
                <a:latin typeface="Arimo Bold"/>
              </a:endParaRPr>
            </a:p>
          </p:txBody>
        </p:sp>
      </p:grpSp>
      <p:sp>
        <p:nvSpPr>
          <p:cNvPr id="20" name="TextBox 25"/>
          <p:cNvSpPr txBox="1"/>
          <p:nvPr/>
        </p:nvSpPr>
        <p:spPr>
          <a:xfrm>
            <a:off x="315582" y="885070"/>
            <a:ext cx="7147006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/>
            <a:r>
              <a:rPr lang="ru-RU" sz="5400" spc="-120" dirty="0" smtClean="0">
                <a:solidFill>
                  <a:srgbClr val="2B2929"/>
                </a:solidFill>
                <a:latin typeface="Arimo Bold"/>
              </a:rPr>
              <a:t>ОБРАЗОВАТЕЛЬНЫЕ РЕЗУЛЬТАТЫ</a:t>
            </a:r>
            <a:endParaRPr lang="en-US" sz="5400" spc="-120" dirty="0">
              <a:solidFill>
                <a:srgbClr val="2B2929"/>
              </a:solidFill>
              <a:latin typeface="Arimo Bold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16221" y="3212659"/>
            <a:ext cx="1353969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0580" lvl="1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4400" dirty="0">
                <a:latin typeface="Arimo"/>
              </a:rPr>
              <a:t>ожидаемые и измеряемые конкретные достижения обучающихся, выраженные на языке знаний, способностей, компетенций; </a:t>
            </a:r>
            <a:endParaRPr lang="ru-RU" sz="4400" dirty="0" smtClean="0">
              <a:latin typeface="Arimo"/>
            </a:endParaRPr>
          </a:p>
          <a:p>
            <a:pPr marL="830580" lvl="1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ru-RU" sz="4400" dirty="0">
              <a:latin typeface="Arimo"/>
            </a:endParaRPr>
          </a:p>
          <a:p>
            <a:pPr marL="830580" lvl="1" indent="-5715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4400" dirty="0" smtClean="0">
                <a:latin typeface="Arimo"/>
              </a:rPr>
              <a:t>они </a:t>
            </a:r>
            <a:r>
              <a:rPr lang="ru-RU" sz="4400" dirty="0">
                <a:latin typeface="Arimo"/>
              </a:rPr>
              <a:t>описывают, что должен будет в состоянии делать обучающийся по завершении всей или части образовательной программы, а также уровня(ей) образования.</a:t>
            </a:r>
          </a:p>
          <a:p>
            <a:pPr marL="259080" lvl="1">
              <a:spcBef>
                <a:spcPct val="0"/>
              </a:spcBef>
            </a:pPr>
            <a:endParaRPr lang="ru-RU" sz="4400" dirty="0">
              <a:latin typeface="Arimo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33014" y="3159536"/>
            <a:ext cx="13422898" cy="5721545"/>
          </a:xfrm>
          <a:prstGeom prst="rect">
            <a:avLst/>
          </a:prstGeom>
          <a:noFill/>
          <a:ln w="88900">
            <a:solidFill>
              <a:srgbClr val="0082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2347" y="3212659"/>
            <a:ext cx="11369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600" dirty="0" smtClean="0">
                <a:solidFill>
                  <a:prstClr val="black"/>
                </a:solidFill>
                <a:latin typeface="Arimo" panose="020B0604020202020204" charset="0"/>
                <a:ea typeface="Arimo" panose="020B0604020202020204" charset="0"/>
                <a:cs typeface="Arimo" panose="020B0604020202020204" charset="0"/>
              </a:rPr>
              <a:t>ЭТО</a:t>
            </a:r>
            <a:endParaRPr lang="ru-RU" sz="3600" dirty="0">
              <a:solidFill>
                <a:prstClr val="black"/>
              </a:solidFill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pic>
        <p:nvPicPr>
          <p:cNvPr id="1026" name="Picture 2" descr="Результат – Бесплатные иконки: бизнес и финан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5" y="4358983"/>
            <a:ext cx="4233076" cy="423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560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56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66057" y="2476500"/>
            <a:ext cx="17689286" cy="75405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1" indent="0">
              <a:lnSpc>
                <a:spcPts val="4900"/>
              </a:lnSpc>
              <a:spcBef>
                <a:spcPct val="0"/>
              </a:spcBef>
            </a:pPr>
            <a:r>
              <a:rPr lang="ru-RU" sz="3500" dirty="0">
                <a:solidFill>
                  <a:srgbClr val="FFFFFF"/>
                </a:solidFill>
                <a:latin typeface="Arimo"/>
              </a:rPr>
              <a:t>А) однозначность: формулировка не может содержать фраз, имеющих двоякое толкование </a:t>
            </a:r>
            <a:br>
              <a:rPr lang="ru-RU" sz="3500" dirty="0">
                <a:solidFill>
                  <a:srgbClr val="FFFFFF"/>
                </a:solidFill>
                <a:latin typeface="Arimo"/>
              </a:rPr>
            </a:br>
            <a:r>
              <a:rPr lang="ru-RU" sz="3500" dirty="0">
                <a:solidFill>
                  <a:srgbClr val="FFFFFF"/>
                </a:solidFill>
                <a:latin typeface="Arimo"/>
              </a:rPr>
              <a:t>Б) конкретность: формулировка не может содержать фраз, требующих детализации или конкретизации</a:t>
            </a:r>
            <a:br>
              <a:rPr lang="ru-RU" sz="3500" dirty="0">
                <a:solidFill>
                  <a:srgbClr val="FFFFFF"/>
                </a:solidFill>
                <a:latin typeface="Arimo"/>
              </a:rPr>
            </a:br>
            <a:r>
              <a:rPr lang="ru-RU" sz="3500" dirty="0">
                <a:solidFill>
                  <a:srgbClr val="FFFFFF"/>
                </a:solidFill>
                <a:latin typeface="Arimo"/>
              </a:rPr>
              <a:t>В) завершенность: формулировка должна описывать сам результат, а не процесс (недопустимы формулировки «углубление знаний», «совершенствование умений</a:t>
            </a:r>
            <a:r>
              <a:rPr lang="ru-RU" sz="3500" dirty="0" smtClean="0">
                <a:solidFill>
                  <a:srgbClr val="FFFFFF"/>
                </a:solidFill>
                <a:latin typeface="Arimo"/>
              </a:rPr>
              <a:t>»)</a:t>
            </a:r>
            <a:r>
              <a:rPr lang="ru-RU" sz="3500" dirty="0">
                <a:solidFill>
                  <a:srgbClr val="FFFFFF"/>
                </a:solidFill>
                <a:latin typeface="Arimo"/>
              </a:rPr>
              <a:t/>
            </a:r>
            <a:br>
              <a:rPr lang="ru-RU" sz="3500" dirty="0">
                <a:solidFill>
                  <a:srgbClr val="FFFFFF"/>
                </a:solidFill>
                <a:latin typeface="Arimo"/>
              </a:rPr>
            </a:br>
            <a:r>
              <a:rPr lang="ru-RU" sz="3500" dirty="0">
                <a:solidFill>
                  <a:srgbClr val="FFFFFF"/>
                </a:solidFill>
                <a:latin typeface="Arimo"/>
              </a:rPr>
              <a:t>Г) </a:t>
            </a:r>
            <a:r>
              <a:rPr lang="ru-RU" sz="3500" dirty="0" err="1">
                <a:solidFill>
                  <a:srgbClr val="FFFFFF"/>
                </a:solidFill>
                <a:latin typeface="Arimo"/>
              </a:rPr>
              <a:t>измеряемость</a:t>
            </a:r>
            <a:r>
              <a:rPr lang="ru-RU" sz="3500" dirty="0">
                <a:solidFill>
                  <a:srgbClr val="FFFFFF"/>
                </a:solidFill>
                <a:latin typeface="Arimo"/>
              </a:rPr>
              <a:t>: формулировка должна позволять однозначно представлять деятельность/ситуацию, которая будет задана для проверки достижения обучаемыми указанного результата.</a:t>
            </a:r>
            <a:br>
              <a:rPr lang="ru-RU" sz="3500" dirty="0">
                <a:solidFill>
                  <a:srgbClr val="FFFFFF"/>
                </a:solidFill>
                <a:latin typeface="Arimo"/>
              </a:rPr>
            </a:br>
            <a:r>
              <a:rPr lang="ru-RU" sz="3500" dirty="0">
                <a:solidFill>
                  <a:srgbClr val="FFFFFF"/>
                </a:solidFill>
                <a:latin typeface="Arimo"/>
              </a:rPr>
              <a:t>Д) уровневая дифференциация планируемых образовательных результатов: образовательные результаты могут быть сформулированы от простейших до более сложных.</a:t>
            </a:r>
            <a:endParaRPr lang="en-US" sz="3500" dirty="0">
              <a:solidFill>
                <a:srgbClr val="FFFFFF"/>
              </a:solidFill>
              <a:latin typeface="Arimo"/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838200" y="342900"/>
            <a:ext cx="16916400" cy="30469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ru-RU" sz="6600" spc="-240" dirty="0" smtClean="0">
                <a:solidFill>
                  <a:srgbClr val="2B2929"/>
                </a:solidFill>
                <a:latin typeface="Arimo Bold"/>
              </a:rPr>
              <a:t>Требования к </a:t>
            </a:r>
            <a:r>
              <a:rPr lang="ru-RU" sz="6600" spc="-240" dirty="0">
                <a:solidFill>
                  <a:srgbClr val="2B2929"/>
                </a:solidFill>
                <a:latin typeface="Arimo Bold"/>
              </a:rPr>
              <a:t>формулировке образовательных </a:t>
            </a:r>
            <a:r>
              <a:rPr lang="ru-RU" sz="6600" spc="-240" dirty="0" smtClean="0">
                <a:solidFill>
                  <a:srgbClr val="2B2929"/>
                </a:solidFill>
                <a:latin typeface="Arimo Bold"/>
              </a:rPr>
              <a:t>результатов:</a:t>
            </a:r>
            <a:r>
              <a:rPr lang="ru-RU" sz="6600" spc="-240" dirty="0">
                <a:solidFill>
                  <a:srgbClr val="2B2929"/>
                </a:solidFill>
                <a:latin typeface="Arimo Bold"/>
              </a:rPr>
              <a:t/>
            </a:r>
            <a:br>
              <a:rPr lang="ru-RU" sz="6600" spc="-240" dirty="0">
                <a:solidFill>
                  <a:srgbClr val="2B2929"/>
                </a:solidFill>
                <a:latin typeface="Arimo Bold"/>
              </a:rPr>
            </a:br>
            <a:endParaRPr lang="en-US" sz="6600" spc="-240" dirty="0">
              <a:solidFill>
                <a:srgbClr val="2B2929"/>
              </a:solidFill>
              <a:latin typeface="Arimo Bold"/>
            </a:endParaRPr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3416124">
            <a:off x="16245227" y="221628"/>
            <a:ext cx="829161" cy="20728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94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 6"/>
          <p:cNvSpPr/>
          <p:nvPr/>
        </p:nvSpPr>
        <p:spPr>
          <a:xfrm>
            <a:off x="4649471" y="7747788"/>
            <a:ext cx="6399529" cy="72005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FFCB12"/>
          </a:solidFill>
        </p:spPr>
      </p:sp>
      <p:sp>
        <p:nvSpPr>
          <p:cNvPr id="42" name="Freeform 6"/>
          <p:cNvSpPr/>
          <p:nvPr/>
        </p:nvSpPr>
        <p:spPr>
          <a:xfrm>
            <a:off x="3505200" y="6571971"/>
            <a:ext cx="11049000" cy="72005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FFCB12"/>
          </a:solidFill>
        </p:spPr>
      </p:sp>
      <p:sp>
        <p:nvSpPr>
          <p:cNvPr id="41" name="Freeform 6"/>
          <p:cNvSpPr/>
          <p:nvPr/>
        </p:nvSpPr>
        <p:spPr>
          <a:xfrm>
            <a:off x="7315200" y="5269271"/>
            <a:ext cx="6400800" cy="72005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FFCB12"/>
          </a:solidFill>
        </p:spPr>
      </p:sp>
      <p:sp>
        <p:nvSpPr>
          <p:cNvPr id="40" name="Freeform 6"/>
          <p:cNvSpPr/>
          <p:nvPr/>
        </p:nvSpPr>
        <p:spPr>
          <a:xfrm>
            <a:off x="1981200" y="3500288"/>
            <a:ext cx="4055668" cy="72005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FFCB12"/>
          </a:solidFill>
        </p:spPr>
      </p:sp>
      <p:sp>
        <p:nvSpPr>
          <p:cNvPr id="13" name="Freeform 22"/>
          <p:cNvSpPr/>
          <p:nvPr/>
        </p:nvSpPr>
        <p:spPr>
          <a:xfrm>
            <a:off x="1041626" y="4652050"/>
            <a:ext cx="604127" cy="513276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2F945C"/>
          </a:solidFill>
        </p:spPr>
      </p:sp>
      <p:sp>
        <p:nvSpPr>
          <p:cNvPr id="16" name="Freeform 6"/>
          <p:cNvSpPr/>
          <p:nvPr/>
        </p:nvSpPr>
        <p:spPr>
          <a:xfrm>
            <a:off x="6934200" y="2780238"/>
            <a:ext cx="4380229" cy="72005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FFCB12"/>
          </a:solidFill>
        </p:spPr>
      </p:sp>
      <p:sp>
        <p:nvSpPr>
          <p:cNvPr id="2048" name="Прямоугольник 2047"/>
          <p:cNvSpPr/>
          <p:nvPr/>
        </p:nvSpPr>
        <p:spPr>
          <a:xfrm>
            <a:off x="457200" y="167905"/>
            <a:ext cx="160782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spc="-200" dirty="0">
                <a:solidFill>
                  <a:srgbClr val="FFFFFF"/>
                </a:solidFill>
                <a:latin typeface="Arimo Bold"/>
              </a:rPr>
              <a:t>Образовательные результаты должны соответствовать следующим принципам:</a:t>
            </a:r>
            <a:endParaRPr lang="en-US" sz="6000" spc="-200" dirty="0">
              <a:solidFill>
                <a:srgbClr val="FFFFFF"/>
              </a:solidFill>
              <a:latin typeface="Arimo Bold"/>
            </a:endParaRPr>
          </a:p>
        </p:txBody>
      </p:sp>
      <p:sp>
        <p:nvSpPr>
          <p:cNvPr id="2051" name="Прямоугольник 2050"/>
          <p:cNvSpPr/>
          <p:nvPr/>
        </p:nvSpPr>
        <p:spPr>
          <a:xfrm>
            <a:off x="1274972" y="2780238"/>
            <a:ext cx="17145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</a:rPr>
              <a:t>А) быть сформулированы </a:t>
            </a:r>
            <a:r>
              <a:rPr lang="ru-RU" sz="4000" dirty="0"/>
              <a:t>с позиции студента</a:t>
            </a:r>
            <a:r>
              <a:rPr lang="ru-RU" sz="4000" dirty="0">
                <a:solidFill>
                  <a:schemeClr val="bg1"/>
                </a:solidFill>
              </a:rPr>
              <a:t>, а не преподавателя; </a:t>
            </a:r>
            <a:br>
              <a:rPr lang="ru-RU" sz="4000" dirty="0">
                <a:solidFill>
                  <a:schemeClr val="bg1"/>
                </a:solidFill>
              </a:rPr>
            </a:br>
            <a:r>
              <a:rPr lang="ru-RU" sz="4000" dirty="0">
                <a:solidFill>
                  <a:schemeClr val="bg1"/>
                </a:solidFill>
              </a:rPr>
              <a:t>Б) быть </a:t>
            </a:r>
            <a:r>
              <a:rPr lang="ru-RU" sz="4000" dirty="0"/>
              <a:t>достижимы</a:t>
            </a:r>
            <a:r>
              <a:rPr lang="ru-RU" sz="4000" dirty="0">
                <a:solidFill>
                  <a:schemeClr val="bg1"/>
                </a:solidFill>
              </a:rPr>
              <a:t> каждым студентом при условии ответственного отношения к изучению дисциплины; </a:t>
            </a:r>
            <a:br>
              <a:rPr lang="ru-RU" sz="4000" dirty="0">
                <a:solidFill>
                  <a:schemeClr val="bg1"/>
                </a:solidFill>
              </a:rPr>
            </a:br>
            <a:r>
              <a:rPr lang="ru-RU" sz="4000" dirty="0">
                <a:solidFill>
                  <a:schemeClr val="bg1"/>
                </a:solidFill>
              </a:rPr>
              <a:t>В) быть </a:t>
            </a:r>
            <a:r>
              <a:rPr lang="ru-RU" sz="4000" dirty="0" err="1">
                <a:solidFill>
                  <a:schemeClr val="bg1"/>
                </a:solidFill>
              </a:rPr>
              <a:t>релевантны</a:t>
            </a:r>
            <a:r>
              <a:rPr lang="ru-RU" sz="4000" dirty="0">
                <a:solidFill>
                  <a:schemeClr val="bg1"/>
                </a:solidFill>
              </a:rPr>
              <a:t> целям образовательной программы и ее предметной области, должны учитывать </a:t>
            </a:r>
            <a:r>
              <a:rPr lang="ru-RU" sz="4000" dirty="0"/>
              <a:t>актуальное состояние науки</a:t>
            </a:r>
            <a:r>
              <a:rPr lang="ru-RU" sz="4000" dirty="0">
                <a:solidFill>
                  <a:schemeClr val="bg1"/>
                </a:solidFill>
              </a:rPr>
              <a:t>, отражать ее новейшие достижения; </a:t>
            </a:r>
            <a:br>
              <a:rPr lang="ru-RU" sz="4000" dirty="0">
                <a:solidFill>
                  <a:schemeClr val="bg1"/>
                </a:solidFill>
              </a:rPr>
            </a:br>
            <a:r>
              <a:rPr lang="ru-RU" sz="4000" dirty="0">
                <a:solidFill>
                  <a:schemeClr val="bg1"/>
                </a:solidFill>
              </a:rPr>
              <a:t>Г) служить </a:t>
            </a:r>
            <a:r>
              <a:rPr lang="ru-RU" sz="4000" dirty="0"/>
              <a:t>основой при выборе педагогических технологий </a:t>
            </a:r>
            <a:r>
              <a:rPr lang="ru-RU" sz="4000" dirty="0">
                <a:solidFill>
                  <a:schemeClr val="bg1"/>
                </a:solidFill>
              </a:rPr>
              <a:t>и способов оценивания; </a:t>
            </a:r>
            <a:br>
              <a:rPr lang="ru-RU" sz="4000" dirty="0">
                <a:solidFill>
                  <a:schemeClr val="bg1"/>
                </a:solidFill>
              </a:rPr>
            </a:br>
            <a:r>
              <a:rPr lang="ru-RU" sz="4000" dirty="0">
                <a:solidFill>
                  <a:schemeClr val="bg1"/>
                </a:solidFill>
              </a:rPr>
              <a:t>Д) должны быть </a:t>
            </a:r>
            <a:r>
              <a:rPr lang="ru-RU" sz="4000" dirty="0"/>
              <a:t>проверяемы и измеряемы</a:t>
            </a:r>
            <a:r>
              <a:rPr lang="ru-RU" sz="4000" dirty="0">
                <a:solidFill>
                  <a:schemeClr val="bg1"/>
                </a:solidFill>
              </a:rPr>
              <a:t>. Элементы контроля должны быть направлены на проверку уровней и степени достижения образовательных результатов.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/>
          <p:cNvSpPr/>
          <p:nvPr/>
        </p:nvSpPr>
        <p:spPr>
          <a:xfrm>
            <a:off x="9296400" y="0"/>
            <a:ext cx="8991600" cy="10287000"/>
          </a:xfrm>
          <a:prstGeom prst="rect">
            <a:avLst/>
          </a:prstGeom>
          <a:solidFill>
            <a:schemeClr val="accent2"/>
          </a:solidFill>
        </p:spPr>
      </p:sp>
      <p:grpSp>
        <p:nvGrpSpPr>
          <p:cNvPr id="11" name="Group 5"/>
          <p:cNvGrpSpPr/>
          <p:nvPr/>
        </p:nvGrpSpPr>
        <p:grpSpPr>
          <a:xfrm>
            <a:off x="283029" y="4515653"/>
            <a:ext cx="6096000" cy="1255693"/>
            <a:chOff x="0" y="0"/>
            <a:chExt cx="1658219" cy="406400"/>
          </a:xfrm>
        </p:grpSpPr>
        <p:sp>
          <p:nvSpPr>
            <p:cNvPr id="12" name="Freeform 6"/>
            <p:cNvSpPr/>
            <p:nvPr/>
          </p:nvSpPr>
          <p:spPr>
            <a:xfrm>
              <a:off x="17780" y="22855"/>
              <a:ext cx="1632819" cy="317122"/>
            </a:xfrm>
            <a:custGeom>
              <a:avLst/>
              <a:gdLst/>
              <a:ahLst/>
              <a:cxnLst/>
              <a:rect l="l" t="t" r="r" b="b"/>
              <a:pathLst>
                <a:path w="1632819" h="317122">
                  <a:moveTo>
                    <a:pt x="1632819" y="158561"/>
                  </a:moveTo>
                  <a:cubicBezTo>
                    <a:pt x="1632819" y="71464"/>
                    <a:pt x="1552809" y="0"/>
                    <a:pt x="1452479" y="0"/>
                  </a:cubicBezTo>
                  <a:lnTo>
                    <a:pt x="172720" y="0"/>
                  </a:lnTo>
                  <a:lnTo>
                    <a:pt x="172720" y="1117"/>
                  </a:lnTo>
                  <a:cubicBezTo>
                    <a:pt x="76200" y="4467"/>
                    <a:pt x="0" y="73698"/>
                    <a:pt x="0" y="158561"/>
                  </a:cubicBezTo>
                  <a:cubicBezTo>
                    <a:pt x="0" y="243425"/>
                    <a:pt x="77470" y="312656"/>
                    <a:pt x="172720" y="316006"/>
                  </a:cubicBezTo>
                  <a:lnTo>
                    <a:pt x="172720" y="317122"/>
                  </a:lnTo>
                  <a:lnTo>
                    <a:pt x="1452479" y="317122"/>
                  </a:lnTo>
                  <a:cubicBezTo>
                    <a:pt x="1551539" y="317122"/>
                    <a:pt x="1632819" y="245658"/>
                    <a:pt x="1632819" y="158561"/>
                  </a:cubicBezTo>
                  <a:close/>
                </a:path>
              </a:pathLst>
            </a:custGeom>
            <a:solidFill>
              <a:srgbClr val="DD5642"/>
            </a:solidFill>
          </p:spPr>
        </p:sp>
      </p:grpSp>
      <p:grpSp>
        <p:nvGrpSpPr>
          <p:cNvPr id="8" name="Group 5"/>
          <p:cNvGrpSpPr/>
          <p:nvPr/>
        </p:nvGrpSpPr>
        <p:grpSpPr>
          <a:xfrm>
            <a:off x="1676400" y="1674443"/>
            <a:ext cx="6096000" cy="1255693"/>
            <a:chOff x="0" y="0"/>
            <a:chExt cx="1658219" cy="406400"/>
          </a:xfrm>
        </p:grpSpPr>
        <p:sp>
          <p:nvSpPr>
            <p:cNvPr id="10" name="Freeform 6"/>
            <p:cNvSpPr/>
            <p:nvPr/>
          </p:nvSpPr>
          <p:spPr>
            <a:xfrm>
              <a:off x="17780" y="22855"/>
              <a:ext cx="1632819" cy="317122"/>
            </a:xfrm>
            <a:custGeom>
              <a:avLst/>
              <a:gdLst/>
              <a:ahLst/>
              <a:cxnLst/>
              <a:rect l="l" t="t" r="r" b="b"/>
              <a:pathLst>
                <a:path w="1632819" h="317122">
                  <a:moveTo>
                    <a:pt x="1632819" y="158561"/>
                  </a:moveTo>
                  <a:cubicBezTo>
                    <a:pt x="1632819" y="71464"/>
                    <a:pt x="1552809" y="0"/>
                    <a:pt x="1452479" y="0"/>
                  </a:cubicBezTo>
                  <a:lnTo>
                    <a:pt x="172720" y="0"/>
                  </a:lnTo>
                  <a:lnTo>
                    <a:pt x="172720" y="1117"/>
                  </a:lnTo>
                  <a:cubicBezTo>
                    <a:pt x="76200" y="4467"/>
                    <a:pt x="0" y="73698"/>
                    <a:pt x="0" y="158561"/>
                  </a:cubicBezTo>
                  <a:cubicBezTo>
                    <a:pt x="0" y="243425"/>
                    <a:pt x="77470" y="312656"/>
                    <a:pt x="172720" y="316006"/>
                  </a:cubicBezTo>
                  <a:lnTo>
                    <a:pt x="172720" y="317122"/>
                  </a:lnTo>
                  <a:lnTo>
                    <a:pt x="1452479" y="317122"/>
                  </a:lnTo>
                  <a:cubicBezTo>
                    <a:pt x="1551539" y="317122"/>
                    <a:pt x="1632819" y="245658"/>
                    <a:pt x="1632819" y="158561"/>
                  </a:cubicBezTo>
                  <a:close/>
                </a:path>
              </a:pathLst>
            </a:custGeom>
            <a:solidFill>
              <a:srgbClr val="DD5642"/>
            </a:solidFill>
          </p:spPr>
        </p:sp>
      </p:grpSp>
      <p:sp>
        <p:nvSpPr>
          <p:cNvPr id="13" name="Freeform 4"/>
          <p:cNvSpPr/>
          <p:nvPr/>
        </p:nvSpPr>
        <p:spPr>
          <a:xfrm>
            <a:off x="9514066" y="5143500"/>
            <a:ext cx="6095999" cy="1240430"/>
          </a:xfrm>
          <a:custGeom>
            <a:avLst/>
            <a:gdLst/>
            <a:ahLst/>
            <a:cxnLst/>
            <a:rect l="l" t="t" r="r" b="b"/>
            <a:pathLst>
              <a:path w="2283819" h="317122">
                <a:moveTo>
                  <a:pt x="2283819" y="158561"/>
                </a:moveTo>
                <a:cubicBezTo>
                  <a:pt x="2283819" y="71464"/>
                  <a:pt x="2203809" y="0"/>
                  <a:pt x="2103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2103479" y="317122"/>
                </a:lnTo>
                <a:cubicBezTo>
                  <a:pt x="2202539" y="317122"/>
                  <a:pt x="2283818" y="245658"/>
                  <a:pt x="2283818" y="158561"/>
                </a:cubicBezTo>
                <a:close/>
              </a:path>
            </a:pathLst>
          </a:custGeom>
          <a:solidFill>
            <a:srgbClr val="2184F1"/>
          </a:solidFill>
        </p:spPr>
      </p:sp>
      <p:sp>
        <p:nvSpPr>
          <p:cNvPr id="4" name="TextBox 6"/>
          <p:cNvSpPr txBox="1"/>
          <p:nvPr/>
        </p:nvSpPr>
        <p:spPr>
          <a:xfrm>
            <a:off x="664029" y="751114"/>
            <a:ext cx="8534400" cy="8002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ru-RU" sz="4000" spc="-240" dirty="0" smtClean="0">
                <a:solidFill>
                  <a:prstClr val="white"/>
                </a:solidFill>
                <a:latin typeface="Arimo Bold"/>
              </a:rPr>
              <a:t>ОБРАЗОВАТЕЛЬНЫЕ РЕЗУЛЬТАТЫ</a:t>
            </a:r>
          </a:p>
          <a:p>
            <a:pPr lvl="0"/>
            <a:endParaRPr lang="ru-RU" sz="4000" spc="-240" dirty="0">
              <a:solidFill>
                <a:prstClr val="white"/>
              </a:solidFill>
              <a:latin typeface="Arimo Bold"/>
            </a:endParaRPr>
          </a:p>
          <a:p>
            <a:pPr lvl="0"/>
            <a:r>
              <a:rPr lang="ru-RU" sz="4000" spc="-240" dirty="0" smtClean="0">
                <a:solidFill>
                  <a:prstClr val="white"/>
                </a:solidFill>
                <a:latin typeface="Arimo Bold"/>
              </a:rPr>
              <a:t>являются </a:t>
            </a:r>
            <a:r>
              <a:rPr lang="ru-RU" sz="4000" spc="-240" dirty="0">
                <a:solidFill>
                  <a:prstClr val="white"/>
                </a:solidFill>
                <a:latin typeface="Arimo Bold"/>
              </a:rPr>
              <a:t>основой для отбора образовательных ресурсов, необходимых для их достижения, а перечисленные требования предусматривают отражение специфики реализации определенных нами трудовых функций и трудовых действий педагога по предметной области «История». </a:t>
            </a:r>
            <a:r>
              <a:rPr kumimoji="0" lang="ru-RU" sz="4000" b="0" i="0" u="none" strike="noStrike" kern="1200" cap="none" spc="-2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 Bold"/>
                <a:ea typeface="+mn-ea"/>
                <a:cs typeface="+mn-cs"/>
              </a:rPr>
              <a:t/>
            </a:r>
            <a:br>
              <a:rPr kumimoji="0" lang="ru-RU" sz="4000" b="0" i="0" u="none" strike="noStrike" kern="1200" cap="none" spc="-24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mo Bold"/>
                <a:ea typeface="+mn-ea"/>
                <a:cs typeface="+mn-cs"/>
              </a:rPr>
            </a:br>
            <a:endParaRPr kumimoji="0" lang="en-US" sz="4000" b="0" i="0" u="none" strike="noStrike" kern="1200" cap="none" spc="-24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3238500"/>
            <a:ext cx="8839200" cy="1066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9080" lvl="1">
              <a:lnSpc>
                <a:spcPts val="3800"/>
              </a:lnSpc>
              <a:spcBef>
                <a:spcPct val="0"/>
              </a:spcBef>
            </a:pPr>
            <a:r>
              <a:rPr lang="ru-RU" sz="3200" dirty="0">
                <a:solidFill>
                  <a:prstClr val="white"/>
                </a:solidFill>
                <a:latin typeface="Arimo"/>
              </a:rPr>
              <a:t/>
            </a:r>
            <a:br>
              <a:rPr lang="ru-RU" sz="3200" dirty="0">
                <a:solidFill>
                  <a:prstClr val="white"/>
                </a:solidFill>
                <a:latin typeface="Arimo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mo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86257" y="751114"/>
            <a:ext cx="8599714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/>
            <a:r>
              <a:rPr lang="ru-RU" sz="4000" spc="-240" dirty="0" smtClean="0">
                <a:solidFill>
                  <a:schemeClr val="bg1"/>
                </a:solidFill>
                <a:latin typeface="Arimo Bold"/>
              </a:rPr>
              <a:t>ТРЕБОВАНИЯ </a:t>
            </a:r>
          </a:p>
          <a:p>
            <a:pPr lvl="0"/>
            <a:endParaRPr lang="ru-RU" sz="4000" spc="-240" dirty="0">
              <a:solidFill>
                <a:schemeClr val="bg1"/>
              </a:solidFill>
              <a:latin typeface="Arimo Bold"/>
            </a:endParaRPr>
          </a:p>
          <a:p>
            <a:pPr lvl="0"/>
            <a:r>
              <a:rPr lang="ru-RU" sz="4000" spc="-240" dirty="0" smtClean="0">
                <a:solidFill>
                  <a:schemeClr val="bg1"/>
                </a:solidFill>
                <a:latin typeface="Arimo Bold"/>
              </a:rPr>
              <a:t>к </a:t>
            </a:r>
            <a:r>
              <a:rPr lang="ru-RU" sz="4000" spc="-240" dirty="0">
                <a:solidFill>
                  <a:schemeClr val="bg1"/>
                </a:solidFill>
                <a:latin typeface="Arimo Bold"/>
              </a:rPr>
              <a:t>образовательным результатам подготовки будущих учителей истории к формированию функциональной грамотности обучающихся представлены в виде знаний, умений и зоны ответственности педагога.</a:t>
            </a:r>
            <a:endParaRPr kumimoji="0" lang="en-US" sz="4000" b="0" i="0" u="none" strike="noStrike" kern="1200" cap="none" spc="-24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mo" panose="020B0604020202020204" charset="0"/>
              <a:ea typeface="Arimo" panose="020B0604020202020204" charset="0"/>
              <a:cs typeface="Arim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530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1892277"/>
              </p:ext>
            </p:extLst>
          </p:nvPr>
        </p:nvGraphicFramePr>
        <p:xfrm>
          <a:off x="457200" y="190500"/>
          <a:ext cx="17602200" cy="10108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>
                  <a:extLst>
                    <a:ext uri="{9D8B030D-6E8A-4147-A177-3AD203B41FA5}">
                      <a16:colId xmlns:a16="http://schemas.microsoft.com/office/drawing/2014/main" val="2381040170"/>
                    </a:ext>
                  </a:extLst>
                </a:gridCol>
                <a:gridCol w="14782800">
                  <a:extLst>
                    <a:ext uri="{9D8B030D-6E8A-4147-A177-3AD203B41FA5}">
                      <a16:colId xmlns:a16="http://schemas.microsoft.com/office/drawing/2014/main" val="381812678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3000" dirty="0" smtClean="0">
                          <a:solidFill>
                            <a:srgbClr val="7030A0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ТФ 01.01</a:t>
                      </a:r>
                      <a:endParaRPr lang="be-BY" sz="3000" dirty="0">
                        <a:solidFill>
                          <a:srgbClr val="7030A0"/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000" dirty="0" smtClean="0">
                          <a:solidFill>
                            <a:srgbClr val="7030A0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ОРГАНИЗОВЫВАЕТ ПРОЦЕСС ЦЕЛЕПОЛАГАНИЯ </a:t>
                      </a:r>
                      <a:r>
                        <a:rPr lang="be-BY" sz="3000" dirty="0" smtClean="0">
                          <a:solidFill>
                            <a:srgbClr val="7030A0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В ПРОЦЕССЕ ОБУЧЕНИЯ</a:t>
                      </a:r>
                      <a:endParaRPr lang="be-BY" sz="3000" dirty="0">
                        <a:solidFill>
                          <a:srgbClr val="7030A0"/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527188"/>
                  </a:ext>
                </a:extLst>
              </a:tr>
              <a:tr h="2374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Трудовые действия (ТД)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ТД_1.1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 Ставит цели формирования функциональной грамотности учащихся в процессе обучения истории </a:t>
                      </a:r>
                      <a:endParaRPr lang="be-BY" sz="2400" dirty="0">
                        <a:solidFill>
                          <a:schemeClr val="bg1"/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ТД_2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.1. Проектирует процесс формирования функциональной грамотности учащихся в ходе обучения истории</a:t>
                      </a:r>
                      <a:endParaRPr lang="be-BY" sz="2400" dirty="0">
                        <a:solidFill>
                          <a:schemeClr val="bg1"/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ТД_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3.1. Прогнозирует возможные результаты формирования функциональной грамотности учащихся в ходе обучения истории. </a:t>
                      </a:r>
                      <a:endParaRPr lang="be-BY" sz="2400" dirty="0">
                        <a:solidFill>
                          <a:schemeClr val="bg1"/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4818914"/>
                  </a:ext>
                </a:extLst>
              </a:tr>
              <a:tr h="31759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Требования к знаниям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08940" algn="l"/>
                        </a:tabLst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знает технологию образовательного целеполагания;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08940" algn="l"/>
                        </a:tabLst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*знает методы и приемы педагогической диагностики мотивации учения, стилей учебной деятельности и уровня сформированности личностных, метапредметных и предметных компетенций учащихся; 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08940" algn="l"/>
                        </a:tabLst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знает различные формы, методы и технологии проектирования образовательного процесса по истории на основе компетентностного подхода; 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08940" algn="l"/>
                        </a:tabLst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знает критерии и показатели результативности сформированности функциональной грамотности учащихся в процессе обучения истории.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607435"/>
                  </a:ext>
                </a:extLst>
              </a:tr>
              <a:tr h="2374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Требования к умениям</a:t>
                      </a: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08940" algn="l"/>
                        </a:tabLst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определяет и корректирует обучающие цели в соответствии с результатами педагогической диагностики, обеспечивает их перевод в личностно значимые для учащихся; 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08940" algn="l"/>
                        </a:tabLst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выбирает адекватные дидактическим задачам формы, методы и технологии формирования функциональной грамотности учащихся в процессе обучения истории;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  <a:tabLst>
                          <a:tab pos="408940" algn="l"/>
                        </a:tabLst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конструирует содержание учебного занятия и адаптирует его с учётом требований к формированию функциональной грамотности учащихся в процессе обучения истории. 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7818834"/>
                  </a:ext>
                </a:extLst>
              </a:tr>
              <a:tr h="15733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Ответственность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</a:t>
                      </a:r>
                      <a:r>
                        <a:rPr lang="be-BY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способен </a:t>
                      </a: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ставить цели формирования функциональной грамотности учащихся в процессе обучения истории;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способен проектировать процесс формирования функциональной грамотности учащихся в ходе обучения истории на основе современных методик и технологий.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159740"/>
                  </a:ext>
                </a:extLst>
              </a:tr>
            </a:tbl>
          </a:graphicData>
        </a:graphic>
      </p:graphicFrame>
      <p:sp>
        <p:nvSpPr>
          <p:cNvPr id="7" name="Freeform 6"/>
          <p:cNvSpPr/>
          <p:nvPr/>
        </p:nvSpPr>
        <p:spPr>
          <a:xfrm>
            <a:off x="87085" y="2090057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7030A0"/>
          </a:solidFill>
        </p:spPr>
      </p:sp>
      <p:sp>
        <p:nvSpPr>
          <p:cNvPr id="9" name="Freeform 6"/>
          <p:cNvSpPr/>
          <p:nvPr/>
        </p:nvSpPr>
        <p:spPr>
          <a:xfrm>
            <a:off x="228600" y="4229100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7030A0"/>
          </a:solidFill>
        </p:spPr>
      </p:sp>
      <p:sp>
        <p:nvSpPr>
          <p:cNvPr id="10" name="Freeform 6"/>
          <p:cNvSpPr/>
          <p:nvPr/>
        </p:nvSpPr>
        <p:spPr>
          <a:xfrm>
            <a:off x="65314" y="7581900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7030A0"/>
          </a:solidFill>
        </p:spPr>
      </p:sp>
      <p:sp>
        <p:nvSpPr>
          <p:cNvPr id="11" name="Freeform 6"/>
          <p:cNvSpPr/>
          <p:nvPr/>
        </p:nvSpPr>
        <p:spPr>
          <a:xfrm>
            <a:off x="65314" y="9182100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7030A0"/>
          </a:solidFill>
        </p:spPr>
      </p:sp>
    </p:spTree>
    <p:extLst>
      <p:ext uri="{BB962C8B-B14F-4D97-AF65-F5344CB8AC3E}">
        <p14:creationId xmlns:p14="http://schemas.microsoft.com/office/powerpoint/2010/main" val="44488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220879"/>
              </p:ext>
            </p:extLst>
          </p:nvPr>
        </p:nvGraphicFramePr>
        <p:xfrm>
          <a:off x="381000" y="190500"/>
          <a:ext cx="17602200" cy="975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468495425"/>
                    </a:ext>
                  </a:extLst>
                </a:gridCol>
                <a:gridCol w="14706600">
                  <a:extLst>
                    <a:ext uri="{9D8B030D-6E8A-4147-A177-3AD203B41FA5}">
                      <a16:colId xmlns:a16="http://schemas.microsoft.com/office/drawing/2014/main" val="223146659"/>
                    </a:ext>
                  </a:extLst>
                </a:gridCol>
              </a:tblGrid>
              <a:tr h="6502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3000" b="1" dirty="0" smtClean="0">
                          <a:solidFill>
                            <a:srgbClr val="FF9900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ТФ 01.02</a:t>
                      </a:r>
                      <a:endParaRPr lang="be-BY" sz="3000" b="1" dirty="0">
                        <a:solidFill>
                          <a:srgbClr val="FF9900"/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3000" b="1" dirty="0" smtClean="0">
                          <a:solidFill>
                            <a:srgbClr val="FF9900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СОЗДАЕТ РАЗВИВАЮЩУЮ ОБРАЗОВАТЕЛЬНУЮ СРЕДУ</a:t>
                      </a:r>
                      <a:endParaRPr lang="be-BY" sz="3000" b="1" dirty="0">
                        <a:solidFill>
                          <a:srgbClr val="FF9900"/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167072"/>
                  </a:ext>
                </a:extLst>
              </a:tr>
              <a:tr h="19507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Трудовые действия (ТД)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ТД_2.1. Обеспечивает педагогическую поддержку развития и самореализации учащихся.</a:t>
                      </a:r>
                      <a:endParaRPr lang="be-BY" sz="2400" dirty="0">
                        <a:solidFill>
                          <a:schemeClr val="bg1"/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ТД_2.2. Осуществляет в</a:t>
                      </a:r>
                      <a:r>
                        <a:rPr lang="be-BY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ыбор собственной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траектории </a:t>
                      </a:r>
                      <a:r>
                        <a:rPr lang="be-BY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образовательного процесса</a:t>
                      </a:r>
                      <a:r>
                        <a:rPr lang="ru-RU" sz="2400" dirty="0">
                          <a:solidFill>
                            <a:schemeClr val="bg1"/>
                          </a:solidFill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обучения истории. </a:t>
                      </a:r>
                      <a:endParaRPr lang="be-BY" sz="2400" dirty="0">
                        <a:solidFill>
                          <a:schemeClr val="bg1"/>
                        </a:solidFill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144985"/>
                  </a:ext>
                </a:extLst>
              </a:tr>
              <a:tr h="2926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Требования к знаниям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знает функции и современные технологии сопровождения индивидуального развития учащихся в процессе обучения истории;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знает методики развития и саморазвития учащихся, выявления их интересов к различным видам деятельности;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знает технологии формирования и реализации </a:t>
                      </a:r>
                      <a:r>
                        <a:rPr lang="be-BY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собственной</a:t>
                      </a: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траектории </a:t>
                      </a:r>
                      <a:r>
                        <a:rPr lang="be-BY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образовательного процесса</a:t>
                      </a: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обучения истории. 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135586"/>
                  </a:ext>
                </a:extLst>
              </a:tr>
              <a:tr h="29260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Требования к умениям</a:t>
                      </a: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создает образовательные ситуации, стимулирующие развитие и самореализацию учащихся в процессе обучения истории;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сопровождает индивидуальное развитие учащихся в процессе формирования их функциональной грамотности;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разрабатывает </a:t>
                      </a:r>
                      <a:r>
                        <a:rPr lang="be-BY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собственную </a:t>
                      </a: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профессиональную траекторию </a:t>
                      </a:r>
                      <a:r>
                        <a:rPr lang="be-BY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образовательного процесса</a:t>
                      </a: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 по истории.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7590189"/>
                  </a:ext>
                </a:extLst>
              </a:tr>
              <a:tr h="1300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be-BY" sz="2400" dirty="0" smtClean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Ответственность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SzPts val="1000"/>
                        <a:buFont typeface="Symbol" panose="05050102010706020507" pitchFamily="18" charset="2"/>
                        <a:buNone/>
                      </a:pPr>
                      <a:r>
                        <a:rPr lang="ru-RU" sz="2400" dirty="0">
                          <a:effectLst/>
                          <a:latin typeface="Arimo Bold" panose="020B0604020202020204" charset="0"/>
                          <a:ea typeface="Arimo Bold" panose="020B0604020202020204" charset="0"/>
                          <a:cs typeface="Arimo Bold" panose="020B0604020202020204" charset="0"/>
                        </a:rPr>
                        <a:t>* способен обеспечивать педагогическую поддержку развития и саморазвития учащихся в процессе формирования функциональной грамотности при обучении истории. </a:t>
                      </a:r>
                      <a:endParaRPr lang="be-BY" sz="2400" dirty="0">
                        <a:effectLst/>
                        <a:latin typeface="Arimo Bold" panose="020B0604020202020204" charset="0"/>
                        <a:ea typeface="Arimo Bold" panose="020B0604020202020204" charset="0"/>
                        <a:cs typeface="Arimo Bold" panose="020B0604020202020204" charset="0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967279"/>
                  </a:ext>
                </a:extLst>
              </a:tr>
            </a:tbl>
          </a:graphicData>
        </a:graphic>
      </p:graphicFrame>
      <p:sp>
        <p:nvSpPr>
          <p:cNvPr id="3" name="Freeform 6"/>
          <p:cNvSpPr/>
          <p:nvPr/>
        </p:nvSpPr>
        <p:spPr>
          <a:xfrm>
            <a:off x="10886" y="1866900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FFC000"/>
          </a:solidFill>
        </p:spPr>
      </p:sp>
      <p:sp>
        <p:nvSpPr>
          <p:cNvPr id="5" name="Freeform 6"/>
          <p:cNvSpPr/>
          <p:nvPr/>
        </p:nvSpPr>
        <p:spPr>
          <a:xfrm>
            <a:off x="10886" y="3771900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FFC000"/>
          </a:solidFill>
        </p:spPr>
      </p:sp>
      <p:sp>
        <p:nvSpPr>
          <p:cNvPr id="6" name="Freeform 6"/>
          <p:cNvSpPr/>
          <p:nvPr/>
        </p:nvSpPr>
        <p:spPr>
          <a:xfrm>
            <a:off x="0" y="6629400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FFC000"/>
          </a:solidFill>
        </p:spPr>
      </p:sp>
      <p:sp>
        <p:nvSpPr>
          <p:cNvPr id="7" name="Freeform 6"/>
          <p:cNvSpPr/>
          <p:nvPr/>
        </p:nvSpPr>
        <p:spPr>
          <a:xfrm>
            <a:off x="-32657" y="9029700"/>
            <a:ext cx="2362200" cy="457200"/>
          </a:xfrm>
          <a:custGeom>
            <a:avLst/>
            <a:gdLst/>
            <a:ahLst/>
            <a:cxnLst/>
            <a:rect l="l" t="t" r="r" b="b"/>
            <a:pathLst>
              <a:path w="1632819" h="317122">
                <a:moveTo>
                  <a:pt x="1632819" y="158561"/>
                </a:moveTo>
                <a:cubicBezTo>
                  <a:pt x="1632819" y="71464"/>
                  <a:pt x="1552809" y="0"/>
                  <a:pt x="1452479" y="0"/>
                </a:cubicBezTo>
                <a:lnTo>
                  <a:pt x="172720" y="0"/>
                </a:lnTo>
                <a:lnTo>
                  <a:pt x="172720" y="1117"/>
                </a:lnTo>
                <a:cubicBezTo>
                  <a:pt x="76200" y="4467"/>
                  <a:pt x="0" y="73698"/>
                  <a:pt x="0" y="158561"/>
                </a:cubicBezTo>
                <a:cubicBezTo>
                  <a:pt x="0" y="243425"/>
                  <a:pt x="77470" y="312656"/>
                  <a:pt x="172720" y="316006"/>
                </a:cubicBezTo>
                <a:lnTo>
                  <a:pt x="172720" y="317122"/>
                </a:lnTo>
                <a:lnTo>
                  <a:pt x="1452479" y="317122"/>
                </a:lnTo>
                <a:cubicBezTo>
                  <a:pt x="1551539" y="317122"/>
                  <a:pt x="1632819" y="245658"/>
                  <a:pt x="1632819" y="158561"/>
                </a:cubicBezTo>
                <a:close/>
              </a:path>
            </a:pathLst>
          </a:custGeom>
          <a:solidFill>
            <a:srgbClr val="FFC000"/>
          </a:solidFill>
        </p:spPr>
      </p:sp>
    </p:spTree>
    <p:extLst>
      <p:ext uri="{BB962C8B-B14F-4D97-AF65-F5344CB8AC3E}">
        <p14:creationId xmlns:p14="http://schemas.microsoft.com/office/powerpoint/2010/main" val="326935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3607</Words>
  <Application>Microsoft Office PowerPoint</Application>
  <PresentationFormat>Произвольный</PresentationFormat>
  <Paragraphs>324</Paragraphs>
  <Slides>29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Arimo Bold</vt:lpstr>
      <vt:lpstr>Symbol</vt:lpstr>
      <vt:lpstr>Arial</vt:lpstr>
      <vt:lpstr>Calibri</vt:lpstr>
      <vt:lpstr>Arimo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Зеленый Красный и Синий Яркий Современный СМИ и Издательское Дело Еженедельные Новости Команды Презентация</dc:title>
  <dc:creator>Darya Kasiakova</dc:creator>
  <cp:lastModifiedBy>Home</cp:lastModifiedBy>
  <cp:revision>47</cp:revision>
  <dcterms:created xsi:type="dcterms:W3CDTF">2006-08-16T00:00:00Z</dcterms:created>
  <dcterms:modified xsi:type="dcterms:W3CDTF">2022-09-19T11:10:39Z</dcterms:modified>
  <dc:identifier>DAE7KYf-Ego</dc:identifier>
</cp:coreProperties>
</file>