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1" r:id="rId3"/>
    <p:sldId id="305" r:id="rId4"/>
    <p:sldId id="308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27D"/>
    <a:srgbClr val="AE3B2F"/>
    <a:srgbClr val="2F5597"/>
    <a:srgbClr val="951AAA"/>
    <a:srgbClr val="6C137B"/>
    <a:srgbClr val="B31FCD"/>
    <a:srgbClr val="D01DA9"/>
    <a:srgbClr val="FC3774"/>
    <a:srgbClr val="FE7A4F"/>
    <a:srgbClr val="FE7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22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6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399" y="2690336"/>
            <a:ext cx="9990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«Разработать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компетенций, отражающих готовность будущих педагогических работников к формированию функциональной грамотности обучающихся»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8F4D886-F196-4610-B853-8FFBDA2526EC}"/>
              </a:ext>
            </a:extLst>
          </p:cNvPr>
          <p:cNvSpPr/>
          <p:nvPr/>
        </p:nvSpPr>
        <p:spPr>
          <a:xfrm>
            <a:off x="1261532" y="1253739"/>
            <a:ext cx="9702800" cy="3431626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основ функциональной грамотности ребенка дошкольного возраста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применять полученные в различных видах деятельности знания (представления), умения и навыки для решения различных бытовых, игровых, учебных и других практических задач, развитие позитивных личностных качеств и установок, обеспечение стартовых возможностей, содействующих дальнейшему развитию личности, а также обогащению и развитию своего образовательного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(Р.Р.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Косенюк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B15EF4C5-412F-4E01-A30B-1DD8789750E7}"/>
              </a:ext>
            </a:extLst>
          </p:cNvPr>
          <p:cNvSpPr/>
          <p:nvPr/>
        </p:nvSpPr>
        <p:spPr>
          <a:xfrm>
            <a:off x="1261532" y="3759200"/>
            <a:ext cx="762001" cy="923337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70C8F924-C09D-49BE-B509-A6FBB6DAA972}"/>
              </a:ext>
            </a:extLst>
          </p:cNvPr>
          <p:cNvSpPr/>
          <p:nvPr/>
        </p:nvSpPr>
        <p:spPr>
          <a:xfrm rot="10800000">
            <a:off x="10058399" y="1253737"/>
            <a:ext cx="905931" cy="87986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8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960311" y="1825625"/>
            <a:ext cx="3073621" cy="3072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504520" y="1367352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3288830" y="1296790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4344947" y="2305678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4373368" y="3966202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3288830" y="5196090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021664" y="524933"/>
            <a:ext cx="6493002" cy="11275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личности ребенка дошкольного возраста и нерасчлененность процесса ее развития</a:t>
            </a: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806039" y="2024696"/>
            <a:ext cx="5792645" cy="14053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целостной картины мира ребенка как системы представлений об окружающей действительности, отраженных в многообразии чувственных образов, совокупности абстрактных понятий</a:t>
            </a: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5642505" y="3699941"/>
            <a:ext cx="5694362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561022" y="3785357"/>
            <a:ext cx="4044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спектр функций современного человека</a:t>
            </a: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5021667" y="5065449"/>
            <a:ext cx="6196665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6039" y="5105525"/>
            <a:ext cx="406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подход в реализации содержания  дошкольного образования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MH_Other_2"/>
          <p:cNvSpPr/>
          <p:nvPr>
            <p:custDataLst>
              <p:tags r:id="rId1"/>
            </p:custDataLst>
          </p:nvPr>
        </p:nvSpPr>
        <p:spPr>
          <a:xfrm>
            <a:off x="4386875" y="599266"/>
            <a:ext cx="1200000" cy="120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solidFill>
              <a:srgbClr val="1D927D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0" name="组合 27"/>
          <p:cNvGrpSpPr/>
          <p:nvPr/>
        </p:nvGrpSpPr>
        <p:grpSpPr>
          <a:xfrm>
            <a:off x="5042505" y="2003093"/>
            <a:ext cx="1200000" cy="1200000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5042505" y="3430033"/>
            <a:ext cx="1200000" cy="12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4386875" y="4837224"/>
            <a:ext cx="1200000" cy="1200000"/>
            <a:chOff x="4229236" y="3968984"/>
            <a:chExt cx="792000" cy="792000"/>
          </a:xfrm>
        </p:grpSpPr>
        <p:sp>
          <p:nvSpPr>
            <p:cNvPr id="42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11" y="1799266"/>
            <a:ext cx="3073621" cy="3228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组合 32"/>
          <p:cNvGrpSpPr/>
          <p:nvPr/>
        </p:nvGrpSpPr>
        <p:grpSpPr>
          <a:xfrm>
            <a:off x="4382113" y="599266"/>
            <a:ext cx="1200000" cy="1200000"/>
            <a:chOff x="4229236" y="3968984"/>
            <a:chExt cx="792000" cy="792000"/>
          </a:xfrm>
        </p:grpSpPr>
        <p:sp>
          <p:nvSpPr>
            <p:cNvPr id="45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4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19" grpId="0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21E7BCE-C774-4A62-B98D-27D461DB2519}"/>
              </a:ext>
            </a:extLst>
          </p:cNvPr>
          <p:cNvSpPr/>
          <p:nvPr/>
        </p:nvSpPr>
        <p:spPr>
          <a:xfrm>
            <a:off x="7011072" y="543621"/>
            <a:ext cx="4825329" cy="14629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CCCC6BF-D7FA-464E-951B-72DF98EEA5ED}"/>
              </a:ext>
            </a:extLst>
          </p:cNvPr>
          <p:cNvSpPr txBox="1"/>
          <p:nvPr/>
        </p:nvSpPr>
        <p:spPr>
          <a:xfrm>
            <a:off x="8127999" y="941546"/>
            <a:ext cx="3666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 </a:t>
            </a:r>
            <a:endParaRPr lang="ru-RU" b="1" cap="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xmlns="" id="{E5586399-C4E2-415C-975D-AAE02713CB2E}"/>
              </a:ext>
            </a:extLst>
          </p:cNvPr>
          <p:cNvSpPr/>
          <p:nvPr/>
        </p:nvSpPr>
        <p:spPr>
          <a:xfrm rot="5400000">
            <a:off x="6873347" y="535621"/>
            <a:ext cx="1081518" cy="1263487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E5786826-0EB4-4EE7-ACB6-23AA7DC7D37C}"/>
              </a:ext>
            </a:extLst>
          </p:cNvPr>
          <p:cNvSpPr/>
          <p:nvPr/>
        </p:nvSpPr>
        <p:spPr>
          <a:xfrm rot="16200000">
            <a:off x="6813732" y="429265"/>
            <a:ext cx="165970" cy="2287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C89C9A4-02ED-4066-81C7-B6CDBA22104A}"/>
              </a:ext>
            </a:extLst>
          </p:cNvPr>
          <p:cNvSpPr/>
          <p:nvPr/>
        </p:nvSpPr>
        <p:spPr>
          <a:xfrm rot="5400000" flipV="1">
            <a:off x="6813183" y="1676755"/>
            <a:ext cx="165970" cy="2287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BFA337A-8C22-4DAB-BD74-DC4414DF4B07}"/>
              </a:ext>
            </a:extLst>
          </p:cNvPr>
          <p:cNvSpPr/>
          <p:nvPr/>
        </p:nvSpPr>
        <p:spPr>
          <a:xfrm>
            <a:off x="6781264" y="635969"/>
            <a:ext cx="228710" cy="1072156"/>
          </a:xfrm>
          <a:prstGeom prst="rect">
            <a:avLst/>
          </a:prstGeom>
          <a:gradFill>
            <a:gsLst>
              <a:gs pos="46000">
                <a:schemeClr val="accent4"/>
              </a:gs>
              <a:gs pos="100000">
                <a:schemeClr val="accent4"/>
              </a:gs>
              <a:gs pos="25000">
                <a:srgbClr val="FDEDDD">
                  <a:alpha val="63000"/>
                </a:srgbClr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A76421-C57B-4415-A82B-0EC0606B3A30}"/>
              </a:ext>
            </a:extLst>
          </p:cNvPr>
          <p:cNvSpPr txBox="1"/>
          <p:nvPr/>
        </p:nvSpPr>
        <p:spPr>
          <a:xfrm>
            <a:off x="7109587" y="8300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471F1C2-118F-4D38-BEBD-DFD6B7B34E2E}"/>
              </a:ext>
            </a:extLst>
          </p:cNvPr>
          <p:cNvSpPr/>
          <p:nvPr/>
        </p:nvSpPr>
        <p:spPr>
          <a:xfrm>
            <a:off x="1232663" y="778056"/>
            <a:ext cx="5056300" cy="11142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41F444D-7189-4618-9E50-430882A60B28}"/>
              </a:ext>
            </a:extLst>
          </p:cNvPr>
          <p:cNvSpPr txBox="1"/>
          <p:nvPr/>
        </p:nvSpPr>
        <p:spPr>
          <a:xfrm>
            <a:off x="1931019" y="1126212"/>
            <a:ext cx="435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социально-нравственная грамотность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: скругленные верхние углы 52">
            <a:extLst>
              <a:ext uri="{FF2B5EF4-FFF2-40B4-BE49-F238E27FC236}">
                <a16:creationId xmlns:a16="http://schemas.microsoft.com/office/drawing/2014/main" xmlns="" id="{7A4F8339-B66D-41AD-8E84-335226BA3074}"/>
              </a:ext>
            </a:extLst>
          </p:cNvPr>
          <p:cNvSpPr/>
          <p:nvPr/>
        </p:nvSpPr>
        <p:spPr>
          <a:xfrm rot="5400000">
            <a:off x="742917" y="729651"/>
            <a:ext cx="1081518" cy="1263487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xmlns="" id="{24726CBE-F7EA-4638-8D4B-BD013E41A860}"/>
              </a:ext>
            </a:extLst>
          </p:cNvPr>
          <p:cNvSpPr/>
          <p:nvPr/>
        </p:nvSpPr>
        <p:spPr>
          <a:xfrm rot="16200000">
            <a:off x="683304" y="616081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xmlns="" id="{E1EAB89F-0246-4AE6-B12F-0DA57761CE81}"/>
              </a:ext>
            </a:extLst>
          </p:cNvPr>
          <p:cNvSpPr/>
          <p:nvPr/>
        </p:nvSpPr>
        <p:spPr>
          <a:xfrm rot="5400000" flipV="1">
            <a:off x="741664" y="1707273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99C4655-9EE6-4C23-A6EF-591D3188E097}"/>
              </a:ext>
            </a:extLst>
          </p:cNvPr>
          <p:cNvSpPr/>
          <p:nvPr/>
        </p:nvSpPr>
        <p:spPr>
          <a:xfrm>
            <a:off x="679723" y="774800"/>
            <a:ext cx="228710" cy="1072156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chemeClr val="accent1"/>
              </a:gs>
              <a:gs pos="25000">
                <a:srgbClr val="FDEDDD">
                  <a:alpha val="63000"/>
                </a:srgb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B3EB750-0341-42D3-BF21-A9886C25E02F}"/>
              </a:ext>
            </a:extLst>
          </p:cNvPr>
          <p:cNvSpPr txBox="1"/>
          <p:nvPr/>
        </p:nvSpPr>
        <p:spPr>
          <a:xfrm>
            <a:off x="939004" y="81342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8FC57294-E526-4B3D-A2A2-0619C8458C3D}"/>
              </a:ext>
            </a:extLst>
          </p:cNvPr>
          <p:cNvSpPr/>
          <p:nvPr/>
        </p:nvSpPr>
        <p:spPr>
          <a:xfrm>
            <a:off x="7009974" y="2741131"/>
            <a:ext cx="4825328" cy="1109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marL="982663" indent="92075" algn="just"/>
            <a:endParaRPr lang="ru-RU" sz="1200" dirty="0">
              <a:solidFill>
                <a:schemeClr val="tx1"/>
              </a:solidFill>
            </a:endParaRPr>
          </a:p>
          <a:p>
            <a:pPr marL="982663" indent="92075" algn="just"/>
            <a:endParaRPr lang="ru-RU" sz="1200" dirty="0">
              <a:solidFill>
                <a:schemeClr val="tx1"/>
              </a:solidFill>
            </a:endParaRPr>
          </a:p>
          <a:p>
            <a:pPr marL="982663" indent="92075" algn="just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82BB6D3-9AB8-4B30-87CD-E37FB53CE098}"/>
              </a:ext>
            </a:extLst>
          </p:cNvPr>
          <p:cNvSpPr txBox="1"/>
          <p:nvPr/>
        </p:nvSpPr>
        <p:spPr>
          <a:xfrm>
            <a:off x="8127999" y="3132683"/>
            <a:ext cx="3629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: скругленные верхние углы 156">
            <a:extLst>
              <a:ext uri="{FF2B5EF4-FFF2-40B4-BE49-F238E27FC236}">
                <a16:creationId xmlns:a16="http://schemas.microsoft.com/office/drawing/2014/main" xmlns="" id="{C522B3D6-90BD-4590-B400-5AE3A875C888}"/>
              </a:ext>
            </a:extLst>
          </p:cNvPr>
          <p:cNvSpPr/>
          <p:nvPr/>
        </p:nvSpPr>
        <p:spPr>
          <a:xfrm rot="5400000">
            <a:off x="6873347" y="2628121"/>
            <a:ext cx="1081518" cy="1263487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ый треугольник 158">
            <a:extLst>
              <a:ext uri="{FF2B5EF4-FFF2-40B4-BE49-F238E27FC236}">
                <a16:creationId xmlns:a16="http://schemas.microsoft.com/office/drawing/2014/main" xmlns="" id="{D9E03EE4-53DB-4310-B0E9-48B561E71314}"/>
              </a:ext>
            </a:extLst>
          </p:cNvPr>
          <p:cNvSpPr/>
          <p:nvPr/>
        </p:nvSpPr>
        <p:spPr>
          <a:xfrm rot="16200000">
            <a:off x="6813732" y="2521765"/>
            <a:ext cx="165970" cy="22871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ый треугольник 160">
            <a:extLst>
              <a:ext uri="{FF2B5EF4-FFF2-40B4-BE49-F238E27FC236}">
                <a16:creationId xmlns:a16="http://schemas.microsoft.com/office/drawing/2014/main" xmlns="" id="{106915D9-2A65-4D1C-8AB1-BCA6D9D9735C}"/>
              </a:ext>
            </a:extLst>
          </p:cNvPr>
          <p:cNvSpPr/>
          <p:nvPr/>
        </p:nvSpPr>
        <p:spPr>
          <a:xfrm rot="5400000" flipV="1">
            <a:off x="6813183" y="3769255"/>
            <a:ext cx="165970" cy="22871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3850E1FC-4794-4994-992A-507E936A0407}"/>
              </a:ext>
            </a:extLst>
          </p:cNvPr>
          <p:cNvSpPr/>
          <p:nvPr/>
        </p:nvSpPr>
        <p:spPr>
          <a:xfrm>
            <a:off x="6781264" y="2728469"/>
            <a:ext cx="228710" cy="1072156"/>
          </a:xfrm>
          <a:prstGeom prst="rect">
            <a:avLst/>
          </a:prstGeom>
          <a:gradFill>
            <a:gsLst>
              <a:gs pos="46000">
                <a:schemeClr val="accent5"/>
              </a:gs>
              <a:gs pos="100000">
                <a:schemeClr val="accent5"/>
              </a:gs>
              <a:gs pos="25000">
                <a:srgbClr val="FDEDDD">
                  <a:alpha val="63000"/>
                </a:srgbClr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3D20989-085A-402A-8A02-9FB499B9F2E7}"/>
              </a:ext>
            </a:extLst>
          </p:cNvPr>
          <p:cNvSpPr txBox="1"/>
          <p:nvPr/>
        </p:nvSpPr>
        <p:spPr>
          <a:xfrm>
            <a:off x="7109587" y="29225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7C7894A6-0A7B-491C-849E-00539A61BDEE}"/>
              </a:ext>
            </a:extLst>
          </p:cNvPr>
          <p:cNvSpPr/>
          <p:nvPr/>
        </p:nvSpPr>
        <p:spPr>
          <a:xfrm>
            <a:off x="824649" y="2922531"/>
            <a:ext cx="5352322" cy="11589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B897030B-10F4-4E85-9CC9-530D16B2F57D}"/>
              </a:ext>
            </a:extLst>
          </p:cNvPr>
          <p:cNvSpPr txBox="1"/>
          <p:nvPr/>
        </p:nvSpPr>
        <p:spPr>
          <a:xfrm>
            <a:off x="2154191" y="3261085"/>
            <a:ext cx="391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endParaRPr lang="ru-RU" b="1" cap="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: скругленные верхние углы 174">
            <a:extLst>
              <a:ext uri="{FF2B5EF4-FFF2-40B4-BE49-F238E27FC236}">
                <a16:creationId xmlns:a16="http://schemas.microsoft.com/office/drawing/2014/main" xmlns="" id="{6F1E7D82-7F73-41B9-AA6C-616D59160EC0}"/>
              </a:ext>
            </a:extLst>
          </p:cNvPr>
          <p:cNvSpPr/>
          <p:nvPr/>
        </p:nvSpPr>
        <p:spPr>
          <a:xfrm rot="5400000">
            <a:off x="885063" y="2908998"/>
            <a:ext cx="1081518" cy="126348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ый треугольник 176">
            <a:extLst>
              <a:ext uri="{FF2B5EF4-FFF2-40B4-BE49-F238E27FC236}">
                <a16:creationId xmlns:a16="http://schemas.microsoft.com/office/drawing/2014/main" xmlns="" id="{7F74B4D6-F573-4701-AF80-D5FCA4ACBA19}"/>
              </a:ext>
            </a:extLst>
          </p:cNvPr>
          <p:cNvSpPr/>
          <p:nvPr/>
        </p:nvSpPr>
        <p:spPr>
          <a:xfrm rot="16200000">
            <a:off x="683304" y="2808176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ый треугольник 178">
            <a:extLst>
              <a:ext uri="{FF2B5EF4-FFF2-40B4-BE49-F238E27FC236}">
                <a16:creationId xmlns:a16="http://schemas.microsoft.com/office/drawing/2014/main" xmlns="" id="{3A53953E-A683-4ECC-9576-3691B7518401}"/>
              </a:ext>
            </a:extLst>
          </p:cNvPr>
          <p:cNvSpPr/>
          <p:nvPr/>
        </p:nvSpPr>
        <p:spPr>
          <a:xfrm rot="5400000" flipV="1">
            <a:off x="1627919" y="376925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FA0A0961-293E-437A-93F4-7BA6A1E5323D}"/>
              </a:ext>
            </a:extLst>
          </p:cNvPr>
          <p:cNvSpPr/>
          <p:nvPr/>
        </p:nvSpPr>
        <p:spPr>
          <a:xfrm>
            <a:off x="651934" y="3009344"/>
            <a:ext cx="228710" cy="1072156"/>
          </a:xfrm>
          <a:prstGeom prst="rect">
            <a:avLst/>
          </a:prstGeom>
          <a:gradFill>
            <a:gsLst>
              <a:gs pos="46000">
                <a:schemeClr val="accent2"/>
              </a:gs>
              <a:gs pos="98000">
                <a:schemeClr val="accent2"/>
              </a:gs>
              <a:gs pos="0">
                <a:schemeClr val="accent2"/>
              </a:gs>
              <a:gs pos="25000">
                <a:srgbClr val="FDEDDD">
                  <a:alpha val="63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FADB9D05-A199-4562-8D8F-E4E173828FB2}"/>
              </a:ext>
            </a:extLst>
          </p:cNvPr>
          <p:cNvSpPr txBox="1"/>
          <p:nvPr/>
        </p:nvSpPr>
        <p:spPr>
          <a:xfrm>
            <a:off x="1120671" y="319147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58DE8EFF-FAB8-4B60-A7C2-56B1B9F8DF77}"/>
              </a:ext>
            </a:extLst>
          </p:cNvPr>
          <p:cNvSpPr/>
          <p:nvPr/>
        </p:nvSpPr>
        <p:spPr>
          <a:xfrm>
            <a:off x="7039126" y="4959118"/>
            <a:ext cx="4825328" cy="13221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2EC4FDAD-0C03-4995-AA6C-7CF05173CA3A}"/>
              </a:ext>
            </a:extLst>
          </p:cNvPr>
          <p:cNvSpPr txBox="1"/>
          <p:nvPr/>
        </p:nvSpPr>
        <p:spPr>
          <a:xfrm>
            <a:off x="8127999" y="5366410"/>
            <a:ext cx="3903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Прямоугольник: скругленные верхние углы 192">
            <a:extLst>
              <a:ext uri="{FF2B5EF4-FFF2-40B4-BE49-F238E27FC236}">
                <a16:creationId xmlns:a16="http://schemas.microsoft.com/office/drawing/2014/main" xmlns="" id="{225478A2-2AE6-4482-9611-4E8FFF992386}"/>
              </a:ext>
            </a:extLst>
          </p:cNvPr>
          <p:cNvSpPr/>
          <p:nvPr/>
        </p:nvSpPr>
        <p:spPr>
          <a:xfrm rot="5400000">
            <a:off x="6920846" y="4899992"/>
            <a:ext cx="1081518" cy="1263487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ый треугольник 194">
            <a:extLst>
              <a:ext uri="{FF2B5EF4-FFF2-40B4-BE49-F238E27FC236}">
                <a16:creationId xmlns:a16="http://schemas.microsoft.com/office/drawing/2014/main" xmlns="" id="{BD752895-7251-4294-B96D-C7D0A17BEB6B}"/>
              </a:ext>
            </a:extLst>
          </p:cNvPr>
          <p:cNvSpPr/>
          <p:nvPr/>
        </p:nvSpPr>
        <p:spPr>
          <a:xfrm rot="16200000">
            <a:off x="6813732" y="5172100"/>
            <a:ext cx="165970" cy="22871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ый треугольник 196">
            <a:extLst>
              <a:ext uri="{FF2B5EF4-FFF2-40B4-BE49-F238E27FC236}">
                <a16:creationId xmlns:a16="http://schemas.microsoft.com/office/drawing/2014/main" xmlns="" id="{FC3E6DFF-ED85-4081-A872-A0CC7A2D452A}"/>
              </a:ext>
            </a:extLst>
          </p:cNvPr>
          <p:cNvSpPr/>
          <p:nvPr/>
        </p:nvSpPr>
        <p:spPr>
          <a:xfrm rot="5400000" flipV="1">
            <a:off x="6812634" y="6051060"/>
            <a:ext cx="165970" cy="22871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xmlns="" id="{063BD54A-E7BF-4CE3-A495-C561565A0AF9}"/>
              </a:ext>
            </a:extLst>
          </p:cNvPr>
          <p:cNvSpPr/>
          <p:nvPr/>
        </p:nvSpPr>
        <p:spPr>
          <a:xfrm>
            <a:off x="6788312" y="5006458"/>
            <a:ext cx="228710" cy="1072156"/>
          </a:xfrm>
          <a:prstGeom prst="rect">
            <a:avLst/>
          </a:prstGeom>
          <a:gradFill>
            <a:gsLst>
              <a:gs pos="46000">
                <a:schemeClr val="accent6"/>
              </a:gs>
              <a:gs pos="100000">
                <a:schemeClr val="accent6"/>
              </a:gs>
              <a:gs pos="25000">
                <a:srgbClr val="FDEDDD">
                  <a:alpha val="63000"/>
                </a:srgbClr>
              </a:gs>
              <a:gs pos="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F95C6DA4-0ED9-4A68-A9E9-D684ADF2A963}"/>
              </a:ext>
            </a:extLst>
          </p:cNvPr>
          <p:cNvSpPr txBox="1"/>
          <p:nvPr/>
        </p:nvSpPr>
        <p:spPr>
          <a:xfrm>
            <a:off x="7109587" y="524966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58790007-A187-4F2B-B3DC-C3F4861B3A53}"/>
              </a:ext>
            </a:extLst>
          </p:cNvPr>
          <p:cNvSpPr/>
          <p:nvPr/>
        </p:nvSpPr>
        <p:spPr>
          <a:xfrm>
            <a:off x="908433" y="4856424"/>
            <a:ext cx="5268538" cy="13919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F95F7C87-A303-4111-8BD2-C2AC63657406}"/>
              </a:ext>
            </a:extLst>
          </p:cNvPr>
          <p:cNvSpPr txBox="1"/>
          <p:nvPr/>
        </p:nvSpPr>
        <p:spPr>
          <a:xfrm>
            <a:off x="2304859" y="5142192"/>
            <a:ext cx="3984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информационно-читательская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1" name="Прямоугольник: скругленные верхние углы 210">
            <a:extLst>
              <a:ext uri="{FF2B5EF4-FFF2-40B4-BE49-F238E27FC236}">
                <a16:creationId xmlns:a16="http://schemas.microsoft.com/office/drawing/2014/main" xmlns="" id="{7B3EB410-3C9B-4F26-9A4A-4A8D96698C18}"/>
              </a:ext>
            </a:extLst>
          </p:cNvPr>
          <p:cNvSpPr/>
          <p:nvPr/>
        </p:nvSpPr>
        <p:spPr>
          <a:xfrm rot="5400000">
            <a:off x="915633" y="4789153"/>
            <a:ext cx="1081518" cy="1263487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ый треугольник 212">
            <a:extLst>
              <a:ext uri="{FF2B5EF4-FFF2-40B4-BE49-F238E27FC236}">
                <a16:creationId xmlns:a16="http://schemas.microsoft.com/office/drawing/2014/main" xmlns="" id="{97E73146-D14C-4CA2-AAC0-C4916015B140}"/>
              </a:ext>
            </a:extLst>
          </p:cNvPr>
          <p:cNvSpPr/>
          <p:nvPr/>
        </p:nvSpPr>
        <p:spPr>
          <a:xfrm rot="16200000">
            <a:off x="711093" y="4659084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ый треугольник 214">
            <a:extLst>
              <a:ext uri="{FF2B5EF4-FFF2-40B4-BE49-F238E27FC236}">
                <a16:creationId xmlns:a16="http://schemas.microsoft.com/office/drawing/2014/main" xmlns="" id="{26B27C72-D396-4BB1-B3D6-D9F9A4114A86}"/>
              </a:ext>
            </a:extLst>
          </p:cNvPr>
          <p:cNvSpPr/>
          <p:nvPr/>
        </p:nvSpPr>
        <p:spPr>
          <a:xfrm rot="5400000" flipV="1">
            <a:off x="711093" y="5881274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xmlns="" id="{C3CB7461-10CC-4A72-806C-C64F2ABC7D8E}"/>
              </a:ext>
            </a:extLst>
          </p:cNvPr>
          <p:cNvSpPr/>
          <p:nvPr/>
        </p:nvSpPr>
        <p:spPr>
          <a:xfrm>
            <a:off x="625626" y="4840488"/>
            <a:ext cx="228710" cy="1072156"/>
          </a:xfrm>
          <a:prstGeom prst="rect">
            <a:avLst/>
          </a:prstGeom>
          <a:gradFill>
            <a:gsLst>
              <a:gs pos="46000">
                <a:schemeClr val="accent3"/>
              </a:gs>
              <a:gs pos="100000">
                <a:schemeClr val="accent3"/>
              </a:gs>
              <a:gs pos="25000">
                <a:srgbClr val="FDEDDD">
                  <a:alpha val="63000"/>
                </a:srgbClr>
              </a:gs>
              <a:gs pos="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7710B1A-13B7-4268-A8C3-67162CE11312}"/>
              </a:ext>
            </a:extLst>
          </p:cNvPr>
          <p:cNvSpPr txBox="1"/>
          <p:nvPr/>
        </p:nvSpPr>
        <p:spPr>
          <a:xfrm>
            <a:off x="880644" y="511141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378458" y="177411"/>
            <a:ext cx="10585876" cy="283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грамотности, формируемые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дошкольного возраста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8C3AA9-C9D2-4B73-BBB5-647234FD75FC}"/>
              </a:ext>
            </a:extLst>
          </p:cNvPr>
          <p:cNvSpPr/>
          <p:nvPr/>
        </p:nvSpPr>
        <p:spPr>
          <a:xfrm>
            <a:off x="135468" y="663718"/>
            <a:ext cx="3073399" cy="59995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4AA421-DE45-42D7-974E-94DF47D0057F}"/>
              </a:ext>
            </a:extLst>
          </p:cNvPr>
          <p:cNvSpPr/>
          <p:nvPr/>
        </p:nvSpPr>
        <p:spPr>
          <a:xfrm>
            <a:off x="3322581" y="640527"/>
            <a:ext cx="2863855" cy="599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предметно-методические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E77E7C-FBC7-4065-B590-DC22936B6C54}"/>
              </a:ext>
            </a:extLst>
          </p:cNvPr>
          <p:cNvSpPr/>
          <p:nvPr/>
        </p:nvSpPr>
        <p:spPr>
          <a:xfrm>
            <a:off x="6358466" y="663719"/>
            <a:ext cx="2887133" cy="62891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F552A6-18A3-43F3-9B5A-21F12E3FF602}"/>
              </a:ext>
            </a:extLst>
          </p:cNvPr>
          <p:cNvSpPr/>
          <p:nvPr/>
        </p:nvSpPr>
        <p:spPr>
          <a:xfrm>
            <a:off x="9364131" y="663719"/>
            <a:ext cx="2717801" cy="57255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9B934E-61B9-44CD-B6C4-AEDB5FFF86BD}"/>
              </a:ext>
            </a:extLst>
          </p:cNvPr>
          <p:cNvSpPr/>
          <p:nvPr/>
        </p:nvSpPr>
        <p:spPr>
          <a:xfrm>
            <a:off x="135468" y="1248869"/>
            <a:ext cx="3073399" cy="5454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и обучения с учетом особенностей индивидуального развития и составляющих функциональной грамотности воспитанников дошкольного возраста;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и обучения, используя эффективные приемы, методы и технологии, направленные на формирование основ функциональной грамотности воспитанников дошкольного возраста в разных видах деятельности;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и STEAM подход, владеть средствами визуального программирования, образовательной робототехники для обеспечения развивающей образовательной среды учреждения дошкольного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4E93D00-E4FA-4B66-B7F1-A65CBD9A7C17}"/>
              </a:ext>
            </a:extLst>
          </p:cNvPr>
          <p:cNvSpPr/>
          <p:nvPr/>
        </p:nvSpPr>
        <p:spPr>
          <a:xfrm>
            <a:off x="3322581" y="1240476"/>
            <a:ext cx="2883999" cy="54821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воспитанников по формированию основ функциональной грамотности при реализации учебной программы дошкольного образования на основе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интеграции ее содержания, гибкости в организации образовательного процесса и использовании образовательных технологий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процессе технологии, обеспечивающие социальную ориентацию и личностную включенность воспитанников,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контекстность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реализации воспитательной направленности при формировании основ функциональной грамотности воспитанников дошкольного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3A277B-B7D5-4D53-81F6-BC1BCEB43B9D}"/>
              </a:ext>
            </a:extLst>
          </p:cNvPr>
          <p:cNvSpPr/>
          <p:nvPr/>
        </p:nvSpPr>
        <p:spPr>
          <a:xfrm>
            <a:off x="6358465" y="1236278"/>
            <a:ext cx="2887133" cy="54383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и технологии дошкольного образования к современным требованиям, позволяющим развивать критическое мышление, креативность, эмоциональный и социальный интеллект, навыки сотрудничества и продуктивного взаимодействия воспитанников дошкольного возраста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современные информационно-коммуникационные технологии для информационно-просветительской работы с родителями в целях обогащения воспитательного потенциала семьи и продуктивного взаимодействия с законными представителями по вопросам формирования функциональной грамотности воспитанников дошкольного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4E4C-B334-48ED-9D67-1532CB920773}"/>
              </a:ext>
            </a:extLst>
          </p:cNvPr>
          <p:cNvSpPr/>
          <p:nvPr/>
        </p:nvSpPr>
        <p:spPr>
          <a:xfrm>
            <a:off x="9364132" y="1248869"/>
            <a:ext cx="2717801" cy="5425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собственный уровень готовности к формированию разных видов функциональной грамотности, определять собственные профессиональные дефициты и способы их устранения, преодолевать профессиональные стереотипы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восприимчивым к новым педагогическим идеям, опыту и инновациям, формированию социальных практик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 насыщенное позитивное педагогическое взаимодействие, поддержку по отношению ко всем субъектам образовательного процесса.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90AAE0-3F8D-44C9-BAD5-64FBCE0C3746}"/>
              </a:ext>
            </a:extLst>
          </p:cNvPr>
          <p:cNvSpPr txBox="1"/>
          <p:nvPr/>
        </p:nvSpPr>
        <p:spPr>
          <a:xfrm>
            <a:off x="-63239" y="478838"/>
            <a:ext cx="327210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бщепедагогические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B8B745-A434-45C9-A12E-AEA7140813DF}"/>
              </a:ext>
            </a:extLst>
          </p:cNvPr>
          <p:cNvSpPr txBox="1"/>
          <p:nvPr/>
        </p:nvSpPr>
        <p:spPr>
          <a:xfrm>
            <a:off x="1841372" y="3458744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18067" y="6298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7903"/>
            <a:ext cx="1139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 компетенций, отражающих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будущих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дошкольного образования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дошкольного возраста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77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373</Words>
  <Application>Microsoft Office PowerPoint</Application>
  <PresentationFormat>Произвольный</PresentationFormat>
  <Paragraphs>57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128</cp:revision>
  <dcterms:created xsi:type="dcterms:W3CDTF">2020-04-02T12:37:45Z</dcterms:created>
  <dcterms:modified xsi:type="dcterms:W3CDTF">2022-11-24T06:26:08Z</dcterms:modified>
</cp:coreProperties>
</file>