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Override3.xml" ContentType="application/vnd.openxmlformats-officedocument.themeOverride+xml"/>
  <Override PartName="/ppt/theme/themeOverride4.xml" ContentType="application/vnd.openxmlformats-officedocument.themeOverride+xml"/>
  <Override PartName="/ppt/theme/themeOverride5.xml" ContentType="application/vnd.openxmlformats-officedocument.themeOverride+xml"/>
  <Override PartName="/ppt/notesSlides/notesSlide1.xml" ContentType="application/vnd.openxmlformats-officedocument.presentationml.notesSlide+xml"/>
  <Override PartName="/ppt/theme/themeOverride6.xml" ContentType="application/vnd.openxmlformats-officedocument.themeOverride+xml"/>
  <Override PartName="/ppt/notesSlides/notesSlide2.xml" ContentType="application/vnd.openxmlformats-officedocument.presentationml.notesSlide+xml"/>
  <Override PartName="/ppt/theme/themeOverride7.xml" ContentType="application/vnd.openxmlformats-officedocument.themeOverride+xml"/>
  <Override PartName="/ppt/notesSlides/notesSlide3.xml" ContentType="application/vnd.openxmlformats-officedocument.presentationml.notesSlide+xml"/>
  <Override PartName="/ppt/theme/themeOverride8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312" r:id="rId3"/>
    <p:sldId id="354" r:id="rId4"/>
    <p:sldId id="365" r:id="rId5"/>
    <p:sldId id="343" r:id="rId6"/>
    <p:sldId id="373" r:id="rId7"/>
    <p:sldId id="315" r:id="rId8"/>
    <p:sldId id="369" r:id="rId9"/>
    <p:sldId id="364" r:id="rId10"/>
  </p:sldIdLst>
  <p:sldSz cx="9144000" cy="6858000" type="screen4x3"/>
  <p:notesSz cx="6858000" cy="9144000"/>
  <p:custDataLst>
    <p:tags r:id="rId12"/>
  </p:custDataLst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DA157"/>
    <a:srgbClr val="DAC8B0"/>
    <a:srgbClr val="663300"/>
    <a:srgbClr val="F1EFDB"/>
    <a:srgbClr val="F6F3DE"/>
    <a:srgbClr val="EFE7DD"/>
    <a:srgbClr val="FDFDF5"/>
    <a:srgbClr val="996600"/>
    <a:srgbClr val="F9F8EB"/>
    <a:srgbClr val="FAF8E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72" autoAdjust="0"/>
    <p:restoredTop sz="94660"/>
  </p:normalViewPr>
  <p:slideViewPr>
    <p:cSldViewPr>
      <p:cViewPr varScale="1">
        <p:scale>
          <a:sx n="118" d="100"/>
          <a:sy n="118" d="100"/>
        </p:scale>
        <p:origin x="372" y="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E819EC5-4689-4FC8-9BD7-61D4322362F2}" type="datetimeFigureOut">
              <a:rPr lang="en-US" smtClean="0"/>
              <a:t>11/23/2022</a:t>
            </a:fld>
            <a:endParaRPr lang="en-US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4542900-79D5-41FA-8B0A-9C73AA8593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26775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hape 123"/>
          <p:cNvSpPr>
            <a:spLocks noGrp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25" tIns="91425" rIns="91425" bIns="91425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21507" name="Shape 124"/>
          <p:cNvSpPr>
            <a:spLocks noGrp="1" noRot="1" noChangeAspect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custGeom>
            <a:avLst/>
            <a:gdLst>
              <a:gd name="T0" fmla="*/ 0 w 120000"/>
              <a:gd name="T1" fmla="*/ 0 h 120000"/>
              <a:gd name="T2" fmla="*/ 4572000 w 120000"/>
              <a:gd name="T3" fmla="*/ 0 h 120000"/>
              <a:gd name="T4" fmla="*/ 4572000 w 120000"/>
              <a:gd name="T5" fmla="*/ 3429000 h 120000"/>
              <a:gd name="T6" fmla="*/ 0 w 120000"/>
              <a:gd name="T7" fmla="*/ 3429000 h 120000"/>
              <a:gd name="T8" fmla="*/ 0 w 120000"/>
              <a:gd name="T9" fmla="*/ 0 h 12000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20000"/>
              <a:gd name="T16" fmla="*/ 0 h 120000"/>
              <a:gd name="T17" fmla="*/ 120000 w 120000"/>
              <a:gd name="T18" fmla="*/ 120000 h 12000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lnTo>
                  <a:pt x="0" y="0"/>
                </a:lnTo>
                <a:close/>
              </a:path>
            </a:pathLst>
          </a:custGeom>
          <a:noFill/>
          <a:ln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</p:spTree>
    <p:extLst>
      <p:ext uri="{BB962C8B-B14F-4D97-AF65-F5344CB8AC3E}">
        <p14:creationId xmlns:p14="http://schemas.microsoft.com/office/powerpoint/2010/main" val="149792065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hape 123"/>
          <p:cNvSpPr>
            <a:spLocks noGrp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25" tIns="91425" rIns="91425" bIns="91425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21507" name="Shape 124"/>
          <p:cNvSpPr>
            <a:spLocks noGrp="1" noRot="1" noChangeAspect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custGeom>
            <a:avLst/>
            <a:gdLst>
              <a:gd name="T0" fmla="*/ 0 w 120000"/>
              <a:gd name="T1" fmla="*/ 0 h 120000"/>
              <a:gd name="T2" fmla="*/ 4572000 w 120000"/>
              <a:gd name="T3" fmla="*/ 0 h 120000"/>
              <a:gd name="T4" fmla="*/ 4572000 w 120000"/>
              <a:gd name="T5" fmla="*/ 3429000 h 120000"/>
              <a:gd name="T6" fmla="*/ 0 w 120000"/>
              <a:gd name="T7" fmla="*/ 3429000 h 120000"/>
              <a:gd name="T8" fmla="*/ 0 w 120000"/>
              <a:gd name="T9" fmla="*/ 0 h 12000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20000"/>
              <a:gd name="T16" fmla="*/ 0 h 120000"/>
              <a:gd name="T17" fmla="*/ 120000 w 120000"/>
              <a:gd name="T18" fmla="*/ 120000 h 12000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lnTo>
                  <a:pt x="0" y="0"/>
                </a:lnTo>
                <a:close/>
              </a:path>
            </a:pathLst>
          </a:custGeom>
          <a:noFill/>
          <a:ln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</p:spTree>
    <p:extLst>
      <p:ext uri="{BB962C8B-B14F-4D97-AF65-F5344CB8AC3E}">
        <p14:creationId xmlns:p14="http://schemas.microsoft.com/office/powerpoint/2010/main" val="321712983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hape 123"/>
          <p:cNvSpPr>
            <a:spLocks noGrp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25" tIns="91425" rIns="91425" bIns="91425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21507" name="Shape 124"/>
          <p:cNvSpPr>
            <a:spLocks noGrp="1" noRot="1" noChangeAspect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custGeom>
            <a:avLst/>
            <a:gdLst>
              <a:gd name="T0" fmla="*/ 0 w 120000"/>
              <a:gd name="T1" fmla="*/ 0 h 120000"/>
              <a:gd name="T2" fmla="*/ 4572000 w 120000"/>
              <a:gd name="T3" fmla="*/ 0 h 120000"/>
              <a:gd name="T4" fmla="*/ 4572000 w 120000"/>
              <a:gd name="T5" fmla="*/ 3429000 h 120000"/>
              <a:gd name="T6" fmla="*/ 0 w 120000"/>
              <a:gd name="T7" fmla="*/ 3429000 h 120000"/>
              <a:gd name="T8" fmla="*/ 0 w 120000"/>
              <a:gd name="T9" fmla="*/ 0 h 12000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20000"/>
              <a:gd name="T16" fmla="*/ 0 h 120000"/>
              <a:gd name="T17" fmla="*/ 120000 w 120000"/>
              <a:gd name="T18" fmla="*/ 120000 h 12000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lnTo>
                  <a:pt x="0" y="0"/>
                </a:lnTo>
                <a:close/>
              </a:path>
            </a:pathLst>
          </a:custGeom>
          <a:noFill/>
          <a:ln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</p:spTree>
    <p:extLst>
      <p:ext uri="{BB962C8B-B14F-4D97-AF65-F5344CB8AC3E}">
        <p14:creationId xmlns:p14="http://schemas.microsoft.com/office/powerpoint/2010/main" val="19812768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D33546-533C-4602-9AC6-D4444013B534}" type="datetimeFigureOut">
              <a:rPr lang="ru-RU" smtClean="0"/>
              <a:pPr/>
              <a:t>23.11.2022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B4CF1A-7D40-4827-9346-ED6A505F6B6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136795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D33546-533C-4602-9AC6-D4444013B534}" type="datetimeFigureOut">
              <a:rPr lang="ru-RU" smtClean="0"/>
              <a:pPr/>
              <a:t>23.11.2022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B4CF1A-7D40-4827-9346-ED6A505F6B6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723065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D33546-533C-4602-9AC6-D4444013B534}" type="datetimeFigureOut">
              <a:rPr lang="ru-RU" smtClean="0"/>
              <a:pPr/>
              <a:t>23.11.2022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B4CF1A-7D40-4827-9346-ED6A505F6B6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160067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" type="tx">
  <p:cSld name="Title and text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Shape 34"/>
          <p:cNvSpPr txBox="1"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lIns="92075" tIns="46025" rIns="92075" bIns="46025"/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800" b="0" i="0" u="none" strike="noStrike" cap="none">
                <a:solidFill>
                  <a:schemeClr val="dk2"/>
                </a:solidFill>
                <a:latin typeface="Arial Narrow"/>
                <a:ea typeface="Arial Narrow"/>
                <a:cs typeface="Arial Narrow"/>
                <a:sym typeface="Arial Narrow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800" b="0" i="0" u="none" strike="noStrike" cap="none">
                <a:solidFill>
                  <a:schemeClr val="dk2"/>
                </a:solidFill>
                <a:latin typeface="Arial Narrow"/>
                <a:ea typeface="Arial Narrow"/>
                <a:cs typeface="Arial Narrow"/>
                <a:sym typeface="Arial Narrow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800" b="0" i="0" u="none" strike="noStrike" cap="none">
                <a:solidFill>
                  <a:schemeClr val="dk2"/>
                </a:solidFill>
                <a:latin typeface="Arial Narrow"/>
                <a:ea typeface="Arial Narrow"/>
                <a:cs typeface="Arial Narrow"/>
                <a:sym typeface="Arial Narrow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800" b="0" i="0" u="none" strike="noStrike" cap="none">
                <a:solidFill>
                  <a:schemeClr val="dk2"/>
                </a:solidFill>
                <a:latin typeface="Arial Narrow"/>
                <a:ea typeface="Arial Narrow"/>
                <a:cs typeface="Arial Narrow"/>
                <a:sym typeface="Arial Narrow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800" b="0" i="0" u="none" strike="noStrike" cap="none">
                <a:solidFill>
                  <a:schemeClr val="dk2"/>
                </a:solidFill>
                <a:latin typeface="Arial Narrow"/>
                <a:ea typeface="Arial Narrow"/>
                <a:cs typeface="Arial Narrow"/>
                <a:sym typeface="Arial Narrow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800" b="0" i="0" u="none" strike="noStrike" cap="none">
                <a:solidFill>
                  <a:schemeClr val="dk2"/>
                </a:solidFill>
                <a:latin typeface="Arial Narrow"/>
                <a:ea typeface="Arial Narrow"/>
                <a:cs typeface="Arial Narrow"/>
                <a:sym typeface="Arial Narrow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800" b="0" i="0" u="none" strike="noStrike" cap="none">
                <a:solidFill>
                  <a:schemeClr val="dk2"/>
                </a:solidFill>
                <a:latin typeface="Arial Narrow"/>
                <a:ea typeface="Arial Narrow"/>
                <a:cs typeface="Arial Narrow"/>
                <a:sym typeface="Arial Narrow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800" b="0" i="0" u="none" strike="noStrike" cap="none">
                <a:solidFill>
                  <a:schemeClr val="dk2"/>
                </a:solidFill>
                <a:latin typeface="Arial Narrow"/>
                <a:ea typeface="Arial Narrow"/>
                <a:cs typeface="Arial Narrow"/>
                <a:sym typeface="Arial Narrow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800" b="0" i="0" u="none" strike="noStrike" cap="none">
                <a:solidFill>
                  <a:schemeClr val="dk2"/>
                </a:solidFill>
                <a:latin typeface="Arial Narrow"/>
                <a:ea typeface="Arial Narrow"/>
                <a:cs typeface="Arial Narrow"/>
                <a:sym typeface="Arial Narrow"/>
              </a:defRPr>
            </a:lvl9pPr>
          </a:lstStyle>
          <a:p>
            <a:endParaRPr/>
          </a:p>
        </p:txBody>
      </p:sp>
      <p:sp>
        <p:nvSpPr>
          <p:cNvPr id="35" name="Shape 35"/>
          <p:cNvSpPr txBox="1">
            <a:spLocks noGrp="1"/>
          </p:cNvSpPr>
          <p:nvPr>
            <p:ph type="body" idx="1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lIns="92075" tIns="46025" rIns="92075" bIns="46025"/>
          <a:lstStyle>
            <a:lvl1pPr marL="457200" marR="0" lvl="0" indent="-228600" algn="ctr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SzPts val="1400"/>
              <a:buNone/>
              <a:defRPr sz="3200" b="0" i="0" u="none" strike="noStrike" cap="none">
                <a:solidFill>
                  <a:schemeClr val="dk1"/>
                </a:solidFill>
                <a:latin typeface="Corsiva"/>
                <a:ea typeface="Corsiva"/>
                <a:cs typeface="Corsiva"/>
                <a:sym typeface="Corsiva"/>
              </a:defRPr>
            </a:lvl1pPr>
            <a:lvl2pPr marL="914400" marR="0" lvl="1" indent="-4064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orsiva"/>
              <a:buChar char="–"/>
              <a:defRPr sz="2800" b="0" i="0" u="none" strike="noStrike" cap="none">
                <a:solidFill>
                  <a:schemeClr val="dk1"/>
                </a:solidFill>
                <a:latin typeface="Corsiva"/>
                <a:ea typeface="Corsiva"/>
                <a:cs typeface="Corsiva"/>
                <a:sym typeface="Corsiva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orsiva"/>
              <a:buChar char="•"/>
              <a:defRPr sz="2400" b="0" i="0" u="none" strike="noStrike" cap="none">
                <a:solidFill>
                  <a:schemeClr val="dk1"/>
                </a:solidFill>
                <a:latin typeface="Corsiva"/>
                <a:ea typeface="Corsiva"/>
                <a:cs typeface="Corsiva"/>
                <a:sym typeface="Corsiva"/>
              </a:defRPr>
            </a:lvl3pPr>
            <a:lvl4pPr marL="1828800" marR="0" lvl="3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orsiva"/>
              <a:buChar char="–"/>
              <a:defRPr sz="2000" b="0" i="0" u="none" strike="noStrike" cap="none">
                <a:solidFill>
                  <a:schemeClr val="dk1"/>
                </a:solidFill>
                <a:latin typeface="Corsiva"/>
                <a:ea typeface="Corsiva"/>
                <a:cs typeface="Corsiva"/>
                <a:sym typeface="Corsiva"/>
              </a:defRPr>
            </a:lvl4pPr>
            <a:lvl5pPr marL="2286000" marR="0" lvl="4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orsiva"/>
              <a:buChar char="•"/>
              <a:defRPr sz="2000" b="0" i="0" u="none" strike="noStrike" cap="none">
                <a:solidFill>
                  <a:schemeClr val="dk1"/>
                </a:solidFill>
                <a:latin typeface="Corsiva"/>
                <a:ea typeface="Corsiva"/>
                <a:cs typeface="Corsiva"/>
                <a:sym typeface="Corsiva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orsiva"/>
              <a:buChar char="•"/>
              <a:defRPr sz="2000" b="0" i="0" u="none" strike="noStrike" cap="none">
                <a:solidFill>
                  <a:schemeClr val="dk1"/>
                </a:solidFill>
                <a:latin typeface="Corsiva"/>
                <a:ea typeface="Corsiva"/>
                <a:cs typeface="Corsiva"/>
                <a:sym typeface="Corsiva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orsiva"/>
              <a:buChar char="•"/>
              <a:defRPr sz="2000" b="0" i="0" u="none" strike="noStrike" cap="none">
                <a:solidFill>
                  <a:schemeClr val="dk1"/>
                </a:solidFill>
                <a:latin typeface="Corsiva"/>
                <a:ea typeface="Corsiva"/>
                <a:cs typeface="Corsiva"/>
                <a:sym typeface="Corsiva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orsiva"/>
              <a:buChar char="•"/>
              <a:defRPr sz="2000" b="0" i="0" u="none" strike="noStrike" cap="none">
                <a:solidFill>
                  <a:schemeClr val="dk1"/>
                </a:solidFill>
                <a:latin typeface="Corsiva"/>
                <a:ea typeface="Corsiva"/>
                <a:cs typeface="Corsiva"/>
                <a:sym typeface="Corsiva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orsiva"/>
              <a:buChar char="•"/>
              <a:defRPr sz="2000" b="0" i="0" u="none" strike="noStrike" cap="none">
                <a:solidFill>
                  <a:schemeClr val="dk1"/>
                </a:solidFill>
                <a:latin typeface="Corsiva"/>
                <a:ea typeface="Corsiva"/>
                <a:cs typeface="Corsiva"/>
                <a:sym typeface="Corsiva"/>
              </a:defRPr>
            </a:lvl9pPr>
          </a:lstStyle>
          <a:p>
            <a:endParaRPr/>
          </a:p>
        </p:txBody>
      </p:sp>
      <p:sp>
        <p:nvSpPr>
          <p:cNvPr id="4" name="Shape 36"/>
          <p:cNvSpPr txBox="1">
            <a:spLocks noGrp="1"/>
          </p:cNvSpPr>
          <p:nvPr>
            <p:ph type="dt" idx="10"/>
          </p:nvPr>
        </p:nvSpPr>
        <p:spPr>
          <a:xfrm>
            <a:off x="0" y="0"/>
            <a:ext cx="3000375" cy="3000375"/>
          </a:xfrm>
        </p:spPr>
        <p:txBody>
          <a:bodyPr spcFirstLastPara="1" wrap="square" lIns="91425" tIns="45700" rIns="91425" bIns="45700" anchor="t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>
              <a:defRPr/>
            </a:pPr>
            <a:endParaRPr/>
          </a:p>
        </p:txBody>
      </p:sp>
      <p:sp>
        <p:nvSpPr>
          <p:cNvPr id="5" name="Shape 37"/>
          <p:cNvSpPr txBox="1">
            <a:spLocks noGrp="1"/>
          </p:cNvSpPr>
          <p:nvPr>
            <p:ph type="ftr" idx="11"/>
          </p:nvPr>
        </p:nvSpPr>
        <p:spPr>
          <a:xfrm>
            <a:off x="0" y="0"/>
            <a:ext cx="3000375" cy="3000375"/>
          </a:xfrm>
        </p:spPr>
        <p:txBody>
          <a:bodyPr spcFirstLastPara="1" wrap="square" lIns="91425" tIns="45700" rIns="91425" bIns="45700" anchor="t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>
              <a:defRPr/>
            </a:pPr>
            <a:endParaRPr/>
          </a:p>
        </p:txBody>
      </p:sp>
      <p:sp>
        <p:nvSpPr>
          <p:cNvPr id="6" name="Shape 38"/>
          <p:cNvSpPr txBox="1">
            <a:spLocks noGrp="1"/>
          </p:cNvSpPr>
          <p:nvPr>
            <p:ph type="sldNum" idx="12"/>
          </p:nvPr>
        </p:nvSpPr>
        <p:spPr>
          <a:xfrm>
            <a:off x="0" y="0"/>
            <a:ext cx="3000375" cy="3000375"/>
          </a:xfrm>
        </p:spPr>
        <p:txBody>
          <a:bodyPr spcFirstLastPara="1" lIns="91425" tIns="45700" rIns="91425" bIns="45700" anchor="t">
            <a:noAutofit/>
          </a:bodyPr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>
              <a:defRPr/>
            </a:pPr>
            <a:fld id="{1DFEC2DF-267C-4ADC-916D-2A8C2A877890}" type="slidenum">
              <a:rPr lang="en-US"/>
              <a:pPr>
                <a:defRPr/>
              </a:pPr>
              <a:t>‹#›</a:t>
            </a:fld>
            <a:endParaRPr sz="14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13243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D33546-533C-4602-9AC6-D4444013B534}" type="datetimeFigureOut">
              <a:rPr lang="ru-RU" smtClean="0"/>
              <a:pPr/>
              <a:t>23.11.2022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B4CF1A-7D40-4827-9346-ED6A505F6B6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264896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D33546-533C-4602-9AC6-D4444013B534}" type="datetimeFigureOut">
              <a:rPr lang="ru-RU" smtClean="0"/>
              <a:pPr/>
              <a:t>23.11.2022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B4CF1A-7D40-4827-9346-ED6A505F6B6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423650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D33546-533C-4602-9AC6-D4444013B534}" type="datetimeFigureOut">
              <a:rPr lang="ru-RU" smtClean="0"/>
              <a:pPr/>
              <a:t>23.11.2022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B4CF1A-7D40-4827-9346-ED6A505F6B6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324726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D33546-533C-4602-9AC6-D4444013B534}" type="datetimeFigureOut">
              <a:rPr lang="ru-RU" smtClean="0"/>
              <a:pPr/>
              <a:t>23.11.2022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B4CF1A-7D40-4827-9346-ED6A505F6B6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260230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D33546-533C-4602-9AC6-D4444013B534}" type="datetimeFigureOut">
              <a:rPr lang="ru-RU" smtClean="0"/>
              <a:pPr/>
              <a:t>23.11.2022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B4CF1A-7D40-4827-9346-ED6A505F6B6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613271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D33546-533C-4602-9AC6-D4444013B534}" type="datetimeFigureOut">
              <a:rPr lang="ru-RU" smtClean="0"/>
              <a:pPr/>
              <a:t>23.11.2022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B4CF1A-7D40-4827-9346-ED6A505F6B6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852572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D33546-533C-4602-9AC6-D4444013B534}" type="datetimeFigureOut">
              <a:rPr lang="ru-RU" smtClean="0"/>
              <a:pPr/>
              <a:t>23.11.2022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B4CF1A-7D40-4827-9346-ED6A505F6B6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951424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D33546-533C-4602-9AC6-D4444013B534}" type="datetimeFigureOut">
              <a:rPr lang="ru-RU" smtClean="0"/>
              <a:pPr/>
              <a:t>23.11.2022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B4CF1A-7D40-4827-9346-ED6A505F6B6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426179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D33546-533C-4602-9AC6-D4444013B534}" type="datetimeFigureOut">
              <a:rPr lang="ru-RU" smtClean="0"/>
              <a:pPr/>
              <a:t>23.11.2022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B4CF1A-7D40-4827-9346-ED6A505F6B6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978813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2.xml"/><Relationship Id="rId1" Type="http://schemas.openxmlformats.org/officeDocument/2006/relationships/themeOverride" Target="../theme/themeOverride5.xml"/><Relationship Id="rId4" Type="http://schemas.openxmlformats.org/officeDocument/2006/relationships/image" Target="../media/image1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12.xml"/><Relationship Id="rId1" Type="http://schemas.openxmlformats.org/officeDocument/2006/relationships/themeOverride" Target="../theme/themeOverride6.xml"/><Relationship Id="rId4" Type="http://schemas.openxmlformats.org/officeDocument/2006/relationships/image" Target="../media/image1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12.xml"/><Relationship Id="rId1" Type="http://schemas.openxmlformats.org/officeDocument/2006/relationships/themeOverride" Target="../theme/themeOverride7.xml"/><Relationship Id="rId4" Type="http://schemas.openxmlformats.org/officeDocument/2006/relationships/image" Target="../media/image1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8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alphaModFix amt="82000"/>
            <a:lum/>
          </a:blip>
          <a:srcRect/>
          <a:stretch>
            <a:fillRect t="-3000" b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9"/>
          <p:cNvSpPr txBox="1">
            <a:spLocks noChangeArrowheads="1"/>
          </p:cNvSpPr>
          <p:nvPr/>
        </p:nvSpPr>
        <p:spPr bwMode="auto">
          <a:xfrm>
            <a:off x="899592" y="1901340"/>
            <a:ext cx="7416825" cy="2553891"/>
          </a:xfrm>
          <a:prstGeom prst="roundRect">
            <a:avLst/>
          </a:prstGeom>
          <a:solidFill>
            <a:schemeClr val="bg1">
              <a:alpha val="90000"/>
            </a:schemeClr>
          </a:solidFill>
          <a:ln>
            <a:solidFill>
              <a:schemeClr val="accent6">
                <a:lumMod val="50000"/>
              </a:schemeClr>
            </a:solidFill>
            <a:headEnd/>
            <a:tailEnd/>
          </a:ln>
          <a:effectLst>
            <a:outerShdw blurRad="40000" dist="20000" dir="5400000" rotWithShape="0">
              <a:srgbClr val="000000">
                <a:alpha val="47000"/>
              </a:srgbClr>
            </a:outerShdw>
          </a:effectLst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anchor="ctr">
            <a:spAutoFit/>
          </a:bodyPr>
          <a:lstStyle/>
          <a:p>
            <a:pPr algn="ctr"/>
            <a:r>
              <a:rPr lang="ru-RU" sz="2400" b="1" i="1" dirty="0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</a:rPr>
              <a:t>Разработать </a:t>
            </a:r>
            <a:r>
              <a:rPr lang="ru-RU" sz="2400" b="1" i="1" dirty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</a:rPr>
              <a:t>перечни компетенций, отражающих готовность будущих педагогических работников к формированию функциональной грамотности </a:t>
            </a:r>
            <a:r>
              <a:rPr lang="ru-RU" sz="2400" b="1" i="1" dirty="0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</a:rPr>
              <a:t>обучающихся</a:t>
            </a:r>
            <a:endParaRPr lang="en-US" sz="2400" b="1" i="1" dirty="0">
              <a:solidFill>
                <a:schemeClr val="accent2">
                  <a:lumMod val="50000"/>
                </a:schemeClr>
              </a:solidFill>
              <a:latin typeface="Arial" panose="020B0604020202020204" pitchFamily="34" charset="0"/>
            </a:endParaRPr>
          </a:p>
          <a:p>
            <a:pPr algn="ctr"/>
            <a:endParaRPr lang="ru-RU" sz="2400" b="1" i="1" dirty="0">
              <a:solidFill>
                <a:schemeClr val="accent2">
                  <a:lumMod val="50000"/>
                </a:schemeClr>
              </a:solidFill>
              <a:latin typeface="Arial" panose="020B0604020202020204" pitchFamily="34" charset="0"/>
            </a:endParaRPr>
          </a:p>
        </p:txBody>
      </p:sp>
      <p:pic>
        <p:nvPicPr>
          <p:cNvPr id="9" name="Picture 3" descr="logo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85875" cy="1571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Rectangle 2"/>
          <p:cNvSpPr>
            <a:spLocks noChangeArrowheads="1"/>
          </p:cNvSpPr>
          <p:nvPr/>
        </p:nvSpPr>
        <p:spPr bwMode="auto">
          <a:xfrm>
            <a:off x="1285875" y="4469"/>
            <a:ext cx="7508875" cy="884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eaLnBrk="1" hangingPunct="1">
              <a:defRPr/>
            </a:pPr>
            <a:r>
              <a:rPr lang="ru-RU" sz="2400" b="1" dirty="0">
                <a:solidFill>
                  <a:srgbClr val="3366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rPr>
              <a:t>Белорусский</a:t>
            </a:r>
            <a:r>
              <a:rPr lang="be-BY" sz="2400" b="1" dirty="0">
                <a:solidFill>
                  <a:srgbClr val="3366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rPr>
              <a:t>  государственный педагогический</a:t>
            </a:r>
          </a:p>
          <a:p>
            <a:pPr eaLnBrk="1" hangingPunct="1">
              <a:defRPr/>
            </a:pPr>
            <a:r>
              <a:rPr lang="be-BY" sz="2400" b="1" dirty="0">
                <a:solidFill>
                  <a:srgbClr val="3366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rPr>
              <a:t>университет  имени Максима Танка</a:t>
            </a:r>
            <a:r>
              <a:rPr lang="ru-RU" sz="2800" dirty="0">
                <a:solidFill>
                  <a:srgbClr val="3366CC"/>
                </a:solidFill>
                <a:latin typeface="Arial" pitchFamily="34" charset="0"/>
              </a:rPr>
              <a:t> </a:t>
            </a: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 bwMode="gray">
          <a:xfrm>
            <a:off x="4427984" y="5467864"/>
            <a:ext cx="4078734" cy="510778"/>
          </a:xfrm>
          <a:prstGeom prst="round2DiagRect">
            <a:avLst/>
          </a:prstGeom>
          <a:solidFill>
            <a:srgbClr val="F6F3DE"/>
          </a:solidFill>
          <a:ln w="9525" cap="flat" cmpd="sng" algn="ctr">
            <a:solidFill>
              <a:schemeClr val="accent6">
                <a:lumMod val="50000"/>
              </a:schemeClr>
            </a:solidFill>
            <a:prstDash val="solid"/>
            <a:miter lim="800000"/>
            <a:headEnd/>
            <a:tailEnd/>
          </a:ln>
          <a:effectLst>
            <a:outerShdw blurRad="40000" dist="20000" dir="5400000" rotWithShape="0">
              <a:srgbClr val="000000">
                <a:alpha val="47000"/>
              </a:srgbClr>
            </a:outerShdw>
          </a:effec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marL="0" indent="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itchFamily="2" charset="2"/>
              <a:buNone/>
              <a:defRPr sz="1800" b="1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§"/>
              <a:defRPr sz="2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•"/>
              <a:defRPr sz="20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1" hangingPunct="1"/>
            <a:r>
              <a:rPr lang="ru-RU" altLang="en-US" sz="2400" b="0" i="1" dirty="0" smtClean="0">
                <a:solidFill>
                  <a:schemeClr val="tx1"/>
                </a:solidFill>
                <a:latin typeface="Arial" pitchFamily="34" charset="0"/>
              </a:rPr>
              <a:t>ВНК «Естествознание»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504018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alphaModFix amt="82000"/>
            <a:lum/>
          </a:blip>
          <a:srcRect/>
          <a:stretch>
            <a:fillRect t="-3000" b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>
            <a:normAutofit fontScale="90000"/>
          </a:bodyPr>
          <a:lstStyle/>
          <a:p>
            <a:pPr algn="ctr">
              <a:defRPr/>
            </a:pPr>
            <a:r>
              <a:rPr lang="ru-RU" sz="4000" b="1" i="1" dirty="0">
                <a:solidFill>
                  <a:srgbClr val="8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Естественнонаучная</a:t>
            </a:r>
            <a:r>
              <a:rPr lang="ru-RU" sz="4000" b="1" i="1" dirty="0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</a:rPr>
              <a:t> </a:t>
            </a:r>
            <a:r>
              <a:rPr lang="ru-RU" sz="4000" b="1" i="1" dirty="0">
                <a:solidFill>
                  <a:srgbClr val="8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функциональная</a:t>
            </a:r>
            <a:r>
              <a:rPr lang="ru-RU" sz="4000" b="1" i="1" dirty="0">
                <a:solidFill>
                  <a:srgbClr val="8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грамотность</a:t>
            </a:r>
            <a:endParaRPr lang="ru-RU" sz="4000" b="1" i="1" dirty="0">
              <a:solidFill>
                <a:srgbClr val="8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411" name="Объект 2"/>
          <p:cNvSpPr>
            <a:spLocks noGrp="1"/>
          </p:cNvSpPr>
          <p:nvPr>
            <p:ph idx="1"/>
          </p:nvPr>
        </p:nvSpPr>
        <p:spPr>
          <a:xfrm>
            <a:off x="373956" y="1412776"/>
            <a:ext cx="8370887" cy="5112568"/>
          </a:xfrm>
        </p:spPr>
        <p:txBody>
          <a:bodyPr>
            <a:normAutofit lnSpcReduction="10000"/>
          </a:bodyPr>
          <a:lstStyle/>
          <a:p>
            <a:pPr marL="0" indent="0" algn="just">
              <a:spcBef>
                <a:spcPts val="0"/>
              </a:spcBef>
              <a:buNone/>
              <a:defRPr/>
            </a:pP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Способность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учащихся осваивать и использовать естественнонаучные знания для освоения новых знаний, для объяснения естественнонаучных явлений, разрешения проблем с помощью научных методов, для получения выводов, основанных на наблюдениях и экспериментах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spcBef>
                <a:spcPts val="0"/>
              </a:spcBef>
              <a:buNone/>
              <a:defRPr/>
            </a:pP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spcBef>
                <a:spcPts val="0"/>
              </a:spcBef>
              <a:buNone/>
              <a:defRPr/>
            </a:pPr>
            <a:endPara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spcBef>
                <a:spcPts val="0"/>
              </a:spcBef>
              <a:buNone/>
              <a:defRPr/>
            </a:pPr>
            <a:r>
              <a:rPr lang="ru-RU" sz="2800" dirty="0" smtClean="0"/>
              <a:t>	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Способность человека занимать активную гражданскую позицию по вопросам, связанным с естественными науками, и его готовность интересоваться естественнонаучными идеями</a:t>
            </a:r>
          </a:p>
        </p:txBody>
      </p:sp>
    </p:spTree>
    <p:extLst>
      <p:ext uri="{BB962C8B-B14F-4D97-AF65-F5344CB8AC3E}">
        <p14:creationId xmlns:p14="http://schemas.microsoft.com/office/powerpoint/2010/main" val="68701217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alphaModFix amt="82000"/>
            <a:lum/>
          </a:blip>
          <a:srcRect/>
          <a:stretch>
            <a:fillRect t="-3000" b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ru-RU" sz="3600" b="1" i="1" dirty="0">
                <a:solidFill>
                  <a:srgbClr val="8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Естественнонаучная</a:t>
            </a:r>
            <a:r>
              <a:rPr lang="ru-RU" sz="3600" b="1" i="1" dirty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</a:rPr>
              <a:t> </a:t>
            </a:r>
            <a:r>
              <a:rPr lang="ru-RU" sz="3600" b="1" i="1" dirty="0">
                <a:solidFill>
                  <a:srgbClr val="8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функциональная грамотность</a:t>
            </a:r>
            <a:endParaRPr lang="ru-RU" sz="3600" b="1" i="1" dirty="0">
              <a:solidFill>
                <a:srgbClr val="8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411" name="Объект 2"/>
          <p:cNvSpPr>
            <a:spLocks noGrp="1"/>
          </p:cNvSpPr>
          <p:nvPr>
            <p:ph idx="1"/>
          </p:nvPr>
        </p:nvSpPr>
        <p:spPr>
          <a:xfrm>
            <a:off x="323528" y="1412776"/>
            <a:ext cx="8640960" cy="5112568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Сформированность естественнонаучной грамотности предполагает наличие у выпускника школы следующих естественнонаучных компетентностей: </a:t>
            </a:r>
          </a:p>
          <a:p>
            <a:pPr marL="0" indent="0" algn="just">
              <a:buNone/>
            </a:pP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научно объяснять явления; </a:t>
            </a:r>
          </a:p>
          <a:p>
            <a:pPr marL="0" indent="0" algn="just">
              <a:buNone/>
            </a:pP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понимать основные особенности естественнонаучного исследования; </a:t>
            </a:r>
          </a:p>
          <a:p>
            <a:pPr marL="0" indent="0" algn="just">
              <a:buNone/>
            </a:pP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интерпретировать данные и использовать научные доказательства для получения выводов.</a:t>
            </a:r>
          </a:p>
        </p:txBody>
      </p:sp>
    </p:spTree>
    <p:extLst>
      <p:ext uri="{BB962C8B-B14F-4D97-AF65-F5344CB8AC3E}">
        <p14:creationId xmlns:p14="http://schemas.microsoft.com/office/powerpoint/2010/main" val="273648967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alphaModFix amt="82000"/>
            <a:lum/>
          </a:blip>
          <a:srcRect/>
          <a:stretch>
            <a:fillRect t="-3000" b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AutoShape 47"/>
          <p:cNvSpPr>
            <a:spLocks noChangeArrowheads="1"/>
          </p:cNvSpPr>
          <p:nvPr/>
        </p:nvSpPr>
        <p:spPr bwMode="ltGray">
          <a:xfrm rot="5400000" flipH="1">
            <a:off x="-1711825" y="1594363"/>
            <a:ext cx="4032250" cy="3929063"/>
          </a:xfrm>
          <a:custGeom>
            <a:avLst/>
            <a:gdLst>
              <a:gd name="G0" fmla="+- 56 0 0"/>
              <a:gd name="G1" fmla="+- 11796480 0 0"/>
              <a:gd name="G2" fmla="+- 0 0 11796480"/>
              <a:gd name="T0" fmla="*/ 0 256 1"/>
              <a:gd name="T1" fmla="*/ 180 256 1"/>
              <a:gd name="G3" fmla="+- 11796480 T0 T1"/>
              <a:gd name="T2" fmla="*/ 0 256 1"/>
              <a:gd name="T3" fmla="*/ 90 256 1"/>
              <a:gd name="G4" fmla="+- 11796480 T2 T3"/>
              <a:gd name="G5" fmla="*/ G4 2 1"/>
              <a:gd name="T4" fmla="*/ 90 256 1"/>
              <a:gd name="T5" fmla="*/ 0 256 1"/>
              <a:gd name="G6" fmla="+- 11796480 T4 T5"/>
              <a:gd name="G7" fmla="*/ G6 2 1"/>
              <a:gd name="G8" fmla="abs 11796480"/>
              <a:gd name="T6" fmla="*/ 0 256 1"/>
              <a:gd name="T7" fmla="*/ 90 256 1"/>
              <a:gd name="G9" fmla="+- G8 T6 T7"/>
              <a:gd name="G10" fmla="?: G9 G7 G5"/>
              <a:gd name="T8" fmla="*/ 0 256 1"/>
              <a:gd name="T9" fmla="*/ 360 256 1"/>
              <a:gd name="G11" fmla="+- G10 T8 T9"/>
              <a:gd name="G12" fmla="?: G10 G11 G10"/>
              <a:gd name="T10" fmla="*/ 0 256 1"/>
              <a:gd name="T11" fmla="*/ 360 256 1"/>
              <a:gd name="G13" fmla="+- G12 T10 T11"/>
              <a:gd name="G14" fmla="?: G12 G13 G12"/>
              <a:gd name="G15" fmla="+- 0 0 G14"/>
              <a:gd name="G16" fmla="+- 10800 0 0"/>
              <a:gd name="G17" fmla="+- 10800 0 56"/>
              <a:gd name="G18" fmla="*/ 56 1 2"/>
              <a:gd name="G19" fmla="+- G18 5400 0"/>
              <a:gd name="G20" fmla="cos G19 11796480"/>
              <a:gd name="G21" fmla="sin G19 11796480"/>
              <a:gd name="G22" fmla="+- G20 10800 0"/>
              <a:gd name="G23" fmla="+- G21 10800 0"/>
              <a:gd name="G24" fmla="+- 10800 0 G20"/>
              <a:gd name="G25" fmla="+- 56 10800 0"/>
              <a:gd name="G26" fmla="?: G9 G17 G25"/>
              <a:gd name="G27" fmla="?: G9 0 21600"/>
              <a:gd name="G28" fmla="cos 10800 11796480"/>
              <a:gd name="G29" fmla="sin 10800 11796480"/>
              <a:gd name="G30" fmla="sin 56 11796480"/>
              <a:gd name="G31" fmla="+- G28 10800 0"/>
              <a:gd name="G32" fmla="+- G29 10800 0"/>
              <a:gd name="G33" fmla="+- G30 10800 0"/>
              <a:gd name="G34" fmla="?: G4 0 G31"/>
              <a:gd name="G35" fmla="?: 11796480 G34 0"/>
              <a:gd name="G36" fmla="?: G6 G35 G31"/>
              <a:gd name="G37" fmla="+- 21600 0 G36"/>
              <a:gd name="G38" fmla="?: G4 0 G33"/>
              <a:gd name="G39" fmla="?: 11796480 G38 G32"/>
              <a:gd name="G40" fmla="?: G6 G39 0"/>
              <a:gd name="G41" fmla="?: G4 G32 21600"/>
              <a:gd name="G42" fmla="?: G6 G41 G33"/>
              <a:gd name="T12" fmla="*/ 10800 w 21600"/>
              <a:gd name="T13" fmla="*/ 0 h 21600"/>
              <a:gd name="T14" fmla="*/ 5372 w 21600"/>
              <a:gd name="T15" fmla="*/ 10800 h 21600"/>
              <a:gd name="T16" fmla="*/ 10800 w 21600"/>
              <a:gd name="T17" fmla="*/ 10744 h 21600"/>
              <a:gd name="T18" fmla="*/ 16228 w 21600"/>
              <a:gd name="T19" fmla="*/ 10800 h 21600"/>
              <a:gd name="T20" fmla="*/ G36 w 21600"/>
              <a:gd name="T21" fmla="*/ G40 h 21600"/>
              <a:gd name="T22" fmla="*/ G37 w 21600"/>
              <a:gd name="T23" fmla="*/ G42 h 21600"/>
            </a:gdLst>
            <a:ahLst/>
            <a:cxnLst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T20" t="T21" r="T22" b="T23"/>
            <a:pathLst>
              <a:path w="21600" h="21600">
                <a:moveTo>
                  <a:pt x="10744" y="10800"/>
                </a:moveTo>
                <a:cubicBezTo>
                  <a:pt x="10744" y="10769"/>
                  <a:pt x="10769" y="10744"/>
                  <a:pt x="10800" y="10744"/>
                </a:cubicBezTo>
                <a:cubicBezTo>
                  <a:pt x="10830" y="10743"/>
                  <a:pt x="10855" y="10769"/>
                  <a:pt x="10856" y="10799"/>
                </a:cubicBezTo>
                <a:lnTo>
                  <a:pt x="21600" y="10800"/>
                </a:lnTo>
                <a:cubicBezTo>
                  <a:pt x="21600" y="4835"/>
                  <a:pt x="16764" y="0"/>
                  <a:pt x="10800" y="0"/>
                </a:cubicBezTo>
                <a:cubicBezTo>
                  <a:pt x="4835" y="0"/>
                  <a:pt x="0" y="4835"/>
                  <a:pt x="0" y="10800"/>
                </a:cubicBezTo>
                <a:close/>
              </a:path>
            </a:pathLst>
          </a:custGeom>
          <a:solidFill>
            <a:schemeClr val="bg2">
              <a:lumMod val="75000"/>
            </a:schemeClr>
          </a:solidFill>
          <a:ln w="0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ru-RU"/>
          </a:p>
        </p:txBody>
      </p:sp>
      <p:sp>
        <p:nvSpPr>
          <p:cNvPr id="7" name="AutoShape 46"/>
          <p:cNvSpPr>
            <a:spLocks noChangeArrowheads="1"/>
          </p:cNvSpPr>
          <p:nvPr/>
        </p:nvSpPr>
        <p:spPr bwMode="ltGray">
          <a:xfrm rot="5400000">
            <a:off x="-2193729" y="1285105"/>
            <a:ext cx="4824413" cy="4770438"/>
          </a:xfrm>
          <a:custGeom>
            <a:avLst/>
            <a:gdLst>
              <a:gd name="G0" fmla="+- 10478 0 0"/>
              <a:gd name="G1" fmla="+- -11739500 0 0"/>
              <a:gd name="G2" fmla="+- 0 0 -11739500"/>
              <a:gd name="T0" fmla="*/ 0 256 1"/>
              <a:gd name="T1" fmla="*/ 180 256 1"/>
              <a:gd name="G3" fmla="+- -11739500 T0 T1"/>
              <a:gd name="T2" fmla="*/ 0 256 1"/>
              <a:gd name="T3" fmla="*/ 90 256 1"/>
              <a:gd name="G4" fmla="+- -11739500 T2 T3"/>
              <a:gd name="G5" fmla="*/ G4 2 1"/>
              <a:gd name="T4" fmla="*/ 90 256 1"/>
              <a:gd name="T5" fmla="*/ 0 256 1"/>
              <a:gd name="G6" fmla="+- -11739500 T4 T5"/>
              <a:gd name="G7" fmla="*/ G6 2 1"/>
              <a:gd name="G8" fmla="abs -11739500"/>
              <a:gd name="T6" fmla="*/ 0 256 1"/>
              <a:gd name="T7" fmla="*/ 90 256 1"/>
              <a:gd name="G9" fmla="+- G8 T6 T7"/>
              <a:gd name="G10" fmla="?: G9 G7 G5"/>
              <a:gd name="T8" fmla="*/ 0 256 1"/>
              <a:gd name="T9" fmla="*/ 360 256 1"/>
              <a:gd name="G11" fmla="+- G10 T8 T9"/>
              <a:gd name="G12" fmla="?: G10 G11 G10"/>
              <a:gd name="T10" fmla="*/ 0 256 1"/>
              <a:gd name="T11" fmla="*/ 360 256 1"/>
              <a:gd name="G13" fmla="+- G12 T10 T11"/>
              <a:gd name="G14" fmla="?: G12 G13 G12"/>
              <a:gd name="G15" fmla="+- 0 0 G14"/>
              <a:gd name="G16" fmla="+- 10800 0 0"/>
              <a:gd name="G17" fmla="+- 10800 0 10478"/>
              <a:gd name="G18" fmla="*/ 10478 1 2"/>
              <a:gd name="G19" fmla="+- G18 5400 0"/>
              <a:gd name="G20" fmla="cos G19 -11739500"/>
              <a:gd name="G21" fmla="sin G19 -11739500"/>
              <a:gd name="G22" fmla="+- G20 10800 0"/>
              <a:gd name="G23" fmla="+- G21 10800 0"/>
              <a:gd name="G24" fmla="+- 10800 0 G20"/>
              <a:gd name="G25" fmla="+- 10478 10800 0"/>
              <a:gd name="G26" fmla="?: G9 G17 G25"/>
              <a:gd name="G27" fmla="?: G9 0 21600"/>
              <a:gd name="G28" fmla="cos 10800 -11739500"/>
              <a:gd name="G29" fmla="sin 10800 -11739500"/>
              <a:gd name="G30" fmla="sin 10478 -11739500"/>
              <a:gd name="G31" fmla="+- G28 10800 0"/>
              <a:gd name="G32" fmla="+- G29 10800 0"/>
              <a:gd name="G33" fmla="+- G30 10800 0"/>
              <a:gd name="G34" fmla="?: G4 0 G31"/>
              <a:gd name="G35" fmla="?: -11739500 G34 0"/>
              <a:gd name="G36" fmla="?: G6 G35 G31"/>
              <a:gd name="G37" fmla="+- 21600 0 G36"/>
              <a:gd name="G38" fmla="?: G4 0 G33"/>
              <a:gd name="G39" fmla="?: -11739500 G38 G32"/>
              <a:gd name="G40" fmla="?: G6 G39 0"/>
              <a:gd name="G41" fmla="?: G4 G32 21600"/>
              <a:gd name="G42" fmla="?: G6 G41 G33"/>
              <a:gd name="T12" fmla="*/ 10800 w 21600"/>
              <a:gd name="T13" fmla="*/ 0 h 21600"/>
              <a:gd name="T14" fmla="*/ 162 w 21600"/>
              <a:gd name="T15" fmla="*/ 10638 h 21600"/>
              <a:gd name="T16" fmla="*/ 10800 w 21600"/>
              <a:gd name="T17" fmla="*/ 322 h 21600"/>
              <a:gd name="T18" fmla="*/ 21438 w 21600"/>
              <a:gd name="T19" fmla="*/ 10638 h 21600"/>
              <a:gd name="T20" fmla="*/ G36 w 21600"/>
              <a:gd name="T21" fmla="*/ G40 h 21600"/>
              <a:gd name="T22" fmla="*/ G37 w 21600"/>
              <a:gd name="T23" fmla="*/ G42 h 21600"/>
            </a:gdLst>
            <a:ahLst/>
            <a:cxnLst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T20" t="T21" r="T22" b="T23"/>
            <a:pathLst>
              <a:path w="21600" h="21600">
                <a:moveTo>
                  <a:pt x="323" y="10641"/>
                </a:moveTo>
                <a:cubicBezTo>
                  <a:pt x="410" y="4916"/>
                  <a:pt x="5075" y="321"/>
                  <a:pt x="10800" y="322"/>
                </a:cubicBezTo>
                <a:cubicBezTo>
                  <a:pt x="16524" y="322"/>
                  <a:pt x="21189" y="4916"/>
                  <a:pt x="21276" y="10641"/>
                </a:cubicBezTo>
                <a:lnTo>
                  <a:pt x="21598" y="10636"/>
                </a:lnTo>
                <a:cubicBezTo>
                  <a:pt x="21509" y="4736"/>
                  <a:pt x="16700" y="-1"/>
                  <a:pt x="10799" y="0"/>
                </a:cubicBezTo>
                <a:cubicBezTo>
                  <a:pt x="4899" y="0"/>
                  <a:pt x="90" y="4736"/>
                  <a:pt x="1" y="10636"/>
                </a:cubicBezTo>
                <a:close/>
              </a:path>
            </a:pathLst>
          </a:custGeom>
          <a:gradFill flip="none" rotWithShape="1">
            <a:gsLst>
              <a:gs pos="0">
                <a:schemeClr val="accent2">
                  <a:lumMod val="60000"/>
                  <a:lumOff val="40000"/>
                  <a:shade val="30000"/>
                  <a:satMod val="115000"/>
                </a:schemeClr>
              </a:gs>
              <a:gs pos="50000">
                <a:schemeClr val="accent2">
                  <a:lumMod val="60000"/>
                  <a:lumOff val="40000"/>
                  <a:shade val="67500"/>
                  <a:satMod val="115000"/>
                </a:schemeClr>
              </a:gs>
              <a:gs pos="100000">
                <a:schemeClr val="accent2">
                  <a:lumMod val="60000"/>
                  <a:lumOff val="40000"/>
                  <a:shade val="100000"/>
                  <a:satMod val="115000"/>
                </a:schemeClr>
              </a:gs>
            </a:gsLst>
            <a:lin ang="16200000" scaled="1"/>
            <a:tileRect/>
          </a:gradFill>
          <a:ln w="9525" algn="ctr">
            <a:solidFill>
              <a:schemeClr val="tx1">
                <a:lumMod val="85000"/>
                <a:lumOff val="15000"/>
              </a:schemeClr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ru-RU"/>
          </a:p>
        </p:txBody>
      </p:sp>
      <p:grpSp>
        <p:nvGrpSpPr>
          <p:cNvPr id="64" name="Group 74"/>
          <p:cNvGrpSpPr>
            <a:grpSpLocks/>
          </p:cNvGrpSpPr>
          <p:nvPr/>
        </p:nvGrpSpPr>
        <p:grpSpPr bwMode="auto">
          <a:xfrm>
            <a:off x="1883483" y="1591866"/>
            <a:ext cx="381000" cy="381000"/>
            <a:chOff x="2078" y="1680"/>
            <a:chExt cx="1615" cy="1615"/>
          </a:xfrm>
        </p:grpSpPr>
        <p:sp>
          <p:nvSpPr>
            <p:cNvPr id="65" name="Oval 75"/>
            <p:cNvSpPr>
              <a:spLocks noChangeArrowheads="1"/>
            </p:cNvSpPr>
            <p:nvPr/>
          </p:nvSpPr>
          <p:spPr bwMode="gray">
            <a:xfrm>
              <a:off x="2078" y="1680"/>
              <a:ext cx="1615" cy="1615"/>
            </a:xfrm>
            <a:prstGeom prst="ellipse">
              <a:avLst/>
            </a:prstGeom>
            <a:gradFill rotWithShape="1">
              <a:gsLst>
                <a:gs pos="0">
                  <a:srgbClr val="767676"/>
                </a:gs>
                <a:gs pos="50000">
                  <a:srgbClr val="FFFFFF"/>
                </a:gs>
                <a:gs pos="100000">
                  <a:srgbClr val="767676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57150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66" name="Oval 76"/>
            <p:cNvSpPr>
              <a:spLocks noChangeArrowheads="1"/>
            </p:cNvSpPr>
            <p:nvPr/>
          </p:nvSpPr>
          <p:spPr bwMode="gray">
            <a:xfrm>
              <a:off x="2170" y="1771"/>
              <a:ext cx="1430" cy="1430"/>
            </a:xfrm>
            <a:prstGeom prst="ellipse">
              <a:avLst/>
            </a:prstGeom>
            <a:gradFill rotWithShape="1">
              <a:gsLst>
                <a:gs pos="0">
                  <a:srgbClr val="A2A2A2"/>
                </a:gs>
                <a:gs pos="50000">
                  <a:srgbClr val="FFFFFF"/>
                </a:gs>
                <a:gs pos="100000">
                  <a:srgbClr val="A2A2A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67" name="Oval 77"/>
            <p:cNvSpPr>
              <a:spLocks noChangeArrowheads="1"/>
            </p:cNvSpPr>
            <p:nvPr/>
          </p:nvSpPr>
          <p:spPr bwMode="gray">
            <a:xfrm>
              <a:off x="2253" y="1855"/>
              <a:ext cx="1265" cy="1265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tint val="0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tint val="0"/>
                    <a:invGamma/>
                  </a:schemeClr>
                </a:gs>
              </a:gsLst>
              <a:lin ang="2700000" scaled="1"/>
            </a:gradFill>
            <a:ln w="38100" algn="ctr">
              <a:noFill/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68" name="Oval 78"/>
            <p:cNvSpPr>
              <a:spLocks noChangeArrowheads="1"/>
            </p:cNvSpPr>
            <p:nvPr/>
          </p:nvSpPr>
          <p:spPr bwMode="gray">
            <a:xfrm>
              <a:off x="2254" y="1856"/>
              <a:ext cx="1262" cy="1264"/>
            </a:xfrm>
            <a:prstGeom prst="ellipse">
              <a:avLst/>
            </a:prstGeom>
            <a:gradFill rotWithShape="1">
              <a:gsLst>
                <a:gs pos="0">
                  <a:srgbClr val="000000"/>
                </a:gs>
                <a:gs pos="100000">
                  <a:srgbClr val="8D67E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38100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69" name="Oval 79"/>
            <p:cNvSpPr>
              <a:spLocks noChangeArrowheads="1"/>
            </p:cNvSpPr>
            <p:nvPr/>
          </p:nvSpPr>
          <p:spPr bwMode="gray">
            <a:xfrm>
              <a:off x="2334" y="1936"/>
              <a:ext cx="1097" cy="1104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shade val="54118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shade val="54118"/>
                    <a:invGamma/>
                  </a:schemeClr>
                </a:gs>
              </a:gsLst>
              <a:lin ang="18900000" scaled="1"/>
            </a:gradFill>
            <a:ln w="38100" algn="ctr">
              <a:noFill/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0" name="Oval 80"/>
            <p:cNvSpPr>
              <a:spLocks noChangeArrowheads="1"/>
            </p:cNvSpPr>
            <p:nvPr/>
          </p:nvSpPr>
          <p:spPr bwMode="gray">
            <a:xfrm>
              <a:off x="2337" y="1939"/>
              <a:ext cx="1096" cy="1098"/>
            </a:xfrm>
            <a:prstGeom prst="ellipse">
              <a:avLst/>
            </a:prstGeom>
            <a:gradFill rotWithShape="1">
              <a:gsLst>
                <a:gs pos="0">
                  <a:srgbClr val="8D67E1"/>
                </a:gs>
                <a:gs pos="100000">
                  <a:srgbClr val="45326D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38100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</p:grpSp>
      <p:sp>
        <p:nvSpPr>
          <p:cNvPr id="71" name="AutoShape 48"/>
          <p:cNvSpPr>
            <a:spLocks noChangeArrowheads="1"/>
          </p:cNvSpPr>
          <p:nvPr/>
        </p:nvSpPr>
        <p:spPr bwMode="gray">
          <a:xfrm>
            <a:off x="2295732" y="1423932"/>
            <a:ext cx="5470162" cy="612678"/>
          </a:xfrm>
          <a:prstGeom prst="roundRect">
            <a:avLst>
              <a:gd name="adj" fmla="val 50000"/>
            </a:avLst>
          </a:prstGeom>
          <a:noFill/>
          <a:ln w="28575" algn="ctr">
            <a:solidFill>
              <a:srgbClr val="6633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Математическая</a:t>
            </a:r>
            <a:endParaRPr lang="en-US" sz="2400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72" name="Group 53"/>
          <p:cNvGrpSpPr>
            <a:grpSpLocks/>
          </p:cNvGrpSpPr>
          <p:nvPr/>
        </p:nvGrpSpPr>
        <p:grpSpPr bwMode="auto">
          <a:xfrm>
            <a:off x="2362257" y="2285822"/>
            <a:ext cx="381000" cy="381000"/>
            <a:chOff x="2078" y="1680"/>
            <a:chExt cx="1615" cy="1615"/>
          </a:xfrm>
        </p:grpSpPr>
        <p:sp>
          <p:nvSpPr>
            <p:cNvPr id="73" name="Oval 54"/>
            <p:cNvSpPr>
              <a:spLocks noChangeArrowheads="1"/>
            </p:cNvSpPr>
            <p:nvPr/>
          </p:nvSpPr>
          <p:spPr bwMode="gray">
            <a:xfrm>
              <a:off x="2078" y="1680"/>
              <a:ext cx="1615" cy="1615"/>
            </a:xfrm>
            <a:prstGeom prst="ellipse">
              <a:avLst/>
            </a:prstGeom>
            <a:gradFill rotWithShape="1">
              <a:gsLst>
                <a:gs pos="0">
                  <a:srgbClr val="767676"/>
                </a:gs>
                <a:gs pos="50000">
                  <a:srgbClr val="FFFFFF"/>
                </a:gs>
                <a:gs pos="100000">
                  <a:srgbClr val="767676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57150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74" name="Oval 55"/>
            <p:cNvSpPr>
              <a:spLocks noChangeArrowheads="1"/>
            </p:cNvSpPr>
            <p:nvPr/>
          </p:nvSpPr>
          <p:spPr bwMode="gray">
            <a:xfrm>
              <a:off x="2170" y="1771"/>
              <a:ext cx="1430" cy="1430"/>
            </a:xfrm>
            <a:prstGeom prst="ellipse">
              <a:avLst/>
            </a:prstGeom>
            <a:gradFill rotWithShape="1">
              <a:gsLst>
                <a:gs pos="0">
                  <a:srgbClr val="A2A2A2"/>
                </a:gs>
                <a:gs pos="50000">
                  <a:srgbClr val="FFFFFF"/>
                </a:gs>
                <a:gs pos="100000">
                  <a:srgbClr val="A2A2A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75" name="Oval 56"/>
            <p:cNvSpPr>
              <a:spLocks noChangeArrowheads="1"/>
            </p:cNvSpPr>
            <p:nvPr/>
          </p:nvSpPr>
          <p:spPr bwMode="gray">
            <a:xfrm>
              <a:off x="2253" y="1855"/>
              <a:ext cx="1265" cy="1265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tint val="0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tint val="0"/>
                    <a:invGamma/>
                  </a:schemeClr>
                </a:gs>
              </a:gsLst>
              <a:lin ang="2700000" scaled="1"/>
            </a:gradFill>
            <a:ln w="38100" algn="ctr">
              <a:noFill/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6" name="Oval 57"/>
            <p:cNvSpPr>
              <a:spLocks noChangeArrowheads="1"/>
            </p:cNvSpPr>
            <p:nvPr/>
          </p:nvSpPr>
          <p:spPr bwMode="gray">
            <a:xfrm>
              <a:off x="2254" y="1856"/>
              <a:ext cx="1262" cy="1264"/>
            </a:xfrm>
            <a:prstGeom prst="ellipse">
              <a:avLst/>
            </a:prstGeom>
            <a:gradFill rotWithShape="1">
              <a:gsLst>
                <a:gs pos="0">
                  <a:srgbClr val="000000"/>
                </a:gs>
                <a:gs pos="100000">
                  <a:srgbClr val="FFCC00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38100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77" name="Oval 58"/>
            <p:cNvSpPr>
              <a:spLocks noChangeArrowheads="1"/>
            </p:cNvSpPr>
            <p:nvPr/>
          </p:nvSpPr>
          <p:spPr bwMode="gray">
            <a:xfrm>
              <a:off x="2334" y="1936"/>
              <a:ext cx="1097" cy="1104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shade val="54118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shade val="54118"/>
                    <a:invGamma/>
                  </a:schemeClr>
                </a:gs>
              </a:gsLst>
              <a:lin ang="18900000" scaled="1"/>
            </a:gradFill>
            <a:ln w="38100" algn="ctr">
              <a:noFill/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8" name="Oval 59"/>
            <p:cNvSpPr>
              <a:spLocks noChangeArrowheads="1"/>
            </p:cNvSpPr>
            <p:nvPr/>
          </p:nvSpPr>
          <p:spPr bwMode="gray">
            <a:xfrm>
              <a:off x="2337" y="1939"/>
              <a:ext cx="1096" cy="1098"/>
            </a:xfrm>
            <a:prstGeom prst="ellipse">
              <a:avLst/>
            </a:prstGeom>
            <a:gradFill rotWithShape="1">
              <a:gsLst>
                <a:gs pos="0">
                  <a:srgbClr val="FFCC00"/>
                </a:gs>
                <a:gs pos="100000">
                  <a:srgbClr val="7C6300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38100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</p:grpSp>
      <p:sp>
        <p:nvSpPr>
          <p:cNvPr id="79" name="AutoShape 52"/>
          <p:cNvSpPr>
            <a:spLocks noChangeArrowheads="1"/>
          </p:cNvSpPr>
          <p:nvPr/>
        </p:nvSpPr>
        <p:spPr bwMode="gray">
          <a:xfrm>
            <a:off x="2989183" y="2955855"/>
            <a:ext cx="5465100" cy="608013"/>
          </a:xfrm>
          <a:prstGeom prst="roundRect">
            <a:avLst>
              <a:gd name="adj" fmla="val 50000"/>
            </a:avLst>
          </a:prstGeom>
          <a:noFill/>
          <a:ln w="28575" algn="ctr">
            <a:solidFill>
              <a:srgbClr val="6633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r>
              <a:rPr lang="ru-RU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Читательская</a:t>
            </a:r>
            <a:endParaRPr lang="en-US" sz="2400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80" name="Group 60"/>
          <p:cNvGrpSpPr>
            <a:grpSpLocks/>
          </p:cNvGrpSpPr>
          <p:nvPr/>
        </p:nvGrpSpPr>
        <p:grpSpPr bwMode="auto">
          <a:xfrm>
            <a:off x="2620272" y="3878334"/>
            <a:ext cx="381000" cy="381000"/>
            <a:chOff x="2078" y="1680"/>
            <a:chExt cx="1615" cy="1615"/>
          </a:xfrm>
        </p:grpSpPr>
        <p:sp>
          <p:nvSpPr>
            <p:cNvPr id="81" name="Oval 61"/>
            <p:cNvSpPr>
              <a:spLocks noChangeArrowheads="1"/>
            </p:cNvSpPr>
            <p:nvPr/>
          </p:nvSpPr>
          <p:spPr bwMode="gray">
            <a:xfrm>
              <a:off x="2078" y="1680"/>
              <a:ext cx="1615" cy="1615"/>
            </a:xfrm>
            <a:prstGeom prst="ellipse">
              <a:avLst/>
            </a:prstGeom>
            <a:gradFill rotWithShape="1">
              <a:gsLst>
                <a:gs pos="0">
                  <a:srgbClr val="767676"/>
                </a:gs>
                <a:gs pos="50000">
                  <a:srgbClr val="FFFFFF"/>
                </a:gs>
                <a:gs pos="100000">
                  <a:srgbClr val="767676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57150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82" name="Oval 62"/>
            <p:cNvSpPr>
              <a:spLocks noChangeArrowheads="1"/>
            </p:cNvSpPr>
            <p:nvPr/>
          </p:nvSpPr>
          <p:spPr bwMode="gray">
            <a:xfrm>
              <a:off x="2170" y="1771"/>
              <a:ext cx="1430" cy="1430"/>
            </a:xfrm>
            <a:prstGeom prst="ellipse">
              <a:avLst/>
            </a:prstGeom>
            <a:gradFill rotWithShape="1">
              <a:gsLst>
                <a:gs pos="0">
                  <a:srgbClr val="A2A2A2"/>
                </a:gs>
                <a:gs pos="50000">
                  <a:srgbClr val="FFFFFF"/>
                </a:gs>
                <a:gs pos="100000">
                  <a:srgbClr val="A2A2A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83" name="Oval 63"/>
            <p:cNvSpPr>
              <a:spLocks noChangeArrowheads="1"/>
            </p:cNvSpPr>
            <p:nvPr/>
          </p:nvSpPr>
          <p:spPr bwMode="gray">
            <a:xfrm>
              <a:off x="2253" y="1855"/>
              <a:ext cx="1265" cy="1265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tint val="0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tint val="0"/>
                    <a:invGamma/>
                  </a:schemeClr>
                </a:gs>
              </a:gsLst>
              <a:lin ang="2700000" scaled="1"/>
            </a:gradFill>
            <a:ln w="38100" algn="ctr">
              <a:noFill/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84" name="Oval 64"/>
            <p:cNvSpPr>
              <a:spLocks noChangeArrowheads="1"/>
            </p:cNvSpPr>
            <p:nvPr/>
          </p:nvSpPr>
          <p:spPr bwMode="gray">
            <a:xfrm>
              <a:off x="2254" y="1856"/>
              <a:ext cx="1262" cy="1264"/>
            </a:xfrm>
            <a:prstGeom prst="ellipse">
              <a:avLst/>
            </a:prstGeom>
            <a:gradFill rotWithShape="1">
              <a:gsLst>
                <a:gs pos="0">
                  <a:srgbClr val="000000"/>
                </a:gs>
                <a:gs pos="100000">
                  <a:srgbClr val="48BE67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38100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85" name="Oval 65"/>
            <p:cNvSpPr>
              <a:spLocks noChangeArrowheads="1"/>
            </p:cNvSpPr>
            <p:nvPr/>
          </p:nvSpPr>
          <p:spPr bwMode="gray">
            <a:xfrm>
              <a:off x="2334" y="1936"/>
              <a:ext cx="1097" cy="1104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shade val="54118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shade val="54118"/>
                    <a:invGamma/>
                  </a:schemeClr>
                </a:gs>
              </a:gsLst>
              <a:lin ang="18900000" scaled="1"/>
            </a:gradFill>
            <a:ln w="38100" algn="ctr">
              <a:noFill/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86" name="Oval 66"/>
            <p:cNvSpPr>
              <a:spLocks noChangeArrowheads="1"/>
            </p:cNvSpPr>
            <p:nvPr/>
          </p:nvSpPr>
          <p:spPr bwMode="gray">
            <a:xfrm>
              <a:off x="2337" y="1939"/>
              <a:ext cx="1096" cy="1098"/>
            </a:xfrm>
            <a:prstGeom prst="ellipse">
              <a:avLst/>
            </a:prstGeom>
            <a:ln/>
            <a:extLst/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anchor="ctr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</p:grpSp>
      <p:sp>
        <p:nvSpPr>
          <p:cNvPr id="87" name="AutoShape 51"/>
          <p:cNvSpPr>
            <a:spLocks noChangeArrowheads="1"/>
          </p:cNvSpPr>
          <p:nvPr/>
        </p:nvSpPr>
        <p:spPr bwMode="gray">
          <a:xfrm>
            <a:off x="2745999" y="2171357"/>
            <a:ext cx="5501595" cy="609930"/>
          </a:xfrm>
          <a:prstGeom prst="roundRect">
            <a:avLst>
              <a:gd name="adj" fmla="val 50000"/>
            </a:avLst>
          </a:prstGeom>
          <a:noFill/>
          <a:ln w="28575" algn="ctr">
            <a:solidFill>
              <a:srgbClr val="6633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lnSpc>
                <a:spcPct val="85000"/>
              </a:lnSpc>
              <a:defRPr/>
            </a:pPr>
            <a:r>
              <a:rPr lang="ru-RU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Информационная</a:t>
            </a:r>
            <a:endParaRPr lang="en-US" sz="2400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88" name="Group 67"/>
          <p:cNvGrpSpPr>
            <a:grpSpLocks/>
          </p:cNvGrpSpPr>
          <p:nvPr/>
        </p:nvGrpSpPr>
        <p:grpSpPr bwMode="auto">
          <a:xfrm>
            <a:off x="2361549" y="4697147"/>
            <a:ext cx="381000" cy="381000"/>
            <a:chOff x="2078" y="1680"/>
            <a:chExt cx="1615" cy="1615"/>
          </a:xfrm>
        </p:grpSpPr>
        <p:sp>
          <p:nvSpPr>
            <p:cNvPr id="89" name="Oval 68"/>
            <p:cNvSpPr>
              <a:spLocks noChangeArrowheads="1"/>
            </p:cNvSpPr>
            <p:nvPr/>
          </p:nvSpPr>
          <p:spPr bwMode="gray">
            <a:xfrm>
              <a:off x="2078" y="1680"/>
              <a:ext cx="1615" cy="1615"/>
            </a:xfrm>
            <a:prstGeom prst="ellipse">
              <a:avLst/>
            </a:prstGeom>
            <a:gradFill rotWithShape="1">
              <a:gsLst>
                <a:gs pos="0">
                  <a:srgbClr val="767676"/>
                </a:gs>
                <a:gs pos="50000">
                  <a:srgbClr val="FFFFFF"/>
                </a:gs>
                <a:gs pos="100000">
                  <a:srgbClr val="767676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57150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90" name="Oval 69"/>
            <p:cNvSpPr>
              <a:spLocks noChangeArrowheads="1"/>
            </p:cNvSpPr>
            <p:nvPr/>
          </p:nvSpPr>
          <p:spPr bwMode="gray">
            <a:xfrm>
              <a:off x="2170" y="1771"/>
              <a:ext cx="1430" cy="1430"/>
            </a:xfrm>
            <a:prstGeom prst="ellipse">
              <a:avLst/>
            </a:prstGeom>
            <a:gradFill rotWithShape="1">
              <a:gsLst>
                <a:gs pos="0">
                  <a:srgbClr val="A2A2A2"/>
                </a:gs>
                <a:gs pos="50000">
                  <a:srgbClr val="FFFFFF"/>
                </a:gs>
                <a:gs pos="100000">
                  <a:srgbClr val="A2A2A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91" name="Oval 70"/>
            <p:cNvSpPr>
              <a:spLocks noChangeArrowheads="1"/>
            </p:cNvSpPr>
            <p:nvPr/>
          </p:nvSpPr>
          <p:spPr bwMode="gray">
            <a:xfrm>
              <a:off x="2253" y="1855"/>
              <a:ext cx="1265" cy="1265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tint val="0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tint val="0"/>
                    <a:invGamma/>
                  </a:schemeClr>
                </a:gs>
              </a:gsLst>
              <a:lin ang="2700000" scaled="1"/>
            </a:gradFill>
            <a:ln w="38100" algn="ctr">
              <a:noFill/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92" name="Oval 71"/>
            <p:cNvSpPr>
              <a:spLocks noChangeArrowheads="1"/>
            </p:cNvSpPr>
            <p:nvPr/>
          </p:nvSpPr>
          <p:spPr bwMode="gray">
            <a:xfrm>
              <a:off x="2254" y="1856"/>
              <a:ext cx="1262" cy="1264"/>
            </a:xfrm>
            <a:prstGeom prst="ellipse">
              <a:avLst/>
            </a:prstGeom>
            <a:gradFill rotWithShape="1">
              <a:gsLst>
                <a:gs pos="0">
                  <a:srgbClr val="21B3E1"/>
                </a:gs>
                <a:gs pos="100000">
                  <a:srgbClr val="0F5368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38100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93" name="Oval 72"/>
            <p:cNvSpPr>
              <a:spLocks noChangeArrowheads="1"/>
            </p:cNvSpPr>
            <p:nvPr/>
          </p:nvSpPr>
          <p:spPr bwMode="gray">
            <a:xfrm>
              <a:off x="2334" y="1936"/>
              <a:ext cx="1097" cy="1104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shade val="54118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shade val="54118"/>
                    <a:invGamma/>
                  </a:schemeClr>
                </a:gs>
              </a:gsLst>
              <a:lin ang="18900000" scaled="1"/>
            </a:gradFill>
            <a:ln w="38100" algn="ctr">
              <a:noFill/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94" name="Oval 73"/>
            <p:cNvSpPr>
              <a:spLocks noChangeArrowheads="1"/>
            </p:cNvSpPr>
            <p:nvPr/>
          </p:nvSpPr>
          <p:spPr bwMode="gray">
            <a:xfrm>
              <a:off x="2337" y="1939"/>
              <a:ext cx="1096" cy="1098"/>
            </a:xfrm>
            <a:prstGeom prst="ellipse">
              <a:avLst/>
            </a:prstGeom>
            <a:gradFill rotWithShape="1">
              <a:gsLst>
                <a:gs pos="0">
                  <a:srgbClr val="21B3E1"/>
                </a:gs>
                <a:gs pos="100000">
                  <a:srgbClr val="10576D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38100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</p:grpSp>
      <p:sp>
        <p:nvSpPr>
          <p:cNvPr id="95" name="AutoShape 50"/>
          <p:cNvSpPr>
            <a:spLocks noChangeArrowheads="1"/>
          </p:cNvSpPr>
          <p:nvPr/>
        </p:nvSpPr>
        <p:spPr bwMode="gray">
          <a:xfrm>
            <a:off x="3017847" y="3801253"/>
            <a:ext cx="5479623" cy="607704"/>
          </a:xfrm>
          <a:prstGeom prst="roundRect">
            <a:avLst>
              <a:gd name="adj" fmla="val 50000"/>
            </a:avLst>
          </a:prstGeom>
          <a:noFill/>
          <a:ln w="28575" algn="ctr">
            <a:solidFill>
              <a:srgbClr val="6633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r>
              <a:rPr lang="ru-RU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Коммуникативная</a:t>
            </a:r>
            <a:endParaRPr lang="en-US" sz="2400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3" name="AutoShape 49"/>
          <p:cNvSpPr>
            <a:spLocks noChangeArrowheads="1"/>
          </p:cNvSpPr>
          <p:nvPr/>
        </p:nvSpPr>
        <p:spPr bwMode="gray">
          <a:xfrm>
            <a:off x="2775342" y="4624942"/>
            <a:ext cx="5465881" cy="596695"/>
          </a:xfrm>
          <a:prstGeom prst="roundRect">
            <a:avLst>
              <a:gd name="adj" fmla="val 50000"/>
            </a:avLst>
          </a:prstGeom>
          <a:noFill/>
          <a:ln w="28575" algn="ctr">
            <a:solidFill>
              <a:srgbClr val="6633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lnSpc>
                <a:spcPts val="1700"/>
              </a:lnSpc>
              <a:defRPr/>
            </a:pPr>
            <a:r>
              <a:rPr lang="ru-RU" sz="24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Финансовая</a:t>
            </a:r>
            <a:endParaRPr lang="en-US" sz="2400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04" name="Group 81"/>
          <p:cNvGrpSpPr>
            <a:grpSpLocks/>
          </p:cNvGrpSpPr>
          <p:nvPr/>
        </p:nvGrpSpPr>
        <p:grpSpPr bwMode="auto">
          <a:xfrm>
            <a:off x="1864962" y="5381030"/>
            <a:ext cx="355600" cy="381000"/>
            <a:chOff x="2078" y="1680"/>
            <a:chExt cx="1615" cy="1615"/>
          </a:xfrm>
        </p:grpSpPr>
        <p:sp>
          <p:nvSpPr>
            <p:cNvPr id="105" name="Oval 82"/>
            <p:cNvSpPr>
              <a:spLocks noChangeArrowheads="1"/>
            </p:cNvSpPr>
            <p:nvPr/>
          </p:nvSpPr>
          <p:spPr bwMode="gray">
            <a:xfrm>
              <a:off x="2078" y="1680"/>
              <a:ext cx="1615" cy="1615"/>
            </a:xfrm>
            <a:prstGeom prst="ellipse">
              <a:avLst/>
            </a:prstGeom>
            <a:gradFill rotWithShape="1">
              <a:gsLst>
                <a:gs pos="0">
                  <a:srgbClr val="767676"/>
                </a:gs>
                <a:gs pos="50000">
                  <a:srgbClr val="FFFFFF"/>
                </a:gs>
                <a:gs pos="100000">
                  <a:srgbClr val="767676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57150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06" name="Oval 83"/>
            <p:cNvSpPr>
              <a:spLocks noChangeArrowheads="1"/>
            </p:cNvSpPr>
            <p:nvPr/>
          </p:nvSpPr>
          <p:spPr bwMode="gray">
            <a:xfrm>
              <a:off x="2170" y="1771"/>
              <a:ext cx="1430" cy="1430"/>
            </a:xfrm>
            <a:prstGeom prst="ellipse">
              <a:avLst/>
            </a:prstGeom>
            <a:gradFill rotWithShape="1">
              <a:gsLst>
                <a:gs pos="0">
                  <a:srgbClr val="A2A2A2"/>
                </a:gs>
                <a:gs pos="50000">
                  <a:srgbClr val="FFFFFF"/>
                </a:gs>
                <a:gs pos="100000">
                  <a:srgbClr val="A2A2A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07" name="Oval 84"/>
            <p:cNvSpPr>
              <a:spLocks noChangeArrowheads="1"/>
            </p:cNvSpPr>
            <p:nvPr/>
          </p:nvSpPr>
          <p:spPr bwMode="gray">
            <a:xfrm>
              <a:off x="2251" y="1855"/>
              <a:ext cx="1262" cy="1265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tint val="0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tint val="0"/>
                    <a:invGamma/>
                  </a:schemeClr>
                </a:gs>
              </a:gsLst>
              <a:lin ang="2700000" scaled="1"/>
            </a:gradFill>
            <a:ln w="38100" algn="ctr">
              <a:noFill/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8" name="Oval 85"/>
            <p:cNvSpPr>
              <a:spLocks noChangeArrowheads="1"/>
            </p:cNvSpPr>
            <p:nvPr/>
          </p:nvSpPr>
          <p:spPr bwMode="gray">
            <a:xfrm>
              <a:off x="2254" y="1856"/>
              <a:ext cx="1262" cy="1264"/>
            </a:xfrm>
            <a:prstGeom prst="ellipse">
              <a:avLst/>
            </a:prstGeom>
            <a:gradFill rotWithShape="1">
              <a:gsLst>
                <a:gs pos="0">
                  <a:srgbClr val="000000"/>
                </a:gs>
                <a:gs pos="100000">
                  <a:srgbClr val="E35E23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38100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09" name="Oval 86"/>
            <p:cNvSpPr>
              <a:spLocks noChangeArrowheads="1"/>
            </p:cNvSpPr>
            <p:nvPr/>
          </p:nvSpPr>
          <p:spPr bwMode="gray">
            <a:xfrm>
              <a:off x="2338" y="1936"/>
              <a:ext cx="1096" cy="1104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shade val="54118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shade val="54118"/>
                    <a:invGamma/>
                  </a:schemeClr>
                </a:gs>
              </a:gsLst>
              <a:lin ang="18900000" scaled="1"/>
            </a:gradFill>
            <a:ln w="38100" algn="ctr">
              <a:noFill/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10" name="Oval 87"/>
            <p:cNvSpPr>
              <a:spLocks noChangeArrowheads="1"/>
            </p:cNvSpPr>
            <p:nvPr/>
          </p:nvSpPr>
          <p:spPr bwMode="gray">
            <a:xfrm>
              <a:off x="2337" y="1939"/>
              <a:ext cx="1096" cy="1098"/>
            </a:xfrm>
            <a:prstGeom prst="ellipse">
              <a:avLst/>
            </a:prstGeom>
            <a:gradFill rotWithShape="1">
              <a:gsLst>
                <a:gs pos="0">
                  <a:srgbClr val="E35E23"/>
                </a:gs>
                <a:gs pos="100000">
                  <a:srgbClr val="6E2E1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38100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</p:grpSp>
      <p:sp>
        <p:nvSpPr>
          <p:cNvPr id="120" name="Прямоугольник 1"/>
          <p:cNvSpPr>
            <a:spLocks noChangeArrowheads="1"/>
          </p:cNvSpPr>
          <p:nvPr/>
        </p:nvSpPr>
        <p:spPr bwMode="auto">
          <a:xfrm>
            <a:off x="1619672" y="113536"/>
            <a:ext cx="6770225" cy="13849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9pPr>
          </a:lstStyle>
          <a:p>
            <a:pPr algn="ctr" eaLnBrk="1" hangingPunct="1"/>
            <a:r>
              <a:rPr lang="ru-RU" altLang="en-US" sz="3200" b="1" i="1" dirty="0" smtClean="0">
                <a:solidFill>
                  <a:srgbClr val="800000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Периферийные виды функциональной грамотности</a:t>
            </a:r>
            <a:endParaRPr lang="ru-RU" altLang="en-US" sz="3200" b="1" i="1" dirty="0" smtClean="0">
              <a:solidFill>
                <a:srgbClr val="800000"/>
              </a:solidFill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  <a:p>
            <a:pPr algn="ctr" eaLnBrk="1" hangingPunct="1"/>
            <a:endParaRPr lang="ru-RU" altLang="en-US" b="1" dirty="0">
              <a:solidFill>
                <a:srgbClr val="800000"/>
              </a:solidFill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56" name="TextBox 55"/>
          <p:cNvSpPr txBox="1"/>
          <p:nvPr/>
        </p:nvSpPr>
        <p:spPr>
          <a:xfrm rot="16200000">
            <a:off x="-39747" y="3152097"/>
            <a:ext cx="237103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функциональная</a:t>
            </a:r>
          </a:p>
          <a:p>
            <a:pPr algn="ctr"/>
            <a:r>
              <a:rPr lang="ru-RU" sz="2000" b="1" dirty="0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грамотность</a:t>
            </a:r>
            <a:endParaRPr lang="ru-RU" sz="2000" b="1" dirty="0">
              <a:solidFill>
                <a:schemeClr val="accent2">
                  <a:lumMod val="50000"/>
                </a:schemeClr>
              </a:solidFill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57" name="AutoShape 49"/>
          <p:cNvSpPr>
            <a:spLocks noChangeArrowheads="1"/>
          </p:cNvSpPr>
          <p:nvPr/>
        </p:nvSpPr>
        <p:spPr bwMode="gray">
          <a:xfrm>
            <a:off x="2678720" y="5465931"/>
            <a:ext cx="5465881" cy="596695"/>
          </a:xfrm>
          <a:prstGeom prst="roundRect">
            <a:avLst>
              <a:gd name="adj" fmla="val 50000"/>
            </a:avLst>
          </a:prstGeom>
          <a:noFill/>
          <a:ln w="28575" algn="ctr">
            <a:solidFill>
              <a:srgbClr val="6633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lnSpc>
                <a:spcPts val="1700"/>
              </a:lnSpc>
              <a:defRPr/>
            </a:pPr>
            <a:r>
              <a:rPr lang="ru-RU" sz="24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Компьютерная</a:t>
            </a:r>
            <a:endParaRPr lang="en-US" sz="2400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58" name="Group 60"/>
          <p:cNvGrpSpPr>
            <a:grpSpLocks/>
          </p:cNvGrpSpPr>
          <p:nvPr/>
        </p:nvGrpSpPr>
        <p:grpSpPr bwMode="auto">
          <a:xfrm>
            <a:off x="2589310" y="3069716"/>
            <a:ext cx="381000" cy="381000"/>
            <a:chOff x="2078" y="1680"/>
            <a:chExt cx="1615" cy="1615"/>
          </a:xfrm>
        </p:grpSpPr>
        <p:sp>
          <p:nvSpPr>
            <p:cNvPr id="59" name="Oval 61"/>
            <p:cNvSpPr>
              <a:spLocks noChangeArrowheads="1"/>
            </p:cNvSpPr>
            <p:nvPr/>
          </p:nvSpPr>
          <p:spPr bwMode="gray">
            <a:xfrm>
              <a:off x="2078" y="1680"/>
              <a:ext cx="1615" cy="1615"/>
            </a:xfrm>
            <a:prstGeom prst="ellipse">
              <a:avLst/>
            </a:prstGeom>
            <a:gradFill rotWithShape="1">
              <a:gsLst>
                <a:gs pos="0">
                  <a:srgbClr val="767676"/>
                </a:gs>
                <a:gs pos="50000">
                  <a:srgbClr val="FFFFFF"/>
                </a:gs>
                <a:gs pos="100000">
                  <a:srgbClr val="767676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57150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60" name="Oval 62"/>
            <p:cNvSpPr>
              <a:spLocks noChangeArrowheads="1"/>
            </p:cNvSpPr>
            <p:nvPr/>
          </p:nvSpPr>
          <p:spPr bwMode="gray">
            <a:xfrm>
              <a:off x="2170" y="1771"/>
              <a:ext cx="1430" cy="1430"/>
            </a:xfrm>
            <a:prstGeom prst="ellipse">
              <a:avLst/>
            </a:prstGeom>
            <a:gradFill rotWithShape="1">
              <a:gsLst>
                <a:gs pos="0">
                  <a:srgbClr val="A2A2A2"/>
                </a:gs>
                <a:gs pos="50000">
                  <a:srgbClr val="FFFFFF"/>
                </a:gs>
                <a:gs pos="100000">
                  <a:srgbClr val="A2A2A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61" name="Oval 63"/>
            <p:cNvSpPr>
              <a:spLocks noChangeArrowheads="1"/>
            </p:cNvSpPr>
            <p:nvPr/>
          </p:nvSpPr>
          <p:spPr bwMode="gray">
            <a:xfrm>
              <a:off x="2253" y="1855"/>
              <a:ext cx="1265" cy="1265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tint val="0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tint val="0"/>
                    <a:invGamma/>
                  </a:schemeClr>
                </a:gs>
              </a:gsLst>
              <a:lin ang="2700000" scaled="1"/>
            </a:gradFill>
            <a:ln w="38100" algn="ctr">
              <a:noFill/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62" name="Oval 64"/>
            <p:cNvSpPr>
              <a:spLocks noChangeArrowheads="1"/>
            </p:cNvSpPr>
            <p:nvPr/>
          </p:nvSpPr>
          <p:spPr bwMode="gray">
            <a:xfrm>
              <a:off x="2254" y="1856"/>
              <a:ext cx="1262" cy="1264"/>
            </a:xfrm>
            <a:prstGeom prst="ellipse">
              <a:avLst/>
            </a:prstGeom>
            <a:gradFill rotWithShape="1">
              <a:gsLst>
                <a:gs pos="0">
                  <a:srgbClr val="000000"/>
                </a:gs>
                <a:gs pos="100000">
                  <a:srgbClr val="48BE67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38100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63" name="Oval 65"/>
            <p:cNvSpPr>
              <a:spLocks noChangeArrowheads="1"/>
            </p:cNvSpPr>
            <p:nvPr/>
          </p:nvSpPr>
          <p:spPr bwMode="gray">
            <a:xfrm>
              <a:off x="2334" y="1936"/>
              <a:ext cx="1097" cy="1104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shade val="54118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shade val="54118"/>
                    <a:invGamma/>
                  </a:schemeClr>
                </a:gs>
              </a:gsLst>
              <a:lin ang="18900000" scaled="1"/>
            </a:gradFill>
            <a:ln w="38100" algn="ctr">
              <a:noFill/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96" name="Oval 66"/>
            <p:cNvSpPr>
              <a:spLocks noChangeArrowheads="1"/>
            </p:cNvSpPr>
            <p:nvPr/>
          </p:nvSpPr>
          <p:spPr bwMode="gray">
            <a:xfrm>
              <a:off x="2337" y="1939"/>
              <a:ext cx="1096" cy="1098"/>
            </a:xfrm>
            <a:prstGeom prst="ellipse">
              <a:avLst/>
            </a:prstGeom>
            <a:gradFill rotWithShape="1">
              <a:gsLst>
                <a:gs pos="0">
                  <a:srgbClr val="48BE67"/>
                </a:gs>
                <a:gs pos="100000">
                  <a:srgbClr val="235C32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38100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37933847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alphaModFix amt="82000"/>
            <a:lum/>
          </a:blip>
          <a:srcRect/>
          <a:stretch>
            <a:fillRect t="-3000" b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1268760"/>
            <a:ext cx="8640762" cy="708025"/>
          </a:xfrm>
        </p:spPr>
        <p:txBody>
          <a:bodyPr anchor="t">
            <a:noAutofit/>
          </a:bodyPr>
          <a:lstStyle/>
          <a:p>
            <a:pPr>
              <a:lnSpc>
                <a:spcPts val="4000"/>
              </a:lnSpc>
              <a:defRPr/>
            </a:pPr>
            <a:r>
              <a:rPr lang="ru-RU" sz="4000" b="1" i="1" dirty="0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</a:rPr>
              <a:t>Компетенции, необходимые </a:t>
            </a:r>
            <a:r>
              <a:rPr lang="ru-RU" sz="4000" b="1" i="1" dirty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</a:rPr>
              <a:t>будущему педагогу для формирования функциональной грамотности у обучающихся</a:t>
            </a:r>
          </a:p>
        </p:txBody>
      </p:sp>
    </p:spTree>
    <p:extLst>
      <p:ext uri="{BB962C8B-B14F-4D97-AF65-F5344CB8AC3E}">
        <p14:creationId xmlns:p14="http://schemas.microsoft.com/office/powerpoint/2010/main" val="417625004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 cstate="print">
            <a:alphaModFix amt="82000"/>
            <a:lum/>
          </a:blip>
          <a:srcRect/>
          <a:stretch>
            <a:fillRect t="-3000" b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Shape 126"/>
          <p:cNvSpPr txBox="1">
            <a:spLocks noGrp="1"/>
          </p:cNvSpPr>
          <p:nvPr>
            <p:ph type="title"/>
          </p:nvPr>
        </p:nvSpPr>
        <p:spPr>
          <a:xfrm>
            <a:off x="681038" y="115888"/>
            <a:ext cx="7772400" cy="1143000"/>
          </a:xfrm>
        </p:spPr>
        <p:txBody>
          <a:bodyPr>
            <a:noAutofit/>
          </a:bodyPr>
          <a:lstStyle/>
          <a:p>
            <a:r>
              <a:rPr lang="ru-RU" altLang="en-US" sz="4000" b="1" i="1" dirty="0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ea typeface="+mj-ea"/>
                <a:cs typeface="+mj-cs"/>
              </a:rPr>
              <a:t>Биология</a:t>
            </a:r>
            <a:endParaRPr lang="ru-RU" altLang="en-US" sz="4000" b="1" i="1" dirty="0">
              <a:solidFill>
                <a:schemeClr val="accent2">
                  <a:lumMod val="50000"/>
                </a:schemeClr>
              </a:solidFill>
              <a:latin typeface="Arial" panose="020B0604020202020204" pitchFamily="34" charset="0"/>
              <a:ea typeface="+mj-ea"/>
              <a:cs typeface="+mj-cs"/>
            </a:endParaRPr>
          </a:p>
        </p:txBody>
      </p:sp>
      <p:sp>
        <p:nvSpPr>
          <p:cNvPr id="20483" name="Shape 127"/>
          <p:cNvSpPr>
            <a:spLocks noGrp="1"/>
          </p:cNvSpPr>
          <p:nvPr>
            <p:ph type="body" idx="1"/>
          </p:nvPr>
        </p:nvSpPr>
        <p:spPr>
          <a:xfrm>
            <a:off x="210754" y="1124744"/>
            <a:ext cx="8712968" cy="4824536"/>
          </a:xfrm>
        </p:spPr>
        <p:txBody>
          <a:bodyPr lIns="91425" tIns="45700" rIns="91425" bIns="45700">
            <a:normAutofit fontScale="92500" lnSpcReduction="10000"/>
          </a:bodyPr>
          <a:lstStyle/>
          <a:p>
            <a:pPr marL="0" algn="just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Способен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осознавать роль биологической науки в решении социально-экономических и экологических проблем человечества, а также в развитии современных технологий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algn="just"/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algn="just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Способен осознавать значимость и следить за выдающимися биологическими открытиями и современными исследованиями в биологической науке и транслировать это через образовательный процесс на уроках биологии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algn="just"/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algn="just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</a:t>
            </a:r>
            <a:r>
              <a:rPr lang="ru-RU" sz="2400" dirty="0"/>
              <a:t>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Способен разрабатывать и реализовывать, с учетом отечественного и зарубежного опыта авторские программы, технологии и контрольно-измерительные материалы для преподавания учебного предмета «Биология», чтобы формировать функциональную грамотность у обучающихся.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0048203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 cstate="print">
            <a:alphaModFix amt="82000"/>
            <a:lum/>
          </a:blip>
          <a:srcRect/>
          <a:stretch>
            <a:fillRect t="-3000" b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Shape 126"/>
          <p:cNvSpPr txBox="1">
            <a:spLocks noGrp="1"/>
          </p:cNvSpPr>
          <p:nvPr>
            <p:ph type="title"/>
          </p:nvPr>
        </p:nvSpPr>
        <p:spPr>
          <a:xfrm>
            <a:off x="721804" y="115888"/>
            <a:ext cx="7772400" cy="936848"/>
          </a:xfrm>
        </p:spPr>
        <p:txBody>
          <a:bodyPr>
            <a:noAutofit/>
          </a:bodyPr>
          <a:lstStyle/>
          <a:p>
            <a:r>
              <a:rPr lang="ru-RU" altLang="en-US" sz="4000" b="1" i="1" dirty="0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ea typeface="+mj-ea"/>
                <a:cs typeface="+mj-cs"/>
              </a:rPr>
              <a:t>География</a:t>
            </a:r>
            <a:endParaRPr lang="ru-RU" altLang="en-US" sz="4000" b="1" i="1" dirty="0">
              <a:solidFill>
                <a:schemeClr val="accent2">
                  <a:lumMod val="50000"/>
                </a:schemeClr>
              </a:solidFill>
              <a:latin typeface="Arial" panose="020B0604020202020204" pitchFamily="34" charset="0"/>
              <a:ea typeface="+mj-ea"/>
              <a:cs typeface="+mj-cs"/>
            </a:endParaRPr>
          </a:p>
        </p:txBody>
      </p:sp>
      <p:sp>
        <p:nvSpPr>
          <p:cNvPr id="20483" name="Shape 127"/>
          <p:cNvSpPr>
            <a:spLocks noGrp="1"/>
          </p:cNvSpPr>
          <p:nvPr>
            <p:ph type="body" idx="1"/>
          </p:nvPr>
        </p:nvSpPr>
        <p:spPr>
          <a:xfrm>
            <a:off x="251520" y="908720"/>
            <a:ext cx="8712968" cy="5688632"/>
          </a:xfrm>
        </p:spPr>
        <p:txBody>
          <a:bodyPr lIns="91425" tIns="45700" rIns="91425" bIns="45700">
            <a:normAutofit fontScale="92500" lnSpcReduction="10000"/>
          </a:bodyPr>
          <a:lstStyle/>
          <a:p>
            <a:pPr marL="114300" indent="-457200" algn="just">
              <a:spcBef>
                <a:spcPct val="0"/>
              </a:spcBef>
              <a:spcAft>
                <a:spcPts val="1800"/>
              </a:spcAft>
              <a:buClr>
                <a:srgbClr val="000000"/>
              </a:buClr>
              <a:buSzPts val="2400"/>
              <a:buAutoNum type="arabicPeriod"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Способен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ставить обучающие цели для формирования естественнонаучной функциональной грамотности с учетом: развития информационных умений, эффективного решения читательских задач, умений моделировать и прогнозировать на основе математических показателей, владения знаниями в области экономики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spcBef>
                <a:spcPct val="0"/>
              </a:spcBef>
              <a:spcAft>
                <a:spcPts val="1800"/>
              </a:spcAft>
              <a:buClr>
                <a:srgbClr val="000000"/>
              </a:buClr>
              <a:buSzPts val="2400"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Способен использовать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межпредметное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содержание учебных географических дисциплин для составления и решения практических задач по формированию функциональной грамотности обучающихся и достижению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метапредметного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образовательного результата обучения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spcBef>
                <a:spcPct val="0"/>
              </a:spcBef>
              <a:spcAft>
                <a:spcPts val="1800"/>
              </a:spcAft>
              <a:buClr>
                <a:srgbClr val="000000"/>
              </a:buClr>
              <a:buSzPts val="2400"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Способен ставить цели и проектировать процесс воспитания на основе воспитательного потенциала географических дисциплин, развития географического мышления и мировоззрения с учетом жизненных интересов обучающихся для формирования функциональной грамотности.</a:t>
            </a:r>
          </a:p>
          <a:p>
            <a:pPr marL="0" indent="0" algn="just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ts val="2400"/>
            </a:pP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1389470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 cstate="print">
            <a:alphaModFix amt="82000"/>
            <a:lum/>
          </a:blip>
          <a:srcRect/>
          <a:stretch>
            <a:fillRect t="-3000" b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Shape 126"/>
          <p:cNvSpPr txBox="1">
            <a:spLocks noGrp="1"/>
          </p:cNvSpPr>
          <p:nvPr>
            <p:ph type="title"/>
          </p:nvPr>
        </p:nvSpPr>
        <p:spPr>
          <a:xfrm>
            <a:off x="681038" y="115888"/>
            <a:ext cx="7772400" cy="864840"/>
          </a:xfrm>
        </p:spPr>
        <p:txBody>
          <a:bodyPr>
            <a:noAutofit/>
          </a:bodyPr>
          <a:lstStyle/>
          <a:p>
            <a:r>
              <a:rPr lang="ru-RU" altLang="en-US" sz="4000" b="1" i="1" dirty="0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ea typeface="+mj-ea"/>
                <a:cs typeface="+mj-cs"/>
              </a:rPr>
              <a:t>Химия</a:t>
            </a:r>
            <a:endParaRPr lang="ru-RU" altLang="en-US" sz="4000" b="1" i="1" dirty="0">
              <a:solidFill>
                <a:schemeClr val="accent2">
                  <a:lumMod val="50000"/>
                </a:schemeClr>
              </a:solidFill>
              <a:latin typeface="Arial" panose="020B0604020202020204" pitchFamily="34" charset="0"/>
              <a:ea typeface="+mj-ea"/>
              <a:cs typeface="+mj-cs"/>
            </a:endParaRPr>
          </a:p>
        </p:txBody>
      </p:sp>
      <p:sp>
        <p:nvSpPr>
          <p:cNvPr id="20483" name="Shape 127"/>
          <p:cNvSpPr>
            <a:spLocks noGrp="1"/>
          </p:cNvSpPr>
          <p:nvPr>
            <p:ph type="body" idx="1"/>
          </p:nvPr>
        </p:nvSpPr>
        <p:spPr>
          <a:xfrm>
            <a:off x="210754" y="908720"/>
            <a:ext cx="8712968" cy="5544616"/>
          </a:xfrm>
        </p:spPr>
        <p:txBody>
          <a:bodyPr lIns="91425" tIns="45700" rIns="91425" bIns="45700">
            <a:normAutofit fontScale="92500"/>
          </a:bodyPr>
          <a:lstStyle/>
          <a:p>
            <a:pPr marL="0" indent="-457200" algn="just">
              <a:spcBef>
                <a:spcPts val="0"/>
              </a:spcBef>
              <a:spcAft>
                <a:spcPts val="1800"/>
              </a:spcAft>
              <a:buClr>
                <a:srgbClr val="000000"/>
              </a:buClr>
              <a:buSzPts val="2400"/>
              <a:buAutoNum type="arabicPeriod"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Способен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управлять учебным процессом на основе использования различных форм, методов и технологий обучения, стимулировать познавательную самостоятельную и творческую активности учащихся для формирования естественнонаучной функциональной грамотности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algn="just">
              <a:spcBef>
                <a:spcPts val="0"/>
              </a:spcBef>
              <a:spcAft>
                <a:spcPts val="1800"/>
              </a:spcAft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Способен разрабатывать задания для создания банка вопросов как для формирования естественнонаучной функциональной грамотности при изучении разных разделов и тем учебного предмета «Химия», так и для оценивания уровня сформированности естественнонаучной грамотности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algn="just">
              <a:spcBef>
                <a:spcPts val="0"/>
              </a:spcBef>
              <a:spcAft>
                <a:spcPts val="1800"/>
              </a:spcAft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Способен научно объяснять факты, явления; понимать основные особенности практических методов обучения (химический эксперимент, планирование техники безопасности, выполнение научного исследования, использование межпредметных связей и т.д.) при формировании естественнонаучной функциональной грамотности.</a:t>
            </a:r>
          </a:p>
          <a:p>
            <a:pPr marL="0" algn="just"/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0382958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alphaModFix amt="82000"/>
            <a:lum/>
          </a:blip>
          <a:srcRect/>
          <a:stretch>
            <a:fillRect t="-3000" b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3" descr="logo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85875" cy="1571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Rectangle 2"/>
          <p:cNvSpPr>
            <a:spLocks noChangeArrowheads="1"/>
          </p:cNvSpPr>
          <p:nvPr/>
        </p:nvSpPr>
        <p:spPr bwMode="auto">
          <a:xfrm>
            <a:off x="1285875" y="4469"/>
            <a:ext cx="7508875" cy="884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eaLnBrk="1" hangingPunct="1">
              <a:defRPr/>
            </a:pPr>
            <a:r>
              <a:rPr lang="ru-RU" sz="2400" b="1" dirty="0">
                <a:solidFill>
                  <a:srgbClr val="3366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rPr>
              <a:t>Белорусский</a:t>
            </a:r>
            <a:r>
              <a:rPr lang="be-BY" sz="2400" b="1" dirty="0">
                <a:solidFill>
                  <a:srgbClr val="3366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rPr>
              <a:t>  государственный педагогический</a:t>
            </a:r>
          </a:p>
          <a:p>
            <a:pPr eaLnBrk="1" hangingPunct="1">
              <a:defRPr/>
            </a:pPr>
            <a:r>
              <a:rPr lang="be-BY" sz="2400" b="1" dirty="0">
                <a:solidFill>
                  <a:srgbClr val="3366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rPr>
              <a:t>университет  имени Максима Танка</a:t>
            </a:r>
            <a:r>
              <a:rPr lang="ru-RU" sz="2800" dirty="0">
                <a:solidFill>
                  <a:srgbClr val="3366CC"/>
                </a:solidFill>
                <a:latin typeface="Arial" pitchFamily="34" charset="0"/>
              </a:rPr>
              <a:t> </a:t>
            </a: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 bwMode="gray">
          <a:xfrm>
            <a:off x="4427984" y="5467864"/>
            <a:ext cx="4078734" cy="510778"/>
          </a:xfrm>
          <a:prstGeom prst="round2DiagRect">
            <a:avLst/>
          </a:prstGeom>
          <a:solidFill>
            <a:srgbClr val="F6F3DE"/>
          </a:solidFill>
          <a:ln w="9525" cap="flat" cmpd="sng" algn="ctr">
            <a:solidFill>
              <a:schemeClr val="accent6">
                <a:lumMod val="50000"/>
              </a:schemeClr>
            </a:solidFill>
            <a:prstDash val="solid"/>
            <a:miter lim="800000"/>
            <a:headEnd/>
            <a:tailEnd/>
          </a:ln>
          <a:effectLst>
            <a:outerShdw blurRad="40000" dist="20000" dir="5400000" rotWithShape="0">
              <a:srgbClr val="000000">
                <a:alpha val="47000"/>
              </a:srgbClr>
            </a:outerShdw>
          </a:effec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marL="0" indent="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itchFamily="2" charset="2"/>
              <a:buNone/>
              <a:defRPr sz="1800" b="1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§"/>
              <a:defRPr sz="2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•"/>
              <a:defRPr sz="20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1" hangingPunct="1"/>
            <a:r>
              <a:rPr lang="ru-RU" altLang="en-US" sz="2400" b="0" i="1" dirty="0" smtClean="0">
                <a:solidFill>
                  <a:schemeClr val="tx1"/>
                </a:solidFill>
                <a:latin typeface="Arial" pitchFamily="34" charset="0"/>
              </a:rPr>
              <a:t>ВНК «Естествознание»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7" name="Text Box 9"/>
          <p:cNvSpPr txBox="1">
            <a:spLocks noChangeArrowheads="1"/>
          </p:cNvSpPr>
          <p:nvPr/>
        </p:nvSpPr>
        <p:spPr bwMode="auto">
          <a:xfrm>
            <a:off x="971600" y="1944064"/>
            <a:ext cx="7416825" cy="2553891"/>
          </a:xfrm>
          <a:prstGeom prst="roundRect">
            <a:avLst/>
          </a:prstGeom>
          <a:solidFill>
            <a:schemeClr val="bg1">
              <a:alpha val="90000"/>
            </a:schemeClr>
          </a:solidFill>
          <a:ln>
            <a:solidFill>
              <a:schemeClr val="accent6">
                <a:lumMod val="50000"/>
              </a:schemeClr>
            </a:solidFill>
            <a:headEnd/>
            <a:tailEnd/>
          </a:ln>
          <a:effectLst>
            <a:outerShdw blurRad="40000" dist="20000" dir="5400000" rotWithShape="0">
              <a:srgbClr val="000000">
                <a:alpha val="47000"/>
              </a:srgbClr>
            </a:outerShdw>
          </a:effectLst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anchor="ctr">
            <a:spAutoFit/>
          </a:bodyPr>
          <a:lstStyle/>
          <a:p>
            <a:pPr algn="ctr"/>
            <a:r>
              <a:rPr lang="ru-RU" sz="2400" b="1" i="1" dirty="0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</a:rPr>
              <a:t>Разработать </a:t>
            </a:r>
            <a:r>
              <a:rPr lang="ru-RU" sz="2400" b="1" i="1" dirty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</a:rPr>
              <a:t>перечни компетенций, отражающих готовность будущих педагогических работников к формированию функциональной грамотности </a:t>
            </a:r>
            <a:r>
              <a:rPr lang="ru-RU" sz="2400" b="1" i="1" dirty="0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</a:rPr>
              <a:t>обучающихся</a:t>
            </a:r>
            <a:endParaRPr lang="en-US" sz="2400" b="1" i="1" dirty="0">
              <a:solidFill>
                <a:schemeClr val="accent2">
                  <a:lumMod val="50000"/>
                </a:schemeClr>
              </a:solidFill>
              <a:latin typeface="Arial" panose="020B0604020202020204" pitchFamily="34" charset="0"/>
            </a:endParaRPr>
          </a:p>
          <a:p>
            <a:pPr algn="ctr"/>
            <a:endParaRPr lang="ru-RU" sz="2400" b="1" i="1" dirty="0">
              <a:solidFill>
                <a:schemeClr val="accent2">
                  <a:lumMod val="50000"/>
                </a:schemeClr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1059897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75dd9ec0d53bff32117958d438a958c5c9c17a4"/>
</p:tagLst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2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3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4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5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6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7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8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3506</TotalTime>
  <Words>361</Words>
  <Application>Microsoft Office PowerPoint</Application>
  <PresentationFormat>Экран (4:3)</PresentationFormat>
  <Paragraphs>42</Paragraphs>
  <Slides>9</Slides>
  <Notes>3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7" baseType="lpstr">
      <vt:lpstr>Arial Unicode MS</vt:lpstr>
      <vt:lpstr>Arial</vt:lpstr>
      <vt:lpstr>Arial Narrow</vt:lpstr>
      <vt:lpstr>Calibri</vt:lpstr>
      <vt:lpstr>Corsiva</vt:lpstr>
      <vt:lpstr>Times New Roman</vt:lpstr>
      <vt:lpstr>Wingdings</vt:lpstr>
      <vt:lpstr>Тема Office</vt:lpstr>
      <vt:lpstr>Презентация PowerPoint</vt:lpstr>
      <vt:lpstr>Естественнонаучная функциональная грамотность</vt:lpstr>
      <vt:lpstr>Естественнонаучная функциональная грамотность</vt:lpstr>
      <vt:lpstr>Презентация PowerPoint</vt:lpstr>
      <vt:lpstr>Компетенции, необходимые будущему педагогу для формирования функциональной грамотности у обучающихся</vt:lpstr>
      <vt:lpstr>Биология</vt:lpstr>
      <vt:lpstr>География</vt:lpstr>
      <vt:lpstr>Химия</vt:lpstr>
      <vt:lpstr>Презентация PowerPoint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Admin</dc:creator>
  <cp:lastModifiedBy>vitka</cp:lastModifiedBy>
  <cp:revision>334</cp:revision>
  <dcterms:created xsi:type="dcterms:W3CDTF">2019-10-16T13:47:56Z</dcterms:created>
  <dcterms:modified xsi:type="dcterms:W3CDTF">2022-11-23T21:53:44Z</dcterms:modified>
</cp:coreProperties>
</file>