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72" r:id="rId10"/>
    <p:sldId id="264" r:id="rId11"/>
    <p:sldId id="265" r:id="rId12"/>
    <p:sldId id="266" r:id="rId13"/>
    <p:sldId id="271" r:id="rId14"/>
    <p:sldId id="267" r:id="rId15"/>
    <p:sldId id="273" r:id="rId16"/>
    <p:sldId id="268" r:id="rId17"/>
    <p:sldId id="269" r:id="rId18"/>
    <p:sldId id="270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8899"/>
    <a:srgbClr val="57E0F3"/>
    <a:srgbClr val="B7198A"/>
    <a:srgbClr val="BEF3F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71FC1-B609-4773-A1FA-06E30957C918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4C5A1-6CE6-4A39-919B-95F0B3239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320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D4C5A1-6CE6-4A39-919B-95F0B323982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784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D4C5A1-6CE6-4A39-919B-95F0B323982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883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175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09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5631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823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4497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942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8548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55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55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530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133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957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508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478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66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97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5240D-AA5C-4939-934F-EEA386FE8756}" type="datetimeFigureOut">
              <a:rPr lang="ru-RU" smtClean="0"/>
              <a:t>24.11.2022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65BCBEA-C314-4747-8646-87BE26C8CC1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08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6378" y="839245"/>
            <a:ext cx="9663287" cy="3412045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kern="1600" spc="100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ОТЧЁТ</a:t>
            </a:r>
            <a:r>
              <a:rPr lang="ru-RU" sz="3600" b="1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 </a:t>
            </a:r>
            <a:br>
              <a:rPr lang="ru-RU" sz="3600" b="1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</a:br>
            <a:r>
              <a:rPr lang="ru-RU" sz="3600" b="1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4 этап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ВНК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 ФГ21-003 от 01.03. 2022 г. «Физмат»</a:t>
            </a:r>
            <a:b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01.10.2022- 31.012.2022</a:t>
            </a:r>
            <a: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211" y="4840010"/>
            <a:ext cx="8993688" cy="1134905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Пирютко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О. Н., </a:t>
            </a:r>
            <a:r>
              <a:rPr lang="ru-RU" sz="28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Гуло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Белая О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Н.,</a:t>
            </a:r>
          </a:p>
          <a:p>
            <a:pPr algn="ctr"/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Шлыкевич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С.</a:t>
            </a:r>
            <a:endParaRPr lang="ru-RU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94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511686"/>
              </p:ext>
            </p:extLst>
          </p:nvPr>
        </p:nvGraphicFramePr>
        <p:xfrm>
          <a:off x="526094" y="103807"/>
          <a:ext cx="11440437" cy="6583248"/>
        </p:xfrm>
        <a:graphic>
          <a:graphicData uri="http://schemas.openxmlformats.org/drawingml/2006/table">
            <a:tbl>
              <a:tblPr firstRow="1" firstCol="1" bandRow="1"/>
              <a:tblGrid>
                <a:gridCol w="4635459">
                  <a:extLst>
                    <a:ext uri="{9D8B030D-6E8A-4147-A177-3AD203B41FA5}">
                      <a16:colId xmlns:a16="http://schemas.microsoft.com/office/drawing/2014/main" val="1176189596"/>
                    </a:ext>
                  </a:extLst>
                </a:gridCol>
                <a:gridCol w="3651880">
                  <a:extLst>
                    <a:ext uri="{9D8B030D-6E8A-4147-A177-3AD203B41FA5}">
                      <a16:colId xmlns:a16="http://schemas.microsoft.com/office/drawing/2014/main" val="1434123457"/>
                    </a:ext>
                  </a:extLst>
                </a:gridCol>
                <a:gridCol w="3153098">
                  <a:extLst>
                    <a:ext uri="{9D8B030D-6E8A-4147-A177-3AD203B41FA5}">
                      <a16:colId xmlns:a16="http://schemas.microsoft.com/office/drawing/2014/main" val="2847402573"/>
                    </a:ext>
                  </a:extLst>
                </a:gridCol>
              </a:tblGrid>
              <a:tr h="117291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Приоритетные компоненты функциональной грамотности, формируемые средствами   предметной области «Математика»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4" marR="36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Компонент функциональной грамотности, формируемый в предметной области «Математика» опосредовано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4" marR="36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773557292"/>
                  </a:ext>
                </a:extLst>
              </a:tr>
              <a:tr h="5791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Читательская грамотность 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4" marR="36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Математическая грамотность 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4" marR="36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Естественнонаучная грамотность 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4" marR="36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212369749"/>
                  </a:ext>
                </a:extLst>
              </a:tr>
              <a:tr h="482226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Основное условие формирования каждого компонента функциональной грамотности, т.к.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умение строить речевое высказывание в устной и письменной        форме,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воспринимать и создавать информацию в различных текстовых и визуальных форматах, в том числе, в цифровой среде в различных контекстах, имеет приоритет для формирования приемов умственной деятельности, организуемой как внутри предмета, так и вне предмета. Результатом анализа и синтеза при формировании математических знаний в соответствии с методическими   закономерностями является словесная характеристика изучаемого объекта.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4" marR="36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21590" algn="l">
                        <a:lnSpc>
                          <a:spcPct val="107000"/>
                        </a:lnSpc>
                        <a:spcAft>
                          <a:spcPts val="72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Способность переносить сформированные обобщенные приемы деятельности при изучении математики на другие предметы, широкий круг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внепредметной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деятельности, применять математические инструменты, полноту аргументации, моделирование в повседневной жизни, в том числе, в цифровой среде (вычислительная и алгоритмическая способности, воспринимать и создавать информацию на формальных языках)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4" marR="36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indent="209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Создание математических моделей процессов, происходящих в природе, например, экспоненциального роста или убывания (рост колоний бактерий, распад радиоактивного вещества); понимания реальности описываемых ситуаций в комплексных задачах.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indent="2095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484" marR="36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3"/>
                      <a:tile tx="0" ty="0" sx="100000" sy="100000" flip="none" algn="tl"/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3827846732"/>
                  </a:ext>
                </a:extLst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5394325" y="21336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9825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90598" y="400833"/>
            <a:ext cx="10396602" cy="6418424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200" b="1" dirty="0" smtClean="0">
                <a:solidFill>
                  <a:srgbClr val="0B8899"/>
                </a:solidFill>
                <a:effectLst/>
                <a:latin typeface="Times New Roman" panose="02020603050405020304" pitchFamily="18" charset="0"/>
              </a:rPr>
              <a:t>На основании выполненного анализа представлен перечень компетенций</a:t>
            </a:r>
            <a:r>
              <a:rPr lang="ru-RU" sz="3200" dirty="0" smtClean="0">
                <a:solidFill>
                  <a:srgbClr val="0B8899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pPr algn="just">
              <a:spcAft>
                <a:spcPts val="0"/>
              </a:spcAft>
            </a:pPr>
            <a:endParaRPr lang="ru-RU" sz="1000" dirty="0" smtClean="0">
              <a:effectLst/>
            </a:endParaRPr>
          </a:p>
          <a:p>
            <a:pPr indent="90170" algn="just">
              <a:lnSpc>
                <a:spcPct val="107000"/>
              </a:lnSpc>
              <a:spcAft>
                <a:spcPts val="300"/>
              </a:spcAft>
              <a:tabLst>
                <a:tab pos="180340" algn="l"/>
              </a:tabLs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К–1.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Владеть приемами формирования понимания роли математики в мировой культуре и личной траектории дальнейшего развития учащегося. 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300"/>
              </a:spcAft>
              <a:tabLst>
                <a:tab pos="180340" algn="l"/>
              </a:tabLs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К–2.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Формировать культуру мышления в процессе обучения</a:t>
            </a:r>
            <a:r>
              <a:rPr lang="ru-RU" sz="2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математике</a:t>
            </a:r>
            <a:r>
              <a:rPr lang="ru-RU" sz="2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четко и структурировано формулировать вопросы, свободно владеть обобщенными приемами формирования математических знаний и их переносом в различные ситуации, точной терминологией, своевременно и точно фиксировать, исправлять ошибки грамматического и логического характера).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300"/>
              </a:spcAft>
              <a:tabLst>
                <a:tab pos="180340" algn="l"/>
              </a:tabLs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К–3.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Быть готовым использовать различные функции математических задач на всех этапах образовательного процесса, включать комплексные задачи в процесс формирования компетенций, методов обучения, проекции теории на практические ситуации. 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300"/>
              </a:spcAft>
              <a:tabLst>
                <a:tab pos="180340" algn="l"/>
              </a:tabLs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К–4.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Владеть методикой формирования новых математических знаний как процесса решения проблемы, возникшей при рассмотрении практико-ориентированных задач, с использованием банка различных типов практико-ориентированных задач.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01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3540" y="237995"/>
            <a:ext cx="10133556" cy="596573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indent="90170" algn="just">
              <a:lnSpc>
                <a:spcPct val="107000"/>
              </a:lnSpc>
              <a:spcAft>
                <a:spcPts val="300"/>
              </a:spcAft>
              <a:tabLst>
                <a:tab pos="180340" algn="l"/>
              </a:tabLs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К–5.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Владеть методикой обучения приёмам математического моделирования (алгоритмический, эвристический) при решении задач в предметной области «Математика» и других предметных областях (физика, химия, биология, география и т.д.), при описании практических ситуаций (учебных и жизненных), в которых можно применить математический аппарат и математические инструменты.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90170" algn="just">
              <a:lnSpc>
                <a:spcPct val="107000"/>
              </a:lnSpc>
              <a:spcAft>
                <a:spcPts val="300"/>
              </a:spcAft>
              <a:tabLst>
                <a:tab pos="180340" algn="l"/>
              </a:tabLs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К–6.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Организовывать исследования по обнаружению закономерностей, доказательств в частных и общем случаях, используя наглядные представления математических объектов и процессов (рисунки-наброски от руки на бумаге и классной доске, с помощью компьютерных инструментов на экране, строя объемные модели вручную и на компьютере (с помощью 3D-принтера)).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300"/>
              </a:spcAft>
            </a:pPr>
            <a:r>
              <a:rPr lang="ru-RU" sz="22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К–7. </a:t>
            </a:r>
            <a:r>
              <a:rPr lang="ru-RU" sz="22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Обеспечивать коммуникативную и учебную «включенности» всех учащихся в образовательный процесс (понимание формулировки задач терминологии, постановки проблемы, ведение эвристического диалога при изучении новых математических понятий), применяя общие подходы и частные приёмы понимания математического текста, его анализа, структуризации, реорганизации, трансформации.</a:t>
            </a:r>
            <a:endParaRPr lang="ru-RU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67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8294" y="352946"/>
            <a:ext cx="9948595" cy="618630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К–8.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Владеть приемами организации практико-ориентированной, исследовательской, проектной деятельности учащихся при исследовании свойств математических объектов. </a:t>
            </a:r>
            <a:endParaRPr lang="ru-RU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sz="2200" b="1" dirty="0" smtClean="0">
                <a:effectLst/>
                <a:latin typeface="Times New Roman" panose="02020603050405020304" pitchFamily="18" charset="0"/>
              </a:rPr>
              <a:t>K</a:t>
            </a:r>
            <a:r>
              <a:rPr lang="ru-RU" sz="2200" b="1" dirty="0" smtClean="0">
                <a:effectLst/>
                <a:latin typeface="Times New Roman" panose="02020603050405020304" pitchFamily="18" charset="0"/>
              </a:rPr>
              <a:t>-9.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Владеть научным объяснением </a:t>
            </a:r>
            <a:r>
              <a:rPr lang="ru-RU" sz="2200" dirty="0" err="1" smtClean="0">
                <a:effectLst/>
                <a:latin typeface="Times New Roman" panose="02020603050405020304" pitchFamily="18" charset="0"/>
              </a:rPr>
              <a:t>физическтх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 явлений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(применение соответствующих естественно-научные знания для объяснения явлений, распознавание, использование и создание физических моделей и представлений, создание научное обоснование гипотез о протекании процесса или явления, объяснение принцип действия технических устройств или технологий).</a:t>
            </a:r>
            <a:endParaRPr lang="ru-RU" sz="2200" dirty="0" smtClean="0">
              <a:effectLst/>
            </a:endParaRPr>
          </a:p>
          <a:p>
            <a:pPr algn="just"/>
            <a:r>
              <a:rPr lang="ru-RU" sz="2200" b="1" dirty="0" smtClean="0">
                <a:effectLst/>
                <a:latin typeface="Times New Roman" panose="02020603050405020304" pitchFamily="18" charset="0"/>
              </a:rPr>
              <a:t>К-10.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Обеспечивать понимание особенностей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физического исследования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(формулировка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цели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данного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исследования,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оценивание способа научного исследования, выдвижение гипотез и способов их проверки, описание и оценка способов, которые используют ученые, чтобы обеспечить надежность данных и достоверность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объяснений физических явлений).</a:t>
            </a:r>
            <a:endParaRPr lang="ru-RU" sz="2200" dirty="0" smtClean="0">
              <a:effectLst/>
            </a:endParaRPr>
          </a:p>
          <a:p>
            <a:pPr algn="just"/>
            <a:r>
              <a:rPr lang="ru-RU" sz="2200" b="1" dirty="0" smtClean="0">
                <a:effectLst/>
                <a:latin typeface="Times New Roman" panose="02020603050405020304" pitchFamily="18" charset="0"/>
              </a:rPr>
              <a:t>К-11. 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Быть готовым интерпретировать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данные физического  эксперимента и </a:t>
            </a:r>
            <a:r>
              <a:rPr lang="ru-RU" sz="2200" dirty="0" smtClean="0">
                <a:effectLst/>
                <a:latin typeface="Times New Roman" panose="02020603050405020304" pitchFamily="18" charset="0"/>
              </a:rPr>
              <a:t>использовать научные доказательств для получения выводов (анализировать, интерпретировать данные и делать соответствующие выводы, преобразование одной форму представления данных в другую, оценивать c научной точки зрения аргументы и доказательства из различных источников).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53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0077" y="200416"/>
            <a:ext cx="10722279" cy="572464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28600" algn="just">
              <a:spcAft>
                <a:spcPts val="0"/>
              </a:spcAft>
            </a:pPr>
            <a:r>
              <a:rPr lang="ru-RU" sz="1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3200" b="1" dirty="0">
              <a:solidFill>
                <a:srgbClr val="0B8899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r>
              <a:rPr lang="ru-RU" sz="3200" b="1" dirty="0" smtClean="0">
                <a:solidFill>
                  <a:srgbClr val="0B8899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Список публикаций за отчетный период</a:t>
            </a:r>
          </a:p>
          <a:p>
            <a:pPr marL="228600" algn="just">
              <a:spcAft>
                <a:spcPts val="0"/>
              </a:spcAft>
            </a:pPr>
            <a:endParaRPr lang="ru-RU" sz="1000" b="1" u="sng" dirty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О. Н.  Развитие пространственного воображения на разных этапах обучения математике // О. Н.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А. В. 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Вакульчик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/ Математическое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 :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сб. материалов 10 Международной конференции,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г.Ереван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6-8 октября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2022 г. / АГПУ им.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Хачатура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Абовяна. ––2022. ––  С. 169 –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172.</a:t>
            </a: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О. Н.  Эвристический диалог как средство реализации методических закономерностей при обучении математике // О. Н.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Носова К. Д.    / Математическое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образование : 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сб. материалов 10 Международной конференции, г. Ереван, 6-8-октября 2022 г. / АГПУ им.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Хачатура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Абовяна. ––2022. –– С.136 – 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139.</a:t>
            </a:r>
          </a:p>
          <a:p>
            <a:pPr algn="just"/>
            <a:r>
              <a:rPr lang="en-US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ru-RU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О. Н. Новые технологии при обучении математике / К. Д. Носова, О. Н. 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// Физико-математическое образование: цели, достижения и перспективы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материалы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науч.-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г. Минск, 20-21 октября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г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/ Белорус. гос.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 им. М. Танка;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редкол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 И.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Василец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Ф. Климович (отв. ред.), В. Р. Соболь [и др.]. – Минск : БГПУ, 2022. – С. 131 – 134.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u="none" strike="noStrik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09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6066" y="345117"/>
            <a:ext cx="1012103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 Н. Формирование исследовательских компетенций в процессе изучения стереометрии с использованием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динамизации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/Д.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В.Паплевка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О. Н.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Физико-математическое образование: цели, достижения и перспективы : материалы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науч.-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г. Минск, 20-21 октября 2022 г. / Белорус. гос.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 им. М. Танка;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редкол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 И.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Василец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Ф. Климович (отв. ред.), В. Р. Соболь [и др.]. – Минск : БГПУ, 2022. – С. 139 – 142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 Н. Применение сформированных приемов деятельности в измененных ситуациях при изучении стереометрии /А.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А.Шлыкевич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О. Н.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Физико-математическое образование: цели, достижения и перспективы : материалы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науч.-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г. Минск, 20-21 октября 2022 г. / Белорус. гос.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 им. М. Танка;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редкол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 И.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Василец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Ф. Климович (отв. ред.), В. Р. Соболь [и др.]. – Минск : БГПУ, 2022. – С. 171 – 174.</a:t>
            </a:r>
          </a:p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Гуло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И. Н. Особенности формирования функциональной грамотности учащихся при изучении функций / И. Н.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Гуло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А.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Похольчук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Физико-математическое образование: цели, достижения и перспективы : материалы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науч.-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практ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г. Минск, 20-21 октября 2022 г. / Белорус. гос.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ун-т им. М. Танка;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редкол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С. И.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Василец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Ф. Климович (отв. ред.), В. Р. Соболь [и др.]. – Минск : БГПУ, 2022. – C. 66 – 69.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2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0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3644" y="375779"/>
            <a:ext cx="9857984" cy="545534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Пирютко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 Н. Решение текстовых задач с помощью дробно-рациональных уравнений /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О.Н.Пирютко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К. Д. Носова //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Матэматыка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физика. – 2022. – №2. – С. 3 – 15.</a:t>
            </a:r>
          </a:p>
          <a:p>
            <a:pPr lvl="0" algn="just">
              <a:lnSpc>
                <a:spcPct val="107000"/>
              </a:lnSpc>
            </a:pP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Белая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О.Н. Применение дидактических средств наглядности для повышения предметной компетентности / Белая О. Н.,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Гольцев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М. В.,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Гузелевич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И. А. //  Перспективы развития высшей школы : материалы XV Международной науч.-метод.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/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редкол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.: В. К.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Пестис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[и др.]. – Гродно : ГГАУ, 2022. – С.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9–11.</a:t>
            </a:r>
            <a:endParaRPr lang="en-US" sz="22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Белая, О.Н. Структура и свойства фольги и спая сплава Bi</a:t>
            </a:r>
            <a:r>
              <a:rPr lang="ru-RU" sz="2200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32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ru-RU" sz="2200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Sn</a:t>
            </a:r>
            <a:r>
              <a:rPr lang="ru-RU" sz="2200" baseline="-250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Белая О.Н. [и др.]. // Актуальные вопросы медицинской, биологической физики и информатики: материалы Международной научно-практической конференции (Кемерово, 12 ноября 2021 г.) / отв. ред. Е. В.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Просвиркина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Г. Н.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Дадаева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– Кемерово: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КемГМУ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2021. – С. 127–130.</a:t>
            </a:r>
          </a:p>
          <a:p>
            <a:pPr lvl="0" algn="just">
              <a:lnSpc>
                <a:spcPct val="107000"/>
              </a:lnSpc>
            </a:pP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Дорофейчик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В.В. Сборник задач по физике: учеб пособие для 10-го </a:t>
            </a:r>
            <a:r>
              <a:rPr lang="ru-RU" sz="22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</a:t>
            </a:r>
            <a:r>
              <a:rPr lang="ru-RU" sz="2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учреждений общ. сред. образования / В.В. </a:t>
            </a:r>
            <a:r>
              <a:rPr lang="ru-RU" sz="2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Дорофейчик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О.Н. Белая. – Минск: НИО, 2022. – 336 с.</a:t>
            </a:r>
          </a:p>
        </p:txBody>
      </p:sp>
    </p:spTree>
    <p:extLst>
      <p:ext uri="{BB962C8B-B14F-4D97-AF65-F5344CB8AC3E}">
        <p14:creationId xmlns:p14="http://schemas.microsoft.com/office/powerpoint/2010/main" val="40616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7381" y="302244"/>
            <a:ext cx="6096000" cy="849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180340" algn="just">
              <a:lnSpc>
                <a:spcPct val="107000"/>
              </a:lnSpc>
              <a:spcAft>
                <a:spcPts val="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180340" algn="ctr">
              <a:lnSpc>
                <a:spcPct val="107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B8899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Акты о внедрении </a:t>
            </a:r>
            <a:endParaRPr lang="ru-RU" sz="3200" dirty="0">
              <a:solidFill>
                <a:srgbClr val="0B8899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44237" y="1152028"/>
            <a:ext cx="6630391" cy="553997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1.Разработка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«Специфика компетенций, отражающих готовность будущих педагогических работников физико-математического образования к формированию функциональной грамотности обучающихся»,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учебном процессе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«Математики и методики преподавания математики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нформатики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методики преподавания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информатики»,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«Физики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 методики преподавания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физики»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физико- математического факультета  БГПУ им. М. Танка.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Разработка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омпетентностная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математического образования,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отражающая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готовность к формированию функциональной грамотности обучающихся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использована в образовательном процессе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учреждений образования: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«Средняя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школа №203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г.Минска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«Гимназия №1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г.Минска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2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67428" y="3405190"/>
            <a:ext cx="57143" cy="4761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4095" y="781380"/>
            <a:ext cx="8162716" cy="5744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69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16274" y="1684865"/>
            <a:ext cx="9845131" cy="353943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>
            <a:spAutoFit/>
          </a:bodyPr>
          <a:lstStyle/>
          <a:p>
            <a:pPr algn="ctr"/>
            <a:endParaRPr lang="ru-RU" sz="3200" b="1" dirty="0" smtClean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3200" b="1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</a:t>
            </a:r>
            <a:r>
              <a:rPr lang="en-US" sz="3200" b="1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IV  </a:t>
            </a:r>
            <a:r>
              <a:rPr lang="ru-RU" sz="3200" b="1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этапа </a:t>
            </a:r>
          </a:p>
          <a:p>
            <a:pPr algn="ctr"/>
            <a:endParaRPr lang="ru-RU" sz="32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босновать, с помощью каких компетенций педагог может реализовывать потенциал учебного  предмета «Математика» для формирования функциональной грамотности обучающихся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270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1289" y="748145"/>
            <a:ext cx="10533412" cy="513986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pPr indent="450215" algn="ctr"/>
            <a:r>
              <a:rPr lang="ru-RU" sz="3200" b="1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en-US" sz="3200" b="1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IV </a:t>
            </a:r>
            <a:r>
              <a:rPr lang="ru-RU" sz="3200" b="1" dirty="0">
                <a:solidFill>
                  <a:srgbClr val="0B88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этапа</a:t>
            </a:r>
          </a:p>
          <a:p>
            <a:pPr indent="450215" algn="just"/>
            <a:endPara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2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 Определить и обосновать, какие виды функциональной грамотности: </a:t>
            </a:r>
          </a:p>
          <a:p>
            <a:pPr indent="450215" algn="just"/>
            <a:r>
              <a:rPr lang="ru-RU" sz="2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а)формируются преимущественно средствами учебного предмета (т.е. являются </a:t>
            </a:r>
            <a:r>
              <a:rPr lang="ru-RU" sz="26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ведущими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indent="450215" algn="just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к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акие являются </a:t>
            </a:r>
            <a:r>
              <a:rPr lang="ru-RU" sz="26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периферийными,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ругими словами, они формируются в процессе изучения предмета, но опосредованно.</a:t>
            </a:r>
          </a:p>
          <a:p>
            <a:pPr indent="450215" algn="just"/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Сформулировать перечень компетенций, которые необходимы будущему педагогу для формирования выделенных видов функциональной грамотности у обучающихся средствами учебного предмета «Математика». </a:t>
            </a:r>
            <a:endParaRPr lang="ru-RU" sz="2600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98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1951" y="1898814"/>
            <a:ext cx="9619989" cy="2431435"/>
          </a:xfrm>
          <a:prstGeom prst="rect">
            <a:avLst/>
          </a:prstGeom>
          <a:noFill/>
          <a:ln>
            <a:noFill/>
          </a:ln>
          <a:scene3d>
            <a:camera prst="perspectiveFront"/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14020" algn="ctr">
              <a:spcAft>
                <a:spcPts val="0"/>
              </a:spcAft>
              <a:tabLst>
                <a:tab pos="180340" algn="l"/>
                <a:tab pos="630555" algn="l"/>
              </a:tabLst>
            </a:pPr>
            <a:r>
              <a:rPr lang="ru-RU" sz="3200" b="1" dirty="0" smtClean="0">
                <a:solidFill>
                  <a:srgbClr val="0B8899"/>
                </a:solidFill>
                <a:effectLst/>
                <a:latin typeface="Times New Roman" panose="02020603050405020304" pitchFamily="18" charset="0"/>
              </a:rPr>
              <a:t>Специфика </a:t>
            </a:r>
          </a:p>
          <a:p>
            <a:pPr algn="just">
              <a:spcAft>
                <a:spcPts val="0"/>
              </a:spcAft>
              <a:tabLst>
                <a:tab pos="180340" algn="l"/>
                <a:tab pos="630555" algn="l"/>
              </a:tabLst>
            </a:pPr>
            <a:r>
              <a:rPr lang="ru-RU" sz="3000" b="1" i="1" dirty="0" smtClean="0">
                <a:effectLst/>
                <a:latin typeface="Times New Roman" panose="02020603050405020304" pitchFamily="18" charset="0"/>
              </a:rPr>
              <a:t>компетенций, отражающих готовность будущих педагогических работников</a:t>
            </a:r>
            <a:r>
              <a:rPr lang="ru-RU" sz="3000" b="1" dirty="0" smtClean="0">
                <a:effectLst/>
                <a:latin typeface="Times New Roman" panose="02020603050405020304" pitchFamily="18" charset="0"/>
              </a:rPr>
              <a:t> физико-математического образования</a:t>
            </a:r>
            <a:r>
              <a:rPr lang="ru-RU" sz="3000" b="1" i="1" dirty="0" smtClean="0">
                <a:effectLst/>
                <a:latin typeface="Times New Roman" panose="02020603050405020304" pitchFamily="18" charset="0"/>
              </a:rPr>
              <a:t> к формированию функциональной грамотности обучающихся определяется:</a:t>
            </a:r>
            <a:endParaRPr lang="ru-RU" sz="3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8117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00" y="162838"/>
            <a:ext cx="9757776" cy="628351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90170" indent="-90170" algn="just">
              <a:lnSpc>
                <a:spcPct val="107000"/>
              </a:lnSpc>
              <a:spcAft>
                <a:spcPts val="0"/>
              </a:spcAft>
              <a:tabLst>
                <a:tab pos="180340" algn="l"/>
                <a:tab pos="630555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Спецификой математики как науки в мировой культуре и развитии общества. 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indent="-90170" algn="just">
              <a:lnSpc>
                <a:spcPct val="107000"/>
              </a:lnSpc>
              <a:spcAft>
                <a:spcPts val="0"/>
              </a:spcAft>
              <a:tabLst>
                <a:tab pos="180340" algn="l"/>
                <a:tab pos="630555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Значимостью предметной области «Математика» на различных ступенях и уровнях образования (в УОСО, УВО).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4020" algn="just">
              <a:lnSpc>
                <a:spcPct val="107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20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Математическое образование в любой сфере деятельности представлено устоявшимися составляющими: 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4020" algn="just">
              <a:lnSpc>
                <a:spcPct val="107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0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логическая </a:t>
            </a:r>
            <a:r>
              <a:rPr lang="ru-RU" sz="20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изучение математики является источником и средством активного интеллектуального развития человека, его умственных способностей;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4020" algn="just">
              <a:lnSpc>
                <a:spcPct val="107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0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познавательная </a:t>
            </a:r>
            <a:r>
              <a:rPr lang="ru-RU" sz="20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 помощью математических моделей познается окружающий мир, его пространственные и количественные отношения;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4020" algn="just">
              <a:lnSpc>
                <a:spcPct val="107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0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прикладная </a:t>
            </a:r>
            <a:r>
              <a:rPr lang="ru-RU" sz="20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математика является той базой, которая обеспечивает готовность человека как к овладению смежными дисциплинами, так и многими профессиями, делает для него доступным непрерывное образование и самообразование;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4020" algn="just">
              <a:lnSpc>
                <a:spcPct val="107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0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историческая </a:t>
            </a:r>
            <a:r>
              <a:rPr lang="ru-RU" sz="2000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примерах истории развития математики прослеживается развитие не только её самой, но и человеческой культуры в целом;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4020" algn="just">
              <a:lnSpc>
                <a:spcPct val="107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000" b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0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философская </a:t>
            </a:r>
            <a:r>
              <a:rPr lang="ru-RU" sz="200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математика способствует осмыслению изменяющегося мира, формированию у человека научных представления об отношениях реальных и идеальных объектов различных сторон жизни.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63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041743" y="1501856"/>
            <a:ext cx="9544832" cy="2832150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>
            <a:spAutoFit/>
          </a:bodyPr>
          <a:lstStyle/>
          <a:p>
            <a:pPr algn="just"/>
            <a:endParaRPr lang="ru-RU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настоящее время мир идёт к шестому технологическому укладу, который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характеризуется развитием робототехники,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нанотехнологий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систем искусственного интеллекта, глобальных информационных сетей, интегрированных высокоскоростных транспортных систем.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4349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31719" y="1169548"/>
            <a:ext cx="9492018" cy="378052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indent="414020" algn="just">
              <a:lnSpc>
                <a:spcPct val="107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Роль математики в становлении </a:t>
            </a:r>
            <a:r>
              <a:rPr lang="ru-RU" sz="2800" u="sng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шестого</a:t>
            </a:r>
            <a:r>
              <a:rPr lang="ru-RU" sz="2800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технологического уклада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заключается в том, что в русле парадигмы моделирования, основанной Л. В. Канторовичем, прикладные оптимизационные модели, в контексте решения задач о наилучшем использовании ресурсов, разработка принципов математического описания задач анализа проектов средствами математического программирования, остаются актуальными и получают развитие.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49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3538" y="513568"/>
            <a:ext cx="9775995" cy="592764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Необходимостью преодоления стандартного понимания роли математики в жизни индивидуума.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Трансформацией роли воспитательных аспектов процесса обучения математике от общих традиционных воспитательных целей урока: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воспитывать настойчивость, трудолюбие, аккуратность, формально обозначенных в планах уроков – к точному и осмысленному пониманию роли математики в воспитании различных аспектов личности.  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14020" algn="just">
              <a:lnSpc>
                <a:spcPct val="107000"/>
              </a:lnSpc>
              <a:spcAft>
                <a:spcPts val="0"/>
              </a:spcAft>
              <a:tabLst>
                <a:tab pos="5581015" algn="l"/>
              </a:tabLs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науки математики и дисциплины «математика» в воспитательных целях отличаются возможностью планомерно, практически ежедневно эффективно воздействовать на формирование необходимых качеств мышления, ценностных ориентаций, черт характера учащегося, обеспечивая реализацию возможностей воспитательного влияния уроков математики.</a:t>
            </a:r>
            <a:endParaRPr lang="ru-RU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21230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91639" y="1070020"/>
            <a:ext cx="9494728" cy="5100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Трансформацией в рамках формирования функциональной грамотности её компонента – математической грамотности  в условиях </a:t>
            </a:r>
            <a:r>
              <a:rPr lang="ru-RU" sz="2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цифровизации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0170" algn="just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Развитием методики преподавания математики как науки, в смене парадигмы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от «объяснения и закрепления» – к эвристическому диалогу и «открытию» знаний с применением их в различных измененных ситуациях, в том числе – в практических, жизненных.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NewRomanPSMT"/>
                <a:cs typeface="Times New Roman" panose="02020603050405020304" pitchFamily="18" charset="0"/>
              </a:rPr>
              <a:t>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7) Концепцией развития образования Республики Беларусь до 2030 года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принятой Советом Министров 30 ноября 2021 года, ставящей задачей образования формирование функциональной грамотности учащихся, а основным подходом в обучении становится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компетентостный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7818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иний и зеленый">
    <a:dk1>
      <a:sysClr val="windowText" lastClr="000000"/>
    </a:dk1>
    <a:lt1>
      <a:sysClr val="window" lastClr="FFFFFF"/>
    </a:lt1>
    <a:dk2>
      <a:srgbClr val="373545"/>
    </a:dk2>
    <a:lt2>
      <a:srgbClr val="CEDBE6"/>
    </a:lt2>
    <a:accent1>
      <a:srgbClr val="3494BA"/>
    </a:accent1>
    <a:accent2>
      <a:srgbClr val="58B6C0"/>
    </a:accent2>
    <a:accent3>
      <a:srgbClr val="75BDA7"/>
    </a:accent3>
    <a:accent4>
      <a:srgbClr val="7A8C8E"/>
    </a:accent4>
    <a:accent5>
      <a:srgbClr val="84ACB6"/>
    </a:accent5>
    <a:accent6>
      <a:srgbClr val="2683C6"/>
    </a:accent6>
    <a:hlink>
      <a:srgbClr val="6B9F25"/>
    </a:hlink>
    <a:folHlink>
      <a:srgbClr val="9F671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458</TotalTime>
  <Words>1350</Words>
  <Application>Microsoft Office PowerPoint</Application>
  <PresentationFormat>Широкоэкранный</PresentationFormat>
  <Paragraphs>84</Paragraphs>
  <Slides>18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Century Gothic</vt:lpstr>
      <vt:lpstr>Times New Roman</vt:lpstr>
      <vt:lpstr>TimesNewRomanPSMT</vt:lpstr>
      <vt:lpstr>Wingdings 3</vt:lpstr>
      <vt:lpstr>Легкий дым</vt:lpstr>
      <vt:lpstr>     ОТЧЁТ   4 этап  ВНК № ФГ21-003 от 01.03. 2022 г. «Физмат» 01.10.2022- 31.012.2022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 4 этап ВНК № ФГ21-003 от 01.03. 2022 г. «Физмат» 01.10.2022- 31.012.2022</dc:title>
  <dc:creator>Admin</dc:creator>
  <cp:lastModifiedBy>Admin</cp:lastModifiedBy>
  <cp:revision>35</cp:revision>
  <dcterms:created xsi:type="dcterms:W3CDTF">2022-11-21T12:20:43Z</dcterms:created>
  <dcterms:modified xsi:type="dcterms:W3CDTF">2022-11-24T07:12:02Z</dcterms:modified>
</cp:coreProperties>
</file>