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</p:embeddedFont>
    <p:embeddedFont>
      <p:font typeface="HK Grotesk Bold" panose="020B0604020202020204" charset="-52"/>
      <p:regular r:id="rId30"/>
    </p:embeddedFont>
    <p:embeddedFont>
      <p:font typeface="Lato Bold" panose="020B0604020202020204" charset="0"/>
      <p:regular r:id="rId31"/>
    </p:embeddedFont>
    <p:embeddedFont>
      <p:font typeface="HK Grotesk Medium Bold" panose="020B0604020202020204" charset="-52"/>
      <p:regular r:id="rId32"/>
    </p:embeddedFont>
    <p:embeddedFont>
      <p:font typeface="Julius Sans One" panose="02000000000000000000" pitchFamily="2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HK Grotesk Medium" panose="020B0604020202020204" charset="-5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423666" y="9534525"/>
            <a:ext cx="7568718" cy="762000"/>
            <a:chOff x="0" y="0"/>
            <a:chExt cx="1993407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3407" cy="200691"/>
            </a:xfrm>
            <a:custGeom>
              <a:avLst/>
              <a:gdLst/>
              <a:ahLst/>
              <a:cxnLst/>
              <a:rect l="l" t="t" r="r" b="b"/>
              <a:pathLst>
                <a:path w="1993407" h="200691">
                  <a:moveTo>
                    <a:pt x="203200" y="0"/>
                  </a:moveTo>
                  <a:lnTo>
                    <a:pt x="1993407" y="0"/>
                  </a:lnTo>
                  <a:lnTo>
                    <a:pt x="1790207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96134" y="-18921"/>
            <a:ext cx="7719185" cy="777149"/>
            <a:chOff x="0" y="0"/>
            <a:chExt cx="1993407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3407" cy="200691"/>
            </a:xfrm>
            <a:custGeom>
              <a:avLst/>
              <a:gdLst/>
              <a:ahLst/>
              <a:cxnLst/>
              <a:rect l="l" t="t" r="r" b="b"/>
              <a:pathLst>
                <a:path w="1993407" h="200691">
                  <a:moveTo>
                    <a:pt x="203200" y="0"/>
                  </a:moveTo>
                  <a:lnTo>
                    <a:pt x="1993407" y="0"/>
                  </a:lnTo>
                  <a:lnTo>
                    <a:pt x="1790207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26627" y="660372"/>
            <a:ext cx="392848" cy="978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159063" y="3474897"/>
            <a:ext cx="633491" cy="4849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819475" y="9653587"/>
            <a:ext cx="3015806" cy="44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9"/>
              </a:lnSpc>
            </a:pPr>
            <a:r>
              <a:rPr lang="en-US" sz="2499">
                <a:solidFill>
                  <a:srgbClr val="FFFFFF"/>
                </a:solidFill>
                <a:latin typeface="Lato"/>
              </a:rPr>
              <a:t>Ноябрь 2022 г.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91810" y="2225965"/>
            <a:ext cx="15067490" cy="296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0"/>
              </a:lnSpc>
            </a:pPr>
            <a:r>
              <a:rPr lang="en-US" sz="5300" spc="-238">
                <a:solidFill>
                  <a:srgbClr val="255C8C"/>
                </a:solidFill>
                <a:latin typeface="HK Grotesk Bold"/>
              </a:rPr>
              <a:t>Разработать перечни компетенций, отражающих готовность будущих педагогических работников к формированию функциональной грамотности обучающихся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57625" y="475905"/>
            <a:ext cx="9568703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FD7506"/>
                </a:solidFill>
                <a:latin typeface="HK Grotesk Medium"/>
              </a:rPr>
              <a:t>ОНТП «Функциональная грамотность», 2021–2025 гг.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91810" y="5615595"/>
            <a:ext cx="9568703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9"/>
              </a:lnSpc>
            </a:pPr>
            <a:r>
              <a:rPr lang="en-US" sz="3299">
                <a:solidFill>
                  <a:srgbClr val="FD7506"/>
                </a:solidFill>
                <a:latin typeface="HK Grotesk Medium"/>
              </a:rPr>
              <a:t>ВНК "История и обществоведение"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91810" y="6124230"/>
            <a:ext cx="13505390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Корзюк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А.А.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канд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пед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доц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.) –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руководитель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;</a:t>
            </a:r>
          </a:p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Богданович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И.И.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канд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пед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доц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.);</a:t>
            </a:r>
          </a:p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Субботина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Д.О.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маг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ист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преп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аспирант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);</a:t>
            </a:r>
          </a:p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Свентуховская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Г.В.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маг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ист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учитель-методист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)</a:t>
            </a:r>
          </a:p>
          <a:p>
            <a:pPr>
              <a:lnSpc>
                <a:spcPts val="3079"/>
              </a:lnSpc>
            </a:pPr>
            <a:endParaRPr lang="en-US" sz="2799" dirty="0">
              <a:solidFill>
                <a:srgbClr val="000000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18236" y="1471983"/>
            <a:ext cx="14680016" cy="190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0"/>
              </a:lnSpc>
            </a:pPr>
            <a:r>
              <a:rPr lang="en-US" sz="6800">
                <a:solidFill>
                  <a:srgbClr val="255C8C"/>
                </a:solidFill>
                <a:latin typeface="HK Grotesk Bold"/>
              </a:rPr>
              <a:t>УЧЕТ </a:t>
            </a:r>
            <a:r>
              <a:rPr lang="en-US" sz="6800">
                <a:solidFill>
                  <a:srgbClr val="FD7506"/>
                </a:solidFill>
                <a:latin typeface="HK Grotesk Bold"/>
              </a:rPr>
              <a:t>ПРЕДМЕТНЫХ ОСОБЕННОСТЕЙ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14711" y="3362696"/>
            <a:ext cx="9895862" cy="479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05"/>
              </a:lnSpc>
            </a:pPr>
            <a:r>
              <a:rPr lang="en-US" sz="4599">
                <a:solidFill>
                  <a:srgbClr val="000000"/>
                </a:solidFill>
                <a:latin typeface="Lato"/>
              </a:rPr>
              <a:t> мультимедийный характер</a:t>
            </a:r>
          </a:p>
          <a:p>
            <a:pPr>
              <a:lnSpc>
                <a:spcPts val="9705"/>
              </a:lnSpc>
            </a:pPr>
            <a:r>
              <a:rPr lang="en-US" sz="4599">
                <a:solidFill>
                  <a:srgbClr val="000000"/>
                </a:solidFill>
                <a:latin typeface="Lato"/>
              </a:rPr>
              <a:t> высокий уровень интерактивности</a:t>
            </a:r>
          </a:p>
          <a:p>
            <a:pPr>
              <a:lnSpc>
                <a:spcPts val="9705"/>
              </a:lnSpc>
            </a:pPr>
            <a:r>
              <a:rPr lang="en-US" sz="4599">
                <a:solidFill>
                  <a:srgbClr val="000000"/>
                </a:solidFill>
                <a:latin typeface="Lato"/>
              </a:rPr>
              <a:t> включённость гипертекста трансграничность информации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18236" y="4176235"/>
            <a:ext cx="5610488" cy="3575351"/>
            <a:chOff x="0" y="0"/>
            <a:chExt cx="7480650" cy="47671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11718" t="11273" b="4391"/>
            <a:stretch>
              <a:fillRect/>
            </a:stretch>
          </p:blipFill>
          <p:spPr>
            <a:xfrm>
              <a:off x="0" y="0"/>
              <a:ext cx="7480650" cy="476713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920295" y="3874812"/>
            <a:ext cx="602845" cy="60284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920295" y="5143500"/>
            <a:ext cx="602845" cy="60284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920295" y="6241645"/>
            <a:ext cx="602845" cy="60284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920295" y="7450163"/>
            <a:ext cx="602845" cy="60284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838450" y="762000"/>
            <a:ext cx="6434907" cy="1345357"/>
            <a:chOff x="0" y="0"/>
            <a:chExt cx="4982217" cy="10416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82217" cy="1041641"/>
            </a:xfrm>
            <a:custGeom>
              <a:avLst/>
              <a:gdLst/>
              <a:ahLst/>
              <a:cxnLst/>
              <a:rect l="l" t="t" r="r" b="b"/>
              <a:pathLst>
                <a:path w="4982217" h="1041641">
                  <a:moveTo>
                    <a:pt x="4857757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7757" y="0"/>
                  </a:lnTo>
                  <a:cubicBezTo>
                    <a:pt x="4926337" y="0"/>
                    <a:pt x="4982217" y="55880"/>
                    <a:pt x="4982217" y="124460"/>
                  </a:cubicBezTo>
                  <a:lnTo>
                    <a:pt x="4982217" y="917181"/>
                  </a:lnTo>
                  <a:cubicBezTo>
                    <a:pt x="4982217" y="985761"/>
                    <a:pt x="4926337" y="1041641"/>
                    <a:pt x="4857757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838450" y="2508132"/>
            <a:ext cx="6434907" cy="1345357"/>
            <a:chOff x="0" y="0"/>
            <a:chExt cx="4982217" cy="10416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82217" cy="1041641"/>
            </a:xfrm>
            <a:custGeom>
              <a:avLst/>
              <a:gdLst/>
              <a:ahLst/>
              <a:cxnLst/>
              <a:rect l="l" t="t" r="r" b="b"/>
              <a:pathLst>
                <a:path w="4982217" h="1041641">
                  <a:moveTo>
                    <a:pt x="4857757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7757" y="0"/>
                  </a:lnTo>
                  <a:cubicBezTo>
                    <a:pt x="4926337" y="0"/>
                    <a:pt x="4982217" y="55880"/>
                    <a:pt x="4982217" y="124460"/>
                  </a:cubicBezTo>
                  <a:lnTo>
                    <a:pt x="4982217" y="917181"/>
                  </a:lnTo>
                  <a:cubicBezTo>
                    <a:pt x="4982217" y="985761"/>
                    <a:pt x="4926337" y="1041641"/>
                    <a:pt x="4857757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838450" y="4254264"/>
            <a:ext cx="6434907" cy="1345357"/>
            <a:chOff x="0" y="0"/>
            <a:chExt cx="4982217" cy="10416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82217" cy="1041641"/>
            </a:xfrm>
            <a:custGeom>
              <a:avLst/>
              <a:gdLst/>
              <a:ahLst/>
              <a:cxnLst/>
              <a:rect l="l" t="t" r="r" b="b"/>
              <a:pathLst>
                <a:path w="4982217" h="1041641">
                  <a:moveTo>
                    <a:pt x="4857757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7757" y="0"/>
                  </a:lnTo>
                  <a:cubicBezTo>
                    <a:pt x="4926337" y="0"/>
                    <a:pt x="4982217" y="55880"/>
                    <a:pt x="4982217" y="124460"/>
                  </a:cubicBezTo>
                  <a:lnTo>
                    <a:pt x="4982217" y="917181"/>
                  </a:lnTo>
                  <a:cubicBezTo>
                    <a:pt x="4982217" y="985761"/>
                    <a:pt x="4926337" y="1041641"/>
                    <a:pt x="4857757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838450" y="6000395"/>
            <a:ext cx="6434907" cy="1345357"/>
            <a:chOff x="0" y="0"/>
            <a:chExt cx="4982217" cy="10416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82217" cy="1041641"/>
            </a:xfrm>
            <a:custGeom>
              <a:avLst/>
              <a:gdLst/>
              <a:ahLst/>
              <a:cxnLst/>
              <a:rect l="l" t="t" r="r" b="b"/>
              <a:pathLst>
                <a:path w="4982217" h="1041641">
                  <a:moveTo>
                    <a:pt x="4857757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7757" y="0"/>
                  </a:lnTo>
                  <a:cubicBezTo>
                    <a:pt x="4926337" y="0"/>
                    <a:pt x="4982217" y="55880"/>
                    <a:pt x="4982217" y="124460"/>
                  </a:cubicBezTo>
                  <a:lnTo>
                    <a:pt x="4982217" y="917181"/>
                  </a:lnTo>
                  <a:cubicBezTo>
                    <a:pt x="4982217" y="985761"/>
                    <a:pt x="4926337" y="1041641"/>
                    <a:pt x="4857757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62000" y="2314580"/>
            <a:ext cx="7259115" cy="638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dirty="0" err="1">
                <a:solidFill>
                  <a:srgbClr val="FD7506"/>
                </a:solidFill>
                <a:latin typeface="HK Grotesk Bold"/>
              </a:rPr>
              <a:t>Периферийные</a:t>
            </a:r>
            <a:r>
              <a:rPr lang="en-US" sz="7500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7500" dirty="0" err="1">
                <a:solidFill>
                  <a:srgbClr val="FD7506"/>
                </a:solidFill>
                <a:latin typeface="HK Grotesk Bold"/>
              </a:rPr>
              <a:t>виды</a:t>
            </a:r>
            <a:r>
              <a:rPr lang="en-US" sz="7500" dirty="0">
                <a:solidFill>
                  <a:srgbClr val="FFFFFF"/>
                </a:solidFill>
                <a:latin typeface="HK Grotesk Bold"/>
              </a:rPr>
              <a:t> ФГ </a:t>
            </a:r>
            <a:r>
              <a:rPr lang="en-US" sz="7500" dirty="0" err="1">
                <a:solidFill>
                  <a:srgbClr val="FFFFFF"/>
                </a:solidFill>
                <a:latin typeface="HK Grotesk Bold"/>
              </a:rPr>
              <a:t>при</a:t>
            </a:r>
            <a:r>
              <a:rPr lang="en-US" sz="75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7500" dirty="0" err="1">
                <a:solidFill>
                  <a:srgbClr val="FFFFFF"/>
                </a:solidFill>
                <a:latin typeface="HK Grotesk Bold"/>
              </a:rPr>
              <a:t>обучении</a:t>
            </a:r>
            <a:r>
              <a:rPr lang="en-US" sz="75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7500" dirty="0" err="1" smtClean="0">
                <a:solidFill>
                  <a:srgbClr val="FFFFFF"/>
                </a:solidFill>
                <a:latin typeface="HK Grotesk Bold"/>
              </a:rPr>
              <a:t>истории</a:t>
            </a:r>
            <a:r>
              <a:rPr lang="ru-RU" sz="7500" dirty="0" smtClean="0">
                <a:solidFill>
                  <a:srgbClr val="FFFFFF"/>
                </a:solidFill>
                <a:latin typeface="HK Grotesk Bold"/>
              </a:rPr>
              <a:t> и общество-ведению</a:t>
            </a:r>
            <a:endParaRPr lang="en-US" sz="7500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70711" y="1105113"/>
            <a:ext cx="3589109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HK Grotesk Medium"/>
              </a:rPr>
              <a:t>МАТЕМАТИЧЕСКАЯ ГРАМОТНОСТЬ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70711" y="4596439"/>
            <a:ext cx="3589109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HK Grotesk Medium"/>
              </a:rPr>
              <a:t>ФИНАНСОВАЯ ГРАМОТНОСТЬ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70711" y="2851245"/>
            <a:ext cx="3589109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HK Grotesk Medium"/>
              </a:rPr>
              <a:t>ЕСТЕСТВЕННОНАУНАЯ ГРАМОТНОСТЬ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70711" y="6509258"/>
            <a:ext cx="481987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HK Grotesk Medium"/>
              </a:rPr>
              <a:t>КРЕАТИВНОЕ МЫШЛЕНИЕ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838450" y="7762698"/>
            <a:ext cx="6434907" cy="1345357"/>
            <a:chOff x="0" y="0"/>
            <a:chExt cx="4982217" cy="104164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82217" cy="1041641"/>
            </a:xfrm>
            <a:custGeom>
              <a:avLst/>
              <a:gdLst/>
              <a:ahLst/>
              <a:cxnLst/>
              <a:rect l="l" t="t" r="r" b="b"/>
              <a:pathLst>
                <a:path w="4982217" h="1041641">
                  <a:moveTo>
                    <a:pt x="4857757" y="1041640"/>
                  </a:moveTo>
                  <a:lnTo>
                    <a:pt x="124460" y="1041640"/>
                  </a:lnTo>
                  <a:cubicBezTo>
                    <a:pt x="55880" y="1041640"/>
                    <a:pt x="0" y="985760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7757" y="0"/>
                  </a:lnTo>
                  <a:cubicBezTo>
                    <a:pt x="4926337" y="0"/>
                    <a:pt x="4982217" y="55880"/>
                    <a:pt x="4982217" y="124460"/>
                  </a:cubicBezTo>
                  <a:lnTo>
                    <a:pt x="4982217" y="917181"/>
                  </a:lnTo>
                  <a:cubicBezTo>
                    <a:pt x="4982217" y="985761"/>
                    <a:pt x="4926337" y="1041641"/>
                    <a:pt x="4857757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9470711" y="8271560"/>
            <a:ext cx="481987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400">
                <a:solidFill>
                  <a:srgbClr val="000000"/>
                </a:solidFill>
                <a:latin typeface="HK Grotesk Medium"/>
              </a:rPr>
              <a:t>ГЛОБАЛЬНЫЕ КОМПЕТЕНЦИИ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5187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1625061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32288" y="381000"/>
            <a:ext cx="6655712" cy="8494362"/>
            <a:chOff x="0" y="0"/>
            <a:chExt cx="8874282" cy="11325816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33211" r="22779"/>
            <a:stretch>
              <a:fillRect/>
            </a:stretch>
          </p:blipFill>
          <p:spPr>
            <a:xfrm>
              <a:off x="0" y="0"/>
              <a:ext cx="8874282" cy="11325816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62185" y="762000"/>
            <a:ext cx="392848" cy="9785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1505033"/>
            <a:ext cx="9796512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255C8C"/>
                </a:solidFill>
                <a:latin typeface="HK Grotesk Bold"/>
              </a:rPr>
              <a:t>МАТЕМАТИЧЕСКАЯ ГРАМОТНОСТЬ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489410"/>
            <a:ext cx="10571590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5"/>
              </a:lnSpc>
            </a:pPr>
            <a:r>
              <a:rPr lang="en-US" sz="4100" dirty="0" err="1">
                <a:solidFill>
                  <a:srgbClr val="000000"/>
                </a:solidFill>
                <a:latin typeface="Lato"/>
              </a:rPr>
              <a:t>способность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человека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мыслить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математически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формулировать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применять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интерпретировать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математику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FD7506"/>
                </a:solidFill>
                <a:latin typeface="Lato"/>
              </a:rPr>
              <a:t>для</a:t>
            </a:r>
            <a:r>
              <a:rPr lang="en-US" sz="41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FD7506"/>
                </a:solidFill>
                <a:latin typeface="Lato"/>
              </a:rPr>
              <a:t>решения</a:t>
            </a:r>
            <a:r>
              <a:rPr lang="en-US" sz="41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FD7506"/>
                </a:solidFill>
                <a:latin typeface="Lato"/>
              </a:rPr>
              <a:t>задач</a:t>
            </a:r>
            <a:r>
              <a:rPr lang="en-US" sz="4100" dirty="0">
                <a:solidFill>
                  <a:srgbClr val="FD7506"/>
                </a:solidFill>
                <a:latin typeface="Lato"/>
              </a:rPr>
              <a:t> в </a:t>
            </a:r>
            <a:r>
              <a:rPr lang="en-US" sz="4100" dirty="0" err="1">
                <a:solidFill>
                  <a:srgbClr val="FD7506"/>
                </a:solidFill>
                <a:latin typeface="Lato"/>
              </a:rPr>
              <a:t>разнообразных</a:t>
            </a:r>
            <a:r>
              <a:rPr lang="en-US" sz="41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FD7506"/>
                </a:solidFill>
                <a:latin typeface="Lato"/>
              </a:rPr>
              <a:t>практических</a:t>
            </a:r>
            <a:r>
              <a:rPr lang="en-US" sz="41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FD7506"/>
                </a:solidFill>
                <a:latin typeface="Lato"/>
              </a:rPr>
              <a:t>контекстах</a:t>
            </a:r>
            <a:r>
              <a:rPr lang="en-US" sz="41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4100" dirty="0" err="1">
                <a:latin typeface="Lato"/>
              </a:rPr>
              <a:t>формируется</a:t>
            </a:r>
            <a:r>
              <a:rPr lang="en-US" sz="4100" dirty="0">
                <a:latin typeface="Lato"/>
              </a:rPr>
              <a:t> </a:t>
            </a:r>
            <a:r>
              <a:rPr lang="en-US" sz="4100" dirty="0" err="1">
                <a:latin typeface="Lato"/>
              </a:rPr>
              <a:t>при</a:t>
            </a:r>
            <a:r>
              <a:rPr lang="en-US" sz="4100" dirty="0">
                <a:latin typeface="Lato"/>
              </a:rPr>
              <a:t> </a:t>
            </a:r>
            <a:r>
              <a:rPr lang="en-US" sz="4100" dirty="0" err="1">
                <a:latin typeface="Lato"/>
              </a:rPr>
              <a:t>изучении</a:t>
            </a:r>
            <a:r>
              <a:rPr lang="en-US" sz="4100" dirty="0">
                <a:latin typeface="Lato"/>
              </a:rPr>
              <a:t> </a:t>
            </a:r>
            <a:r>
              <a:rPr lang="en-US" sz="4100" dirty="0" err="1" smtClean="0">
                <a:latin typeface="Lato"/>
              </a:rPr>
              <a:t>вопросов</a:t>
            </a:r>
            <a:r>
              <a:rPr lang="ru-RU" sz="4100" dirty="0">
                <a:latin typeface="Lato"/>
              </a:rPr>
              <a:t> </a:t>
            </a:r>
            <a:r>
              <a:rPr lang="en-US" sz="4100" dirty="0" err="1" smtClean="0">
                <a:latin typeface="Lato"/>
              </a:rPr>
              <a:t>экономики</a:t>
            </a:r>
            <a:r>
              <a:rPr lang="en-US" sz="4100" dirty="0" smtClean="0">
                <a:latin typeface="Lato"/>
              </a:rPr>
              <a:t>, </a:t>
            </a:r>
            <a:r>
              <a:rPr lang="en-US" sz="4100" dirty="0" err="1" smtClean="0">
                <a:latin typeface="Lato"/>
              </a:rPr>
              <a:t>экономической</a:t>
            </a:r>
            <a:r>
              <a:rPr lang="en-US" sz="4100" dirty="0" smtClean="0">
                <a:latin typeface="Lato"/>
              </a:rPr>
              <a:t> </a:t>
            </a:r>
            <a:r>
              <a:rPr lang="en-US" sz="4100" dirty="0" err="1">
                <a:latin typeface="Lato"/>
              </a:rPr>
              <a:t>истории</a:t>
            </a:r>
            <a:r>
              <a:rPr lang="en-US" sz="4100" dirty="0">
                <a:latin typeface="Lato"/>
              </a:rPr>
              <a:t>, </a:t>
            </a:r>
            <a:r>
              <a:rPr lang="en-US" sz="4100" dirty="0" err="1" smtClean="0">
                <a:latin typeface="Lato"/>
              </a:rPr>
              <a:t>демографии</a:t>
            </a:r>
            <a:r>
              <a:rPr lang="en-US" sz="4100" dirty="0">
                <a:latin typeface="Lato"/>
              </a:rPr>
              <a:t>, </a:t>
            </a:r>
            <a:r>
              <a:rPr lang="en-US" sz="4100" dirty="0" err="1" smtClean="0">
                <a:latin typeface="Lato"/>
              </a:rPr>
              <a:t>оперировании</a:t>
            </a:r>
            <a:r>
              <a:rPr lang="en-US" sz="4100" dirty="0" smtClean="0">
                <a:latin typeface="Lato"/>
              </a:rPr>
              <a:t> </a:t>
            </a:r>
            <a:r>
              <a:rPr lang="en-US" sz="4100" dirty="0" err="1">
                <a:latin typeface="Lato"/>
              </a:rPr>
              <a:t>статистическими</a:t>
            </a:r>
            <a:r>
              <a:rPr lang="en-US" sz="4100" dirty="0">
                <a:latin typeface="Lato"/>
              </a:rPr>
              <a:t> </a:t>
            </a:r>
            <a:r>
              <a:rPr lang="en-US" sz="4100" dirty="0" err="1">
                <a:latin typeface="Lato"/>
              </a:rPr>
              <a:t>данными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, в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ходе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работы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с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диаграммами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графиками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цифровыми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смешанными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таблицами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4100" dirty="0" err="1">
                <a:solidFill>
                  <a:srgbClr val="000000"/>
                </a:solidFill>
                <a:latin typeface="Lato"/>
              </a:rPr>
              <a:t>т.п</a:t>
            </a:r>
            <a:r>
              <a:rPr lang="en-US" sz="4100" dirty="0">
                <a:solidFill>
                  <a:srgbClr val="000000"/>
                </a:solidFill>
                <a:latin typeface="Lato"/>
              </a:rPr>
              <a:t>. </a:t>
            </a:r>
          </a:p>
          <a:p>
            <a:pPr>
              <a:lnSpc>
                <a:spcPts val="4715"/>
              </a:lnSpc>
            </a:pPr>
            <a:endParaRPr lang="en-US" sz="4100" dirty="0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5187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1625061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62185" y="7620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211019"/>
            <a:ext cx="10596361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255C8C"/>
                </a:solidFill>
                <a:latin typeface="HK Grotesk Bold"/>
              </a:rPr>
              <a:t>ФИНАНСОВАЯ ГРАМОТНОСТЬ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490670"/>
            <a:ext cx="10999682" cy="710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5"/>
              </a:lnSpc>
            </a:pPr>
            <a:r>
              <a:rPr lang="en-US" sz="4100">
                <a:solidFill>
                  <a:srgbClr val="000000"/>
                </a:solidFill>
                <a:latin typeface="Lato"/>
              </a:rPr>
              <a:t>совокупность знаний, навыков и установок в сфере </a:t>
            </a:r>
            <a:r>
              <a:rPr lang="en-US" sz="4100">
                <a:solidFill>
                  <a:srgbClr val="FD7506"/>
                </a:solidFill>
                <a:latin typeface="Lato"/>
              </a:rPr>
              <a:t>финансового поведения человека</a:t>
            </a:r>
            <a:r>
              <a:rPr lang="en-US" sz="4100">
                <a:solidFill>
                  <a:srgbClr val="000000"/>
                </a:solidFill>
                <a:latin typeface="Lato"/>
              </a:rPr>
              <a:t>, ведущих к улучшению благосостояния и повышению качества жизни, опосредованно формируется при изучении истории и экономического развития общества, усвоении базовых знаний о функционировании финансовых рынков и институтов, развития экономической культуры личности учащихся.</a:t>
            </a:r>
          </a:p>
          <a:p>
            <a:pPr>
              <a:lnSpc>
                <a:spcPts val="4715"/>
              </a:lnSpc>
            </a:pPr>
            <a:endParaRPr lang="en-US" sz="410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4715"/>
              </a:lnSpc>
            </a:pPr>
            <a:endParaRPr lang="en-US" sz="410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2106806" y="4199696"/>
            <a:ext cx="5699450" cy="4325262"/>
            <a:chOff x="0" y="0"/>
            <a:chExt cx="7599266" cy="576701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37694" t="1164" r="20960" b="51770"/>
            <a:stretch>
              <a:fillRect/>
            </a:stretch>
          </p:blipFill>
          <p:spPr>
            <a:xfrm>
              <a:off x="0" y="0"/>
              <a:ext cx="7599266" cy="5767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43000" y="2620979"/>
            <a:ext cx="10981149" cy="7263294"/>
            <a:chOff x="0" y="0"/>
            <a:chExt cx="15305868" cy="11989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05869" cy="11989189"/>
            </a:xfrm>
            <a:custGeom>
              <a:avLst/>
              <a:gdLst/>
              <a:ahLst/>
              <a:cxnLst/>
              <a:rect l="l" t="t" r="r" b="b"/>
              <a:pathLst>
                <a:path w="15305869" h="11989189">
                  <a:moveTo>
                    <a:pt x="15181408" y="11989189"/>
                  </a:moveTo>
                  <a:lnTo>
                    <a:pt x="124460" y="11989189"/>
                  </a:lnTo>
                  <a:cubicBezTo>
                    <a:pt x="55880" y="11989189"/>
                    <a:pt x="0" y="11933310"/>
                    <a:pt x="0" y="11864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181408" y="0"/>
                  </a:lnTo>
                  <a:cubicBezTo>
                    <a:pt x="15249989" y="0"/>
                    <a:pt x="15305869" y="55880"/>
                    <a:pt x="15305869" y="124460"/>
                  </a:cubicBezTo>
                  <a:lnTo>
                    <a:pt x="15305869" y="11864729"/>
                  </a:lnTo>
                  <a:cubicBezTo>
                    <a:pt x="15305869" y="11933310"/>
                    <a:pt x="15249989" y="11989189"/>
                    <a:pt x="15181408" y="11989189"/>
                  </a:cubicBezTo>
                  <a:close/>
                </a:path>
              </a:pathLst>
            </a:custGeom>
            <a:solidFill>
              <a:srgbClr val="00395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823778" y="3050607"/>
            <a:ext cx="6632045" cy="6013615"/>
            <a:chOff x="0" y="-28575"/>
            <a:chExt cx="8842726" cy="8018154"/>
          </a:xfrm>
        </p:grpSpPr>
        <p:sp>
          <p:nvSpPr>
            <p:cNvPr id="6" name="TextBox 6"/>
            <p:cNvSpPr txBox="1"/>
            <p:nvPr/>
          </p:nvSpPr>
          <p:spPr>
            <a:xfrm>
              <a:off x="865053" y="7647089"/>
              <a:ext cx="800199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Item 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572089" y="7647089"/>
              <a:ext cx="800199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Item 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279125" y="7647089"/>
              <a:ext cx="800199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Item 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986160" y="7647089"/>
              <a:ext cx="800199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Item 4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93196" y="7647089"/>
              <a:ext cx="800199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Item 5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515722" y="156957"/>
              <a:ext cx="8327004" cy="7383240"/>
              <a:chOff x="0" y="0"/>
              <a:chExt cx="8327004" cy="73832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83270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327004" h="12700">
                    <a:moveTo>
                      <a:pt x="0" y="0"/>
                    </a:moveTo>
                    <a:lnTo>
                      <a:pt x="8327004" y="0"/>
                    </a:lnTo>
                    <a:lnTo>
                      <a:pt x="83270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470298"/>
                <a:ext cx="83270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327004" h="12700">
                    <a:moveTo>
                      <a:pt x="0" y="0"/>
                    </a:moveTo>
                    <a:lnTo>
                      <a:pt x="8327004" y="0"/>
                    </a:lnTo>
                    <a:lnTo>
                      <a:pt x="83270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2946946"/>
                <a:ext cx="83270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327004" h="12700">
                    <a:moveTo>
                      <a:pt x="0" y="0"/>
                    </a:moveTo>
                    <a:lnTo>
                      <a:pt x="8327004" y="0"/>
                    </a:lnTo>
                    <a:lnTo>
                      <a:pt x="83270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4423594"/>
                <a:ext cx="83270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327004" h="12700">
                    <a:moveTo>
                      <a:pt x="0" y="0"/>
                    </a:moveTo>
                    <a:lnTo>
                      <a:pt x="8327004" y="0"/>
                    </a:lnTo>
                    <a:lnTo>
                      <a:pt x="83270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5900242"/>
                <a:ext cx="83270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327004" h="12700">
                    <a:moveTo>
                      <a:pt x="0" y="0"/>
                    </a:moveTo>
                    <a:lnTo>
                      <a:pt x="8327004" y="0"/>
                    </a:lnTo>
                    <a:lnTo>
                      <a:pt x="83270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7376890"/>
                <a:ext cx="832700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327004" h="12700">
                    <a:moveTo>
                      <a:pt x="0" y="0"/>
                    </a:moveTo>
                    <a:lnTo>
                      <a:pt x="8327004" y="0"/>
                    </a:lnTo>
                    <a:lnTo>
                      <a:pt x="832700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0" y="-28575"/>
              <a:ext cx="380256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25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48073"/>
              <a:ext cx="380256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20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924721"/>
              <a:ext cx="380256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15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401369"/>
              <a:ext cx="380256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10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4781" y="5878017"/>
              <a:ext cx="225475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5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54781" y="7354665"/>
              <a:ext cx="225475" cy="34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Open Sans"/>
                </a:rPr>
                <a:t>0 </a:t>
              </a:r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515722" y="1036596"/>
              <a:ext cx="8327004" cy="6503602"/>
              <a:chOff x="0" y="879639"/>
              <a:chExt cx="8327004" cy="650360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7383240"/>
                <a:ext cx="4826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482687">
                    <a:moveTo>
                      <a:pt x="0" y="0"/>
                    </a:moveTo>
                    <a:lnTo>
                      <a:pt x="0" y="0"/>
                    </a:lnTo>
                    <a:lnTo>
                      <a:pt x="482687" y="0"/>
                    </a:lnTo>
                    <a:lnTo>
                      <a:pt x="482687" y="0"/>
                    </a:lnTo>
                    <a:close/>
                  </a:path>
                </a:pathLst>
              </a:custGeom>
              <a:solidFill>
                <a:srgbClr val="5181B4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1707036" y="5014253"/>
                <a:ext cx="482687" cy="2368987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2368987">
                    <a:moveTo>
                      <a:pt x="0" y="2368987"/>
                    </a:moveTo>
                    <a:lnTo>
                      <a:pt x="0" y="38615"/>
                    </a:lnTo>
                    <a:cubicBezTo>
                      <a:pt x="0" y="28374"/>
                      <a:pt x="4068" y="18552"/>
                      <a:pt x="11310" y="11310"/>
                    </a:cubicBezTo>
                    <a:cubicBezTo>
                      <a:pt x="18552" y="4069"/>
                      <a:pt x="28373" y="0"/>
                      <a:pt x="38615" y="0"/>
                    </a:cubicBezTo>
                    <a:lnTo>
                      <a:pt x="444072" y="0"/>
                    </a:lnTo>
                    <a:cubicBezTo>
                      <a:pt x="454313" y="0"/>
                      <a:pt x="464135" y="4069"/>
                      <a:pt x="471377" y="11310"/>
                    </a:cubicBezTo>
                    <a:cubicBezTo>
                      <a:pt x="478618" y="18552"/>
                      <a:pt x="482687" y="28374"/>
                      <a:pt x="482687" y="38615"/>
                    </a:cubicBezTo>
                    <a:lnTo>
                      <a:pt x="482687" y="2368987"/>
                    </a:lnTo>
                    <a:close/>
                  </a:path>
                </a:pathLst>
              </a:custGeom>
              <a:solidFill>
                <a:srgbClr val="5181B4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414071" y="2946946"/>
                <a:ext cx="482687" cy="4436294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4436294">
                    <a:moveTo>
                      <a:pt x="0" y="4436294"/>
                    </a:moveTo>
                    <a:lnTo>
                      <a:pt x="0" y="38615"/>
                    </a:lnTo>
                    <a:cubicBezTo>
                      <a:pt x="0" y="28374"/>
                      <a:pt x="4069" y="18552"/>
                      <a:pt x="11311" y="11310"/>
                    </a:cubicBezTo>
                    <a:cubicBezTo>
                      <a:pt x="18552" y="4068"/>
                      <a:pt x="28374" y="0"/>
                      <a:pt x="38616" y="0"/>
                    </a:cubicBezTo>
                    <a:lnTo>
                      <a:pt x="444073" y="0"/>
                    </a:lnTo>
                    <a:cubicBezTo>
                      <a:pt x="454314" y="0"/>
                      <a:pt x="464136" y="4068"/>
                      <a:pt x="471377" y="11310"/>
                    </a:cubicBezTo>
                    <a:cubicBezTo>
                      <a:pt x="478619" y="18552"/>
                      <a:pt x="482688" y="28374"/>
                      <a:pt x="482688" y="38615"/>
                    </a:cubicBezTo>
                    <a:lnTo>
                      <a:pt x="482688" y="4436294"/>
                    </a:lnTo>
                    <a:close/>
                  </a:path>
                </a:pathLst>
              </a:custGeom>
              <a:solidFill>
                <a:srgbClr val="5181B4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5121108" y="2060957"/>
                <a:ext cx="482687" cy="5322283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5322283">
                    <a:moveTo>
                      <a:pt x="0" y="5322283"/>
                    </a:moveTo>
                    <a:lnTo>
                      <a:pt x="0" y="38615"/>
                    </a:lnTo>
                    <a:cubicBezTo>
                      <a:pt x="0" y="17289"/>
                      <a:pt x="17288" y="0"/>
                      <a:pt x="38614" y="0"/>
                    </a:cubicBezTo>
                    <a:lnTo>
                      <a:pt x="444071" y="0"/>
                    </a:lnTo>
                    <a:cubicBezTo>
                      <a:pt x="454313" y="0"/>
                      <a:pt x="464134" y="4069"/>
                      <a:pt x="471376" y="11310"/>
                    </a:cubicBezTo>
                    <a:cubicBezTo>
                      <a:pt x="478618" y="18552"/>
                      <a:pt x="482686" y="28374"/>
                      <a:pt x="482686" y="38615"/>
                    </a:cubicBezTo>
                    <a:lnTo>
                      <a:pt x="482686" y="5322283"/>
                    </a:lnTo>
                    <a:close/>
                  </a:path>
                </a:pathLst>
              </a:custGeom>
              <a:solidFill>
                <a:srgbClr val="5181B4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6828143" y="879639"/>
                <a:ext cx="482688" cy="6503601"/>
              </a:xfrm>
              <a:custGeom>
                <a:avLst/>
                <a:gdLst/>
                <a:ahLst/>
                <a:cxnLst/>
                <a:rect l="l" t="t" r="r" b="b"/>
                <a:pathLst>
                  <a:path w="482688" h="6503601">
                    <a:moveTo>
                      <a:pt x="0" y="6503601"/>
                    </a:moveTo>
                    <a:lnTo>
                      <a:pt x="0" y="38615"/>
                    </a:lnTo>
                    <a:cubicBezTo>
                      <a:pt x="0" y="28373"/>
                      <a:pt x="4069" y="18551"/>
                      <a:pt x="11310" y="11310"/>
                    </a:cubicBezTo>
                    <a:cubicBezTo>
                      <a:pt x="18552" y="4068"/>
                      <a:pt x="28374" y="0"/>
                      <a:pt x="38615" y="0"/>
                    </a:cubicBezTo>
                    <a:lnTo>
                      <a:pt x="444072" y="0"/>
                    </a:lnTo>
                    <a:cubicBezTo>
                      <a:pt x="454313" y="0"/>
                      <a:pt x="464135" y="4068"/>
                      <a:pt x="471377" y="11310"/>
                    </a:cubicBezTo>
                    <a:cubicBezTo>
                      <a:pt x="478619" y="18551"/>
                      <a:pt x="482687" y="28373"/>
                      <a:pt x="482687" y="38615"/>
                    </a:cubicBezTo>
                    <a:lnTo>
                      <a:pt x="482687" y="6503601"/>
                    </a:lnTo>
                    <a:close/>
                  </a:path>
                </a:pathLst>
              </a:custGeom>
              <a:solidFill>
                <a:srgbClr val="5181B4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508087" y="5893892"/>
                <a:ext cx="482687" cy="1489348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1489348">
                    <a:moveTo>
                      <a:pt x="0" y="1489348"/>
                    </a:moveTo>
                    <a:lnTo>
                      <a:pt x="0" y="38615"/>
                    </a:lnTo>
                    <a:cubicBezTo>
                      <a:pt x="0" y="17289"/>
                      <a:pt x="17288" y="0"/>
                      <a:pt x="38615" y="0"/>
                    </a:cubicBezTo>
                    <a:lnTo>
                      <a:pt x="444072" y="0"/>
                    </a:lnTo>
                    <a:cubicBezTo>
                      <a:pt x="465398" y="0"/>
                      <a:pt x="482687" y="17289"/>
                      <a:pt x="482687" y="38615"/>
                    </a:cubicBezTo>
                    <a:lnTo>
                      <a:pt x="482687" y="1489348"/>
                    </a:lnTo>
                    <a:close/>
                  </a:path>
                </a:pathLst>
              </a:custGeom>
              <a:solidFill>
                <a:srgbClr val="255C8C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215123" y="5014253"/>
                <a:ext cx="482687" cy="2368987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2368987">
                    <a:moveTo>
                      <a:pt x="0" y="2368987"/>
                    </a:moveTo>
                    <a:lnTo>
                      <a:pt x="0" y="38615"/>
                    </a:lnTo>
                    <a:cubicBezTo>
                      <a:pt x="0" y="28374"/>
                      <a:pt x="4068" y="18552"/>
                      <a:pt x="11310" y="11310"/>
                    </a:cubicBezTo>
                    <a:cubicBezTo>
                      <a:pt x="18552" y="4069"/>
                      <a:pt x="28373" y="0"/>
                      <a:pt x="38615" y="0"/>
                    </a:cubicBezTo>
                    <a:lnTo>
                      <a:pt x="444072" y="0"/>
                    </a:lnTo>
                    <a:cubicBezTo>
                      <a:pt x="454313" y="0"/>
                      <a:pt x="464135" y="4069"/>
                      <a:pt x="471377" y="11310"/>
                    </a:cubicBezTo>
                    <a:cubicBezTo>
                      <a:pt x="478618" y="18552"/>
                      <a:pt x="482687" y="28374"/>
                      <a:pt x="482687" y="38615"/>
                    </a:cubicBezTo>
                    <a:lnTo>
                      <a:pt x="482687" y="2368987"/>
                    </a:lnTo>
                    <a:close/>
                  </a:path>
                </a:pathLst>
              </a:custGeom>
              <a:solidFill>
                <a:srgbClr val="255C8C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3922159" y="4425711"/>
                <a:ext cx="482687" cy="2957529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2957529">
                    <a:moveTo>
                      <a:pt x="0" y="2957529"/>
                    </a:moveTo>
                    <a:lnTo>
                      <a:pt x="0" y="38615"/>
                    </a:lnTo>
                    <a:cubicBezTo>
                      <a:pt x="0" y="17288"/>
                      <a:pt x="17288" y="0"/>
                      <a:pt x="38614" y="0"/>
                    </a:cubicBezTo>
                    <a:lnTo>
                      <a:pt x="444071" y="0"/>
                    </a:lnTo>
                    <a:cubicBezTo>
                      <a:pt x="465398" y="0"/>
                      <a:pt x="482686" y="17288"/>
                      <a:pt x="482686" y="38615"/>
                    </a:cubicBezTo>
                    <a:lnTo>
                      <a:pt x="482686" y="2957529"/>
                    </a:lnTo>
                    <a:close/>
                  </a:path>
                </a:pathLst>
              </a:custGeom>
              <a:solidFill>
                <a:srgbClr val="255C8C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629194" y="3243687"/>
                <a:ext cx="482687" cy="4139553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4139553">
                    <a:moveTo>
                      <a:pt x="0" y="4139553"/>
                    </a:moveTo>
                    <a:lnTo>
                      <a:pt x="0" y="38615"/>
                    </a:lnTo>
                    <a:cubicBezTo>
                      <a:pt x="0" y="28373"/>
                      <a:pt x="4069" y="18551"/>
                      <a:pt x="11311" y="11310"/>
                    </a:cubicBezTo>
                    <a:cubicBezTo>
                      <a:pt x="18552" y="4068"/>
                      <a:pt x="28374" y="0"/>
                      <a:pt x="38615" y="0"/>
                    </a:cubicBezTo>
                    <a:lnTo>
                      <a:pt x="444072" y="0"/>
                    </a:lnTo>
                    <a:cubicBezTo>
                      <a:pt x="454313" y="0"/>
                      <a:pt x="464135" y="4068"/>
                      <a:pt x="471377" y="11310"/>
                    </a:cubicBezTo>
                    <a:cubicBezTo>
                      <a:pt x="478619" y="18551"/>
                      <a:pt x="482687" y="28373"/>
                      <a:pt x="482687" y="38615"/>
                    </a:cubicBezTo>
                    <a:lnTo>
                      <a:pt x="482687" y="4139553"/>
                    </a:lnTo>
                    <a:close/>
                  </a:path>
                </a:pathLst>
              </a:custGeom>
              <a:solidFill>
                <a:srgbClr val="255C8C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7336229" y="1470875"/>
                <a:ext cx="482687" cy="5912366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5912365">
                    <a:moveTo>
                      <a:pt x="0" y="5912365"/>
                    </a:moveTo>
                    <a:lnTo>
                      <a:pt x="0" y="38615"/>
                    </a:lnTo>
                    <a:cubicBezTo>
                      <a:pt x="0" y="17289"/>
                      <a:pt x="17289" y="0"/>
                      <a:pt x="38615" y="0"/>
                    </a:cubicBezTo>
                    <a:lnTo>
                      <a:pt x="444072" y="0"/>
                    </a:lnTo>
                    <a:cubicBezTo>
                      <a:pt x="454313" y="0"/>
                      <a:pt x="464135" y="4068"/>
                      <a:pt x="471377" y="11310"/>
                    </a:cubicBezTo>
                    <a:cubicBezTo>
                      <a:pt x="478619" y="18552"/>
                      <a:pt x="482687" y="28374"/>
                      <a:pt x="482687" y="38615"/>
                    </a:cubicBezTo>
                    <a:lnTo>
                      <a:pt x="482687" y="5912365"/>
                    </a:lnTo>
                    <a:close/>
                  </a:path>
                </a:pathLst>
              </a:custGeom>
              <a:solidFill>
                <a:srgbClr val="255C8C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1016174" y="5893892"/>
                <a:ext cx="482687" cy="1489348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1489348">
                    <a:moveTo>
                      <a:pt x="0" y="1489348"/>
                    </a:moveTo>
                    <a:lnTo>
                      <a:pt x="0" y="38615"/>
                    </a:lnTo>
                    <a:cubicBezTo>
                      <a:pt x="0" y="17289"/>
                      <a:pt x="17288" y="0"/>
                      <a:pt x="38615" y="0"/>
                    </a:cubicBezTo>
                    <a:lnTo>
                      <a:pt x="444072" y="0"/>
                    </a:lnTo>
                    <a:cubicBezTo>
                      <a:pt x="465398" y="0"/>
                      <a:pt x="482687" y="17289"/>
                      <a:pt x="482687" y="38615"/>
                    </a:cubicBezTo>
                    <a:lnTo>
                      <a:pt x="482687" y="1489348"/>
                    </a:lnTo>
                    <a:close/>
                  </a:path>
                </a:pathLst>
              </a:custGeom>
              <a:solidFill>
                <a:srgbClr val="00395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2723210" y="6198747"/>
                <a:ext cx="482687" cy="1184493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1184493">
                    <a:moveTo>
                      <a:pt x="0" y="1184493"/>
                    </a:moveTo>
                    <a:lnTo>
                      <a:pt x="0" y="38615"/>
                    </a:lnTo>
                    <a:cubicBezTo>
                      <a:pt x="0" y="17288"/>
                      <a:pt x="17288" y="0"/>
                      <a:pt x="38615" y="0"/>
                    </a:cubicBezTo>
                    <a:lnTo>
                      <a:pt x="444071" y="0"/>
                    </a:lnTo>
                    <a:cubicBezTo>
                      <a:pt x="465398" y="0"/>
                      <a:pt x="482686" y="17288"/>
                      <a:pt x="482687" y="38615"/>
                    </a:cubicBezTo>
                    <a:lnTo>
                      <a:pt x="482687" y="1184493"/>
                    </a:lnTo>
                    <a:close/>
                  </a:path>
                </a:pathLst>
              </a:custGeom>
              <a:solidFill>
                <a:srgbClr val="00395E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4430245" y="5904475"/>
                <a:ext cx="482687" cy="1478765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1478765">
                    <a:moveTo>
                      <a:pt x="0" y="1478765"/>
                    </a:moveTo>
                    <a:lnTo>
                      <a:pt x="0" y="38615"/>
                    </a:lnTo>
                    <a:cubicBezTo>
                      <a:pt x="0" y="28374"/>
                      <a:pt x="4069" y="18552"/>
                      <a:pt x="11311" y="11310"/>
                    </a:cubicBezTo>
                    <a:cubicBezTo>
                      <a:pt x="18552" y="4069"/>
                      <a:pt x="28374" y="0"/>
                      <a:pt x="38616" y="0"/>
                    </a:cubicBezTo>
                    <a:lnTo>
                      <a:pt x="444072" y="0"/>
                    </a:lnTo>
                    <a:cubicBezTo>
                      <a:pt x="454313" y="0"/>
                      <a:pt x="464135" y="4069"/>
                      <a:pt x="471377" y="11310"/>
                    </a:cubicBezTo>
                    <a:cubicBezTo>
                      <a:pt x="478619" y="18552"/>
                      <a:pt x="482687" y="28374"/>
                      <a:pt x="482687" y="38615"/>
                    </a:cubicBezTo>
                    <a:lnTo>
                      <a:pt x="482687" y="1478765"/>
                    </a:lnTo>
                    <a:close/>
                  </a:path>
                </a:pathLst>
              </a:custGeom>
              <a:solidFill>
                <a:srgbClr val="00395E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6137281" y="5017781"/>
                <a:ext cx="482687" cy="2365459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2365459">
                    <a:moveTo>
                      <a:pt x="0" y="2365459"/>
                    </a:moveTo>
                    <a:lnTo>
                      <a:pt x="0" y="38615"/>
                    </a:lnTo>
                    <a:cubicBezTo>
                      <a:pt x="0" y="28374"/>
                      <a:pt x="4069" y="18552"/>
                      <a:pt x="11310" y="11310"/>
                    </a:cubicBezTo>
                    <a:cubicBezTo>
                      <a:pt x="18552" y="4068"/>
                      <a:pt x="28374" y="0"/>
                      <a:pt x="38615" y="0"/>
                    </a:cubicBezTo>
                    <a:lnTo>
                      <a:pt x="444072" y="0"/>
                    </a:lnTo>
                    <a:cubicBezTo>
                      <a:pt x="465399" y="0"/>
                      <a:pt x="482687" y="17289"/>
                      <a:pt x="482687" y="38615"/>
                    </a:cubicBezTo>
                    <a:lnTo>
                      <a:pt x="482687" y="2365459"/>
                    </a:lnTo>
                    <a:close/>
                  </a:path>
                </a:pathLst>
              </a:custGeom>
              <a:solidFill>
                <a:srgbClr val="00395E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7844317" y="5018294"/>
                <a:ext cx="482687" cy="2364946"/>
              </a:xfrm>
              <a:custGeom>
                <a:avLst/>
                <a:gdLst/>
                <a:ahLst/>
                <a:cxnLst/>
                <a:rect l="l" t="t" r="r" b="b"/>
                <a:pathLst>
                  <a:path w="482687" h="2364946">
                    <a:moveTo>
                      <a:pt x="0" y="2364946"/>
                    </a:moveTo>
                    <a:lnTo>
                      <a:pt x="0" y="38615"/>
                    </a:lnTo>
                    <a:cubicBezTo>
                      <a:pt x="0" y="17289"/>
                      <a:pt x="17288" y="0"/>
                      <a:pt x="38615" y="0"/>
                    </a:cubicBezTo>
                    <a:lnTo>
                      <a:pt x="444072" y="0"/>
                    </a:lnTo>
                    <a:cubicBezTo>
                      <a:pt x="454313" y="0"/>
                      <a:pt x="464135" y="4068"/>
                      <a:pt x="471377" y="11310"/>
                    </a:cubicBezTo>
                    <a:cubicBezTo>
                      <a:pt x="478618" y="18552"/>
                      <a:pt x="482687" y="28374"/>
                      <a:pt x="482687" y="38615"/>
                    </a:cubicBezTo>
                    <a:lnTo>
                      <a:pt x="482687" y="2364946"/>
                    </a:lnTo>
                    <a:close/>
                  </a:path>
                </a:pathLst>
              </a:custGeom>
              <a:solidFill>
                <a:srgbClr val="00395E"/>
              </a:solidFill>
            </p:spPr>
          </p:sp>
        </p:grpSp>
      </p:grpSp>
      <p:grpSp>
        <p:nvGrpSpPr>
          <p:cNvPr id="40" name="Group 40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7370391" y="1104907"/>
            <a:ext cx="1024091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rgbClr val="255C8C"/>
                </a:solidFill>
                <a:latin typeface="HK Grotesk Bold"/>
              </a:rPr>
              <a:t>ПРИМЕРЫ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28600" y="2651591"/>
            <a:ext cx="9609550" cy="5309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анализ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семейного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 smtClean="0">
                <a:solidFill>
                  <a:srgbClr val="FD7506"/>
                </a:solidFill>
                <a:latin typeface="HK Grotesk Bold"/>
              </a:rPr>
              <a:t>бюджета</a:t>
            </a:r>
            <a:r>
              <a:rPr lang="en-US" sz="4599" dirty="0" smtClean="0">
                <a:solidFill>
                  <a:srgbClr val="FD7506"/>
                </a:solidFill>
                <a:latin typeface="HK Grotesk Bold"/>
              </a:rPr>
              <a:t> </a:t>
            </a:r>
            <a:endParaRPr lang="en-US" sz="4599" dirty="0">
              <a:solidFill>
                <a:srgbClr val="FD7506"/>
              </a:solidFill>
              <a:latin typeface="HK Grotesk Bold"/>
            </a:endParaRPr>
          </a:p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расчет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рисков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при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взятии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кредита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или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оформлении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 smtClean="0">
                <a:solidFill>
                  <a:srgbClr val="FD7506"/>
                </a:solidFill>
                <a:latin typeface="HK Grotesk Bold"/>
              </a:rPr>
              <a:t>вклада</a:t>
            </a:r>
            <a:endParaRPr lang="en-US" sz="4599" dirty="0">
              <a:solidFill>
                <a:srgbClr val="FD7506"/>
              </a:solidFill>
              <a:latin typeface="HK Grotesk Bold"/>
            </a:endParaRPr>
          </a:p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сравнение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доходов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 smtClean="0">
                <a:solidFill>
                  <a:srgbClr val="FD7506"/>
                </a:solidFill>
                <a:latin typeface="HK Grotesk Bold"/>
              </a:rPr>
              <a:t>населения</a:t>
            </a:r>
            <a:endParaRPr lang="en-US" sz="4599" dirty="0">
              <a:solidFill>
                <a:srgbClr val="FD7506"/>
              </a:solidFill>
              <a:latin typeface="HK Grotesk Bold"/>
            </a:endParaRPr>
          </a:p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разработка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4599" dirty="0" err="1">
                <a:solidFill>
                  <a:srgbClr val="FD7506"/>
                </a:solidFill>
                <a:latin typeface="HK Grotesk Bold"/>
              </a:rPr>
              <a:t>стартапа</a:t>
            </a:r>
            <a:r>
              <a:rPr lang="en-US" sz="4599" dirty="0">
                <a:solidFill>
                  <a:srgbClr val="FD7506"/>
                </a:solidFill>
                <a:latin typeface="HK Grotesk Bold"/>
              </a:rPr>
              <a:t> и </a:t>
            </a:r>
            <a:r>
              <a:rPr lang="en-US" sz="4599" dirty="0" err="1" smtClean="0">
                <a:solidFill>
                  <a:srgbClr val="FD7506"/>
                </a:solidFill>
                <a:latin typeface="HK Grotesk Bold"/>
              </a:rPr>
              <a:t>др</a:t>
            </a:r>
            <a:r>
              <a:rPr lang="ru-RU" sz="4599" dirty="0" smtClean="0">
                <a:solidFill>
                  <a:srgbClr val="FD7506"/>
                </a:solidFill>
                <a:latin typeface="HK Grotesk Bold"/>
              </a:rPr>
              <a:t>.</a:t>
            </a:r>
            <a:r>
              <a:rPr lang="en-US" sz="4599" dirty="0" smtClean="0">
                <a:solidFill>
                  <a:srgbClr val="FD7506"/>
                </a:solidFill>
                <a:latin typeface="HK Grotesk Bold"/>
              </a:rPr>
              <a:t> </a:t>
            </a:r>
            <a:endParaRPr lang="en-US" sz="4599" dirty="0">
              <a:solidFill>
                <a:srgbClr val="FD7506"/>
              </a:solidFill>
              <a:latin typeface="HK Grotesk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5187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1625061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62185" y="7620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211019"/>
            <a:ext cx="10596361" cy="199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dirty="0">
                <a:solidFill>
                  <a:srgbClr val="255C8C"/>
                </a:solidFill>
                <a:latin typeface="HK Grotesk Bold"/>
              </a:rPr>
              <a:t>ЕСТЕСТВЕННОНАУЧНАЯ </a:t>
            </a:r>
            <a:r>
              <a:rPr lang="en-US" sz="7000" dirty="0" smtClean="0">
                <a:solidFill>
                  <a:srgbClr val="255C8C"/>
                </a:solidFill>
                <a:latin typeface="HK Grotesk Bold"/>
              </a:rPr>
              <a:t>ГРАМОТНОСТЬ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Lato"/>
              </a:rPr>
              <a:t>затрагивается</a:t>
            </a:r>
            <a:r>
              <a:rPr lang="en-US" sz="3500" b="1" dirty="0">
                <a:solidFill>
                  <a:srgbClr val="000000"/>
                </a:solidFill>
                <a:latin typeface="Lato"/>
              </a:rPr>
              <a:t> </a:t>
            </a:r>
            <a:endParaRPr lang="en-US" sz="7000" b="1" dirty="0">
              <a:solidFill>
                <a:srgbClr val="255C8C"/>
              </a:solidFill>
              <a:latin typeface="HK Grotesk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6371" y="3490670"/>
            <a:ext cx="11401019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025"/>
              </a:lnSpc>
              <a:buFont typeface="Arial"/>
              <a:buChar char="•"/>
            </a:pPr>
            <a:r>
              <a:rPr lang="en-US" sz="3500" dirty="0" err="1" smtClean="0">
                <a:solidFill>
                  <a:srgbClr val="000000"/>
                </a:solidFill>
                <a:latin typeface="Lato"/>
              </a:rPr>
              <a:t>при</a:t>
            </a:r>
            <a:r>
              <a:rPr lang="en-US" sz="35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изучении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истории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развития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современного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состояния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науки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техники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формирования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научной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картины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мира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научных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научно-технических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революций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</a:p>
          <a:p>
            <a:pPr>
              <a:lnSpc>
                <a:spcPts val="4025"/>
              </a:lnSpc>
            </a:pPr>
            <a:endParaRPr lang="en-US" sz="3500" dirty="0">
              <a:solidFill>
                <a:srgbClr val="000000"/>
              </a:solidFill>
              <a:latin typeface="Lato"/>
            </a:endParaRPr>
          </a:p>
          <a:p>
            <a:pPr marL="755651" lvl="1" indent="-377825">
              <a:lnSpc>
                <a:spcPts val="4025"/>
              </a:lnSpc>
              <a:buFont typeface="Arial"/>
              <a:buChar char="•"/>
            </a:pPr>
            <a:r>
              <a:rPr lang="ru-RU" sz="3500" dirty="0" smtClean="0">
                <a:solidFill>
                  <a:srgbClr val="000000"/>
                </a:solidFill>
                <a:latin typeface="Lato"/>
              </a:rPr>
              <a:t>при </a:t>
            </a:r>
            <a:r>
              <a:rPr lang="en-US" sz="3500" dirty="0" err="1" smtClean="0">
                <a:solidFill>
                  <a:srgbClr val="000000"/>
                </a:solidFill>
                <a:latin typeface="Lato"/>
              </a:rPr>
              <a:t>изучении</a:t>
            </a:r>
            <a:r>
              <a:rPr lang="en-US" sz="35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биографий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известных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ученых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естествоиспытателей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путешественников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мореплавателей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; </a:t>
            </a:r>
          </a:p>
          <a:p>
            <a:pPr>
              <a:lnSpc>
                <a:spcPts val="4025"/>
              </a:lnSpc>
            </a:pPr>
            <a:endParaRPr lang="en-US" sz="3500" dirty="0">
              <a:solidFill>
                <a:srgbClr val="000000"/>
              </a:solidFill>
              <a:latin typeface="Lato"/>
            </a:endParaRPr>
          </a:p>
          <a:p>
            <a:pPr marL="755651" lvl="1" indent="-377825">
              <a:lnSpc>
                <a:spcPts val="4025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Lato"/>
              </a:rPr>
              <a:t>в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ходе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рассмотрения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смежных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по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содержанию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с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учебными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предметами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«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География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» и «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Биология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»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тем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формированию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соответствующих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смежных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межпредметных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компетенций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.</a:t>
            </a:r>
          </a:p>
          <a:p>
            <a:pPr>
              <a:lnSpc>
                <a:spcPts val="4025"/>
              </a:lnSpc>
            </a:pPr>
            <a:endParaRPr lang="en-US" sz="3500" dirty="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2213810" y="2336012"/>
            <a:ext cx="6074190" cy="6922288"/>
            <a:chOff x="0" y="0"/>
            <a:chExt cx="8098919" cy="922971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20750" r="20750"/>
            <a:stretch>
              <a:fillRect/>
            </a:stretch>
          </p:blipFill>
          <p:spPr>
            <a:xfrm>
              <a:off x="0" y="0"/>
              <a:ext cx="8098919" cy="92297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56231" y="1995006"/>
            <a:ext cx="16599493" cy="7263294"/>
            <a:chOff x="0" y="0"/>
            <a:chExt cx="27400028" cy="11989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400030" cy="11989189"/>
            </a:xfrm>
            <a:custGeom>
              <a:avLst/>
              <a:gdLst/>
              <a:ahLst/>
              <a:cxnLst/>
              <a:rect l="l" t="t" r="r" b="b"/>
              <a:pathLst>
                <a:path w="27400030" h="11989189">
                  <a:moveTo>
                    <a:pt x="27275569" y="11989189"/>
                  </a:moveTo>
                  <a:lnTo>
                    <a:pt x="124460" y="11989189"/>
                  </a:lnTo>
                  <a:cubicBezTo>
                    <a:pt x="55880" y="11989189"/>
                    <a:pt x="0" y="11933310"/>
                    <a:pt x="0" y="11864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275569" y="0"/>
                  </a:lnTo>
                  <a:cubicBezTo>
                    <a:pt x="27344148" y="0"/>
                    <a:pt x="27400030" y="55880"/>
                    <a:pt x="27400030" y="124460"/>
                  </a:cubicBezTo>
                  <a:lnTo>
                    <a:pt x="27400030" y="11864729"/>
                  </a:lnTo>
                  <a:cubicBezTo>
                    <a:pt x="27400030" y="11933310"/>
                    <a:pt x="27344148" y="11989189"/>
                    <a:pt x="27275569" y="11989189"/>
                  </a:cubicBezTo>
                  <a:close/>
                </a:path>
              </a:pathLst>
            </a:custGeom>
            <a:solidFill>
              <a:srgbClr val="00395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2276" y="3302463"/>
            <a:ext cx="16427024" cy="515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>
                <a:solidFill>
                  <a:srgbClr val="FD7506"/>
                </a:solidFill>
                <a:latin typeface="HK Grotesk Bold"/>
              </a:rPr>
              <a:t>Великие географические открытия, </a:t>
            </a:r>
          </a:p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>
                <a:solidFill>
                  <a:srgbClr val="FD7506"/>
                </a:solidFill>
                <a:latin typeface="HK Grotesk Bold"/>
              </a:rPr>
              <a:t>глобальные, и в частности, экологические проблемы, </a:t>
            </a:r>
          </a:p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>
                <a:solidFill>
                  <a:srgbClr val="FD7506"/>
                </a:solidFill>
                <a:latin typeface="HK Grotesk Bold"/>
              </a:rPr>
              <a:t>формирование геополитической карты мира, </a:t>
            </a:r>
          </a:p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>
                <a:solidFill>
                  <a:srgbClr val="FD7506"/>
                </a:solidFill>
                <a:latin typeface="HK Grotesk Bold"/>
              </a:rPr>
              <a:t>консьюмеризм</a:t>
            </a:r>
          </a:p>
          <a:p>
            <a:pPr marL="993139" lvl="1" indent="-496570">
              <a:lnSpc>
                <a:spcPts val="6899"/>
              </a:lnSpc>
              <a:buFont typeface="Arial"/>
              <a:buChar char="•"/>
            </a:pPr>
            <a:r>
              <a:rPr lang="en-US" sz="4599">
                <a:solidFill>
                  <a:srgbClr val="FD7506"/>
                </a:solidFill>
                <a:latin typeface="HK Grotesk Bold"/>
              </a:rPr>
              <a:t>взаимоотноешения человека и природы (НТР, индустриализация,  колонизация и др.)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6231" y="1133475"/>
            <a:ext cx="1024091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>
                <a:solidFill>
                  <a:srgbClr val="255C8C"/>
                </a:solidFill>
                <a:latin typeface="HK Grotesk Bold"/>
              </a:rPr>
              <a:t>ПРИМЕРЫ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0351" y="1082677"/>
            <a:ext cx="5095373" cy="257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5187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1625061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62185" y="7620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211019"/>
            <a:ext cx="11078106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255C8C"/>
                </a:solidFill>
                <a:latin typeface="HK Grotesk Bold"/>
              </a:rPr>
              <a:t>КРЕАТИВНОЕ МЫШЛЕНИЕ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6026" y="3490670"/>
            <a:ext cx="12765564" cy="710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>
              <a:lnSpc>
                <a:spcPts val="4715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Lato"/>
              </a:rPr>
              <a:t>умение человека использовать свое воображение для </a:t>
            </a:r>
            <a:r>
              <a:rPr lang="en-US" sz="4100">
                <a:solidFill>
                  <a:srgbClr val="FD7506"/>
                </a:solidFill>
                <a:latin typeface="Lato"/>
              </a:rPr>
              <a:t>выработки и совершенствования идей</a:t>
            </a:r>
            <a:r>
              <a:rPr lang="en-US" sz="4100">
                <a:solidFill>
                  <a:srgbClr val="000000"/>
                </a:solidFill>
                <a:latin typeface="Lato"/>
              </a:rPr>
              <a:t>, получения нового знания, решения задач, с которыми он не сталкивался раньше, </a:t>
            </a:r>
          </a:p>
          <a:p>
            <a:pPr>
              <a:lnSpc>
                <a:spcPts val="4715"/>
              </a:lnSpc>
            </a:pPr>
            <a:endParaRPr lang="en-US" sz="4100">
              <a:solidFill>
                <a:srgbClr val="000000"/>
              </a:solidFill>
              <a:latin typeface="Lato"/>
            </a:endParaRPr>
          </a:p>
          <a:p>
            <a:pPr marL="885191" lvl="1" indent="-442595">
              <a:lnSpc>
                <a:spcPts val="4715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Lato"/>
              </a:rPr>
              <a:t>при изучении истории и обществоведения развивается в ходе освоения предметных способов учебно-познавательной деятельности и формирования метапредметных и личностных компетенций учащихся</a:t>
            </a:r>
          </a:p>
          <a:p>
            <a:pPr>
              <a:lnSpc>
                <a:spcPts val="4715"/>
              </a:lnSpc>
            </a:pPr>
            <a:endParaRPr lang="en-US" sz="4100">
              <a:solidFill>
                <a:srgbClr val="000000"/>
              </a:solidFill>
              <a:latin typeface="La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3224786" y="2169870"/>
            <a:ext cx="4640745" cy="6711714"/>
            <a:chOff x="0" y="0"/>
            <a:chExt cx="6187660" cy="894895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5740" r="6021" b="14816"/>
            <a:stretch>
              <a:fillRect/>
            </a:stretch>
          </p:blipFill>
          <p:spPr>
            <a:xfrm>
              <a:off x="0" y="0"/>
              <a:ext cx="6187660" cy="8948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5187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-220465"/>
            <a:ext cx="9754309" cy="10782421"/>
            <a:chOff x="0" y="0"/>
            <a:chExt cx="9022349" cy="99733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022349" cy="9973312"/>
            </a:xfrm>
            <a:custGeom>
              <a:avLst/>
              <a:gdLst/>
              <a:ahLst/>
              <a:cxnLst/>
              <a:rect l="l" t="t" r="r" b="b"/>
              <a:pathLst>
                <a:path w="9022349" h="9973312">
                  <a:moveTo>
                    <a:pt x="8897889" y="9973312"/>
                  </a:moveTo>
                  <a:lnTo>
                    <a:pt x="124460" y="9973312"/>
                  </a:lnTo>
                  <a:cubicBezTo>
                    <a:pt x="55880" y="9973312"/>
                    <a:pt x="0" y="9917432"/>
                    <a:pt x="0" y="98488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897889" y="0"/>
                  </a:lnTo>
                  <a:cubicBezTo>
                    <a:pt x="8966469" y="0"/>
                    <a:pt x="9022349" y="55880"/>
                    <a:pt x="9022349" y="124460"/>
                  </a:cubicBezTo>
                  <a:lnTo>
                    <a:pt x="9022349" y="9848852"/>
                  </a:lnTo>
                  <a:cubicBezTo>
                    <a:pt x="9022349" y="9917433"/>
                    <a:pt x="8966469" y="9973312"/>
                    <a:pt x="8897889" y="9973312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-1345187" y="9525000"/>
            <a:ext cx="6662939" cy="762000"/>
            <a:chOff x="0" y="0"/>
            <a:chExt cx="1754848" cy="2006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62185" y="762000"/>
            <a:ext cx="392848" cy="9785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8165" y="819150"/>
            <a:ext cx="11078106" cy="1974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255C8C"/>
                </a:solidFill>
                <a:latin typeface="HK Grotesk Bold"/>
              </a:rPr>
              <a:t>ГЛОБАЛЬНЫЕ КОМПЕТЕНЦИИ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09" y="3626011"/>
            <a:ext cx="8569079" cy="627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025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Lato"/>
              </a:rPr>
              <a:t>совокупность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знаний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умений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взглядов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ценностей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применяемых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при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личном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или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виртуальном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взаимодействии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с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людьми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которые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принадлежат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к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иной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культурной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среде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, и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при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участии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в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решении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глобальных</a:t>
            </a:r>
            <a:r>
              <a:rPr lang="en-US" sz="3500" dirty="0">
                <a:solidFill>
                  <a:srgbClr val="FD7506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FD7506"/>
                </a:solidFill>
                <a:latin typeface="Lato"/>
              </a:rPr>
              <a:t>проблем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не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имеющих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национальных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границ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оказывающих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влияние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на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жизнь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нынешнего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и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будущих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Lato"/>
              </a:rPr>
              <a:t>поколений</a:t>
            </a:r>
            <a:r>
              <a:rPr lang="en-US" sz="3500" dirty="0">
                <a:solidFill>
                  <a:srgbClr val="000000"/>
                </a:solidFill>
                <a:latin typeface="Lato"/>
              </a:rPr>
              <a:t>,</a:t>
            </a:r>
          </a:p>
          <a:p>
            <a:pPr>
              <a:lnSpc>
                <a:spcPts val="4715"/>
              </a:lnSpc>
            </a:pPr>
            <a:endParaRPr lang="en-US" sz="3500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ts val="4715"/>
              </a:lnSpc>
            </a:pPr>
            <a:endParaRPr lang="en-US" sz="35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95355" y="385572"/>
            <a:ext cx="8479328" cy="9096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6"/>
              </a:lnSpc>
            </a:pPr>
            <a:r>
              <a:rPr lang="en-US" sz="2700" spc="135" dirty="0">
                <a:solidFill>
                  <a:srgbClr val="FD7506"/>
                </a:solidFill>
                <a:latin typeface="HK Grotesk Medium Bold"/>
              </a:rPr>
              <a:t>УЧАЩИЕСЯ ЗНАКОМЯТСЯ С 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историей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 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культурой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 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религией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иными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особенностями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различных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мировых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и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локальных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цивилизаций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стран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и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народов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вопросами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социального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неравенства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национально-освободительного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движения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борьбы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за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права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человека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 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экономической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взаимозависимостью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регионов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мира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 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экологическими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рисками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и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вызовами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, </a:t>
            </a:r>
          </a:p>
          <a:p>
            <a:pPr marL="582930" lvl="1" indent="-291465">
              <a:lnSpc>
                <a:spcPts val="5076"/>
              </a:lnSpc>
              <a:buFont typeface="Arial"/>
              <a:buChar char="•"/>
            </a:pP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глобальным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войнами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и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локальным</a:t>
            </a:r>
            <a:r>
              <a:rPr lang="en-US" sz="2700" spc="135" dirty="0">
                <a:solidFill>
                  <a:srgbClr val="FFFFFF"/>
                </a:solidFill>
                <a:latin typeface="HK Grotesk Medium"/>
              </a:rPr>
              <a:t> </a:t>
            </a:r>
            <a:r>
              <a:rPr lang="en-US" sz="2700" spc="135" dirty="0" err="1">
                <a:solidFill>
                  <a:srgbClr val="FFFFFF"/>
                </a:solidFill>
                <a:latin typeface="HK Grotesk Medium"/>
              </a:rPr>
              <a:t>конфликтами</a:t>
            </a:r>
            <a:endParaRPr lang="en-US" sz="2700" spc="135" dirty="0">
              <a:solidFill>
                <a:srgbClr val="FFFFFF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27144" y="1066800"/>
            <a:ext cx="17079856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5200" dirty="0">
                <a:solidFill>
                  <a:srgbClr val="FD7506"/>
                </a:solidFill>
                <a:latin typeface="HK Grotesk Bold"/>
              </a:rPr>
              <a:t>УЧЕБНЫЕ ДИСЦИПЛИНЫ, </a:t>
            </a:r>
          </a:p>
          <a:p>
            <a:pPr>
              <a:lnSpc>
                <a:spcPts val="5720"/>
              </a:lnSpc>
            </a:pPr>
            <a:r>
              <a:rPr lang="en-US" sz="5200" dirty="0">
                <a:solidFill>
                  <a:srgbClr val="255C8C"/>
                </a:solidFill>
                <a:latin typeface="HK Grotesk Bold"/>
              </a:rPr>
              <a:t> в </a:t>
            </a:r>
            <a:r>
              <a:rPr lang="en-US" sz="5200" dirty="0" err="1">
                <a:solidFill>
                  <a:srgbClr val="255C8C"/>
                </a:solidFill>
                <a:latin typeface="HK Grotesk Bold"/>
              </a:rPr>
              <a:t>ходе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255C8C"/>
                </a:solidFill>
                <a:latin typeface="HK Grotesk Bold"/>
              </a:rPr>
              <a:t>освоения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255C8C"/>
                </a:solidFill>
                <a:latin typeface="HK Grotesk Bold"/>
              </a:rPr>
              <a:t>которых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255C8C"/>
                </a:solidFill>
                <a:latin typeface="HK Grotesk Bold"/>
              </a:rPr>
              <a:t>осуществляется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255C8C"/>
                </a:solidFill>
                <a:latin typeface="HK Grotesk Bold"/>
              </a:rPr>
              <a:t>подготовка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FD7506"/>
                </a:solidFill>
                <a:latin typeface="HK Grotesk Bold"/>
              </a:rPr>
              <a:t>будущих</a:t>
            </a:r>
            <a:r>
              <a:rPr lang="en-US" sz="5200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FD7506"/>
                </a:solidFill>
                <a:latin typeface="HK Grotesk Bold"/>
              </a:rPr>
              <a:t>учителей</a:t>
            </a:r>
            <a:r>
              <a:rPr lang="en-US" sz="5200" dirty="0">
                <a:solidFill>
                  <a:srgbClr val="FD7506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FD7506"/>
                </a:solidFill>
                <a:latin typeface="HK Grotesk Bold"/>
              </a:rPr>
              <a:t>истории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 к </a:t>
            </a:r>
            <a:r>
              <a:rPr lang="en-US" sz="5200" dirty="0" err="1">
                <a:solidFill>
                  <a:srgbClr val="255C8C"/>
                </a:solidFill>
                <a:latin typeface="HK Grotesk Bold"/>
              </a:rPr>
              <a:t>формированию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ru-RU" sz="5200" dirty="0" smtClean="0">
                <a:solidFill>
                  <a:srgbClr val="255C8C"/>
                </a:solidFill>
                <a:latin typeface="HK Grotesk Bold"/>
              </a:rPr>
              <a:t>ФГ</a:t>
            </a:r>
            <a:r>
              <a:rPr lang="en-US" sz="5200" dirty="0" smtClean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5200" dirty="0" err="1">
                <a:solidFill>
                  <a:srgbClr val="255C8C"/>
                </a:solidFill>
                <a:latin typeface="HK Grotesk Bold"/>
              </a:rPr>
              <a:t>обучающихся</a:t>
            </a:r>
            <a:r>
              <a:rPr lang="en-US" sz="5200" dirty="0">
                <a:solidFill>
                  <a:srgbClr val="255C8C"/>
                </a:solidFill>
                <a:latin typeface="HK Grotesk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4863" y="4437888"/>
            <a:ext cx="17459877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Методика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преподавания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истории</a:t>
            </a:r>
            <a:endParaRPr lang="en-US" sz="3000" dirty="0">
              <a:solidFill>
                <a:srgbClr val="000000"/>
              </a:solidFill>
              <a:latin typeface="HK Grotesk Medium"/>
            </a:endParaRPr>
          </a:p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Интерактивные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методы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преподавания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истории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обществоведения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endParaRPr lang="ru-RU" sz="3000" dirty="0" smtClean="0">
              <a:solidFill>
                <a:srgbClr val="000000"/>
              </a:solidFill>
              <a:latin typeface="HK Grotesk Medium"/>
            </a:endParaRPr>
          </a:p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Историческая</a:t>
            </a: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информатика</a:t>
            </a:r>
            <a:endParaRPr lang="en-US" sz="3000" dirty="0">
              <a:solidFill>
                <a:srgbClr val="000000"/>
              </a:solidFill>
              <a:latin typeface="HK Grotesk Medium"/>
            </a:endParaRPr>
          </a:p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Научная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критика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исторического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источника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;</a:t>
            </a:r>
          </a:p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Теория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практика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преподавания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мировой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художественной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культуры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endParaRPr lang="ru-RU" sz="3000" dirty="0" smtClean="0">
              <a:solidFill>
                <a:srgbClr val="000000"/>
              </a:solidFill>
              <a:latin typeface="HK Grotesk Medium"/>
            </a:endParaRPr>
          </a:p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Модуль</a:t>
            </a: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 «</a:t>
            </a: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Теория</a:t>
            </a: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практика</a:t>
            </a: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организации</a:t>
            </a: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экскурсионно-краеведческой</a:t>
            </a: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работы</a:t>
            </a: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»</a:t>
            </a:r>
            <a:endParaRPr lang="en-US" sz="3000" dirty="0">
              <a:solidFill>
                <a:srgbClr val="000000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14397" y="1862725"/>
            <a:ext cx="1583775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99"/>
              </a:lnSpc>
              <a:spcBef>
                <a:spcPct val="0"/>
              </a:spcBef>
            </a:pPr>
            <a:r>
              <a:rPr lang="en-US" sz="6999" spc="-279">
                <a:solidFill>
                  <a:srgbClr val="FD7506"/>
                </a:solidFill>
                <a:latin typeface="HK Grotesk Bold"/>
              </a:rPr>
              <a:t>Функциональная грамотность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14397" y="3349823"/>
            <a:ext cx="15444903" cy="464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8"/>
              </a:lnSpc>
            </a:pPr>
            <a:r>
              <a:rPr lang="en-US" sz="3800" spc="-45">
                <a:solidFill>
                  <a:srgbClr val="FFFFFF"/>
                </a:solidFill>
                <a:latin typeface="Lato"/>
              </a:rPr>
              <a:t>способность человека «заниматься всеми теми видами деятельности, в которых грамотность необходима для эффективного функционирования его группы и сообщества, а также для того, чтобы он мог продолжать использовать чтение, письмо и счет для своего собственного развития и развития сообщества», «умение находить верные решения в сложных ситуациях, в которых вы можете оказаться в реальной жизни». </a:t>
            </a:r>
          </a:p>
          <a:p>
            <a:pPr>
              <a:lnSpc>
                <a:spcPts val="4598"/>
              </a:lnSpc>
            </a:pPr>
            <a:endParaRPr lang="en-US" sz="3800" spc="-45">
              <a:solidFill>
                <a:srgbClr val="FFFFFF"/>
              </a:solidFill>
              <a:latin typeface="Lato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11954" y="2283846"/>
            <a:ext cx="633491" cy="48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287" y="2163342"/>
            <a:ext cx="6584207" cy="3884325"/>
            <a:chOff x="0" y="0"/>
            <a:chExt cx="28319311" cy="16706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9310" cy="16706858"/>
            </a:xfrm>
            <a:custGeom>
              <a:avLst/>
              <a:gdLst/>
              <a:ahLst/>
              <a:cxnLst/>
              <a:rect l="l" t="t" r="r" b="b"/>
              <a:pathLst>
                <a:path w="28319310" h="16706858">
                  <a:moveTo>
                    <a:pt x="28194850" y="59690"/>
                  </a:moveTo>
                  <a:cubicBezTo>
                    <a:pt x="28230410" y="59690"/>
                    <a:pt x="28259621" y="88900"/>
                    <a:pt x="28259621" y="124460"/>
                  </a:cubicBezTo>
                  <a:lnTo>
                    <a:pt x="28259621" y="16582397"/>
                  </a:lnTo>
                  <a:cubicBezTo>
                    <a:pt x="28259621" y="16617958"/>
                    <a:pt x="28230410" y="16647167"/>
                    <a:pt x="28194850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194850" y="59690"/>
                  </a:lnTo>
                  <a:moveTo>
                    <a:pt x="281948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28194850" y="16706858"/>
                  </a:lnTo>
                  <a:cubicBezTo>
                    <a:pt x="28263431" y="16706858"/>
                    <a:pt x="28319310" y="16650977"/>
                    <a:pt x="28319310" y="16582397"/>
                  </a:cubicBezTo>
                  <a:lnTo>
                    <a:pt x="28319310" y="124460"/>
                  </a:lnTo>
                  <a:cubicBezTo>
                    <a:pt x="28319310" y="55880"/>
                    <a:pt x="28263431" y="0"/>
                    <a:pt x="28194850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828550" y="2274790"/>
            <a:ext cx="1139108" cy="113910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985927" y="2278927"/>
            <a:ext cx="824354" cy="86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 u="none">
                <a:solidFill>
                  <a:srgbClr val="FFFFFF"/>
                </a:solidFill>
                <a:latin typeface="Lato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3221" y="2496270"/>
            <a:ext cx="5611379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Быть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способным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проектировать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endParaRPr lang="ru-RU" sz="3399" dirty="0" smtClean="0">
              <a:solidFill>
                <a:srgbClr val="000000"/>
              </a:solidFill>
              <a:latin typeface="HK Grotesk Medium"/>
            </a:endParaRPr>
          </a:p>
          <a:p>
            <a:pPr>
              <a:lnSpc>
                <a:spcPts val="3739"/>
              </a:lnSpc>
            </a:pPr>
            <a:r>
              <a:rPr lang="en-US" sz="3399" dirty="0" err="1" smtClean="0">
                <a:solidFill>
                  <a:srgbClr val="000000"/>
                </a:solidFill>
                <a:latin typeface="HK Grotesk Medium"/>
              </a:rPr>
              <a:t>процесс</a:t>
            </a:r>
            <a:r>
              <a:rPr lang="en-US" sz="3399" dirty="0" smtClean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формирования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функциональной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грамотности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ходе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обучения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истории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школе</a:t>
            </a:r>
            <a:endParaRPr lang="en-US" sz="3399" dirty="0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9731" y="1154728"/>
            <a:ext cx="16985438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5200">
                <a:solidFill>
                  <a:srgbClr val="255C8C"/>
                </a:solidFill>
                <a:latin typeface="HK Grotesk Bold"/>
              </a:rPr>
              <a:t>ПЕРЕЧЕНЬ ПРЕДЛАГАЕМЫХ </a:t>
            </a:r>
            <a:r>
              <a:rPr lang="en-US" sz="5200">
                <a:solidFill>
                  <a:srgbClr val="FD7506"/>
                </a:solidFill>
                <a:latin typeface="HK Grotesk Bold"/>
              </a:rPr>
              <a:t>КОМПЕТЕНЦИЙ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159039" y="2228712"/>
            <a:ext cx="1139108" cy="113910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667388" y="2163342"/>
            <a:ext cx="6584207" cy="3884325"/>
            <a:chOff x="0" y="0"/>
            <a:chExt cx="28319311" cy="167068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319310" cy="16706858"/>
            </a:xfrm>
            <a:custGeom>
              <a:avLst/>
              <a:gdLst/>
              <a:ahLst/>
              <a:cxnLst/>
              <a:rect l="l" t="t" r="r" b="b"/>
              <a:pathLst>
                <a:path w="28319310" h="16706858">
                  <a:moveTo>
                    <a:pt x="28194850" y="59690"/>
                  </a:moveTo>
                  <a:cubicBezTo>
                    <a:pt x="28230410" y="59690"/>
                    <a:pt x="28259621" y="88900"/>
                    <a:pt x="28259621" y="124460"/>
                  </a:cubicBezTo>
                  <a:lnTo>
                    <a:pt x="28259621" y="16582397"/>
                  </a:lnTo>
                  <a:cubicBezTo>
                    <a:pt x="28259621" y="16617958"/>
                    <a:pt x="28230410" y="16647167"/>
                    <a:pt x="28194850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194850" y="59690"/>
                  </a:lnTo>
                  <a:moveTo>
                    <a:pt x="281948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28194850" y="16706858"/>
                  </a:lnTo>
                  <a:cubicBezTo>
                    <a:pt x="28263431" y="16706858"/>
                    <a:pt x="28319310" y="16650977"/>
                    <a:pt x="28319310" y="16582397"/>
                  </a:cubicBezTo>
                  <a:lnTo>
                    <a:pt x="28319310" y="124460"/>
                  </a:lnTo>
                  <a:cubicBezTo>
                    <a:pt x="28319310" y="55880"/>
                    <a:pt x="28263431" y="0"/>
                    <a:pt x="28194850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316416" y="2278845"/>
            <a:ext cx="824354" cy="86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>
                <a:solidFill>
                  <a:srgbClr val="FFFFFF"/>
                </a:solidFill>
                <a:latin typeface="Lato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16834" y="2478952"/>
            <a:ext cx="6123936" cy="332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Быть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способным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проектировать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процесс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формирования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читательской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грамотности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учащихся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ходе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обучения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истории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на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основе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современных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методик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технологий</a:t>
            </a:r>
            <a:endParaRPr lang="en-US" sz="3399" dirty="0">
              <a:solidFill>
                <a:srgbClr val="000000"/>
              </a:solidFill>
              <a:latin typeface="HK Grotesk Medium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5828550" y="6419141"/>
            <a:ext cx="1139108" cy="113910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98287" y="6303557"/>
            <a:ext cx="6584207" cy="3884325"/>
            <a:chOff x="0" y="0"/>
            <a:chExt cx="28319311" cy="167068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319310" cy="16706858"/>
            </a:xfrm>
            <a:custGeom>
              <a:avLst/>
              <a:gdLst/>
              <a:ahLst/>
              <a:cxnLst/>
              <a:rect l="l" t="t" r="r" b="b"/>
              <a:pathLst>
                <a:path w="28319310" h="16706858">
                  <a:moveTo>
                    <a:pt x="28194850" y="59690"/>
                  </a:moveTo>
                  <a:cubicBezTo>
                    <a:pt x="28230410" y="59690"/>
                    <a:pt x="28259621" y="88900"/>
                    <a:pt x="28259621" y="124460"/>
                  </a:cubicBezTo>
                  <a:lnTo>
                    <a:pt x="28259621" y="16582397"/>
                  </a:lnTo>
                  <a:cubicBezTo>
                    <a:pt x="28259621" y="16617958"/>
                    <a:pt x="28230410" y="16647167"/>
                    <a:pt x="28194850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194850" y="59690"/>
                  </a:lnTo>
                  <a:moveTo>
                    <a:pt x="281948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28194850" y="16706858"/>
                  </a:lnTo>
                  <a:cubicBezTo>
                    <a:pt x="28263431" y="16706858"/>
                    <a:pt x="28319310" y="16650977"/>
                    <a:pt x="28319310" y="16582397"/>
                  </a:cubicBezTo>
                  <a:lnTo>
                    <a:pt x="28319310" y="124460"/>
                  </a:lnTo>
                  <a:cubicBezTo>
                    <a:pt x="28319310" y="55880"/>
                    <a:pt x="28263431" y="0"/>
                    <a:pt x="28194850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5985927" y="6420426"/>
            <a:ext cx="824354" cy="86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>
                <a:solidFill>
                  <a:srgbClr val="FFFFFF"/>
                </a:solidFill>
                <a:latin typeface="Lato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6725" y="6805836"/>
            <a:ext cx="6328391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Быть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способным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</a:p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выбирать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адекватные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задачам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формирования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функциональной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грамотности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формы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приемы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средства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технологии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обучения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истории</a:t>
            </a:r>
            <a:endParaRPr lang="en-US" sz="3399" dirty="0">
              <a:solidFill>
                <a:srgbClr val="000000"/>
              </a:solidFill>
              <a:latin typeface="HK Grotesk Medium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5112487" y="6419141"/>
            <a:ext cx="1139108" cy="1139108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667388" y="6303557"/>
            <a:ext cx="6584207" cy="3884325"/>
            <a:chOff x="0" y="0"/>
            <a:chExt cx="28319311" cy="167068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319310" cy="16706858"/>
            </a:xfrm>
            <a:custGeom>
              <a:avLst/>
              <a:gdLst/>
              <a:ahLst/>
              <a:cxnLst/>
              <a:rect l="l" t="t" r="r" b="b"/>
              <a:pathLst>
                <a:path w="28319310" h="16706858">
                  <a:moveTo>
                    <a:pt x="28194850" y="59690"/>
                  </a:moveTo>
                  <a:cubicBezTo>
                    <a:pt x="28230410" y="59690"/>
                    <a:pt x="28259621" y="88900"/>
                    <a:pt x="28259621" y="124460"/>
                  </a:cubicBezTo>
                  <a:lnTo>
                    <a:pt x="28259621" y="16582397"/>
                  </a:lnTo>
                  <a:cubicBezTo>
                    <a:pt x="28259621" y="16617958"/>
                    <a:pt x="28230410" y="16647167"/>
                    <a:pt x="28194850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194850" y="59690"/>
                  </a:lnTo>
                  <a:moveTo>
                    <a:pt x="281948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28194850" y="16706858"/>
                  </a:lnTo>
                  <a:cubicBezTo>
                    <a:pt x="28263431" y="16706858"/>
                    <a:pt x="28319310" y="16650977"/>
                    <a:pt x="28319310" y="16582397"/>
                  </a:cubicBezTo>
                  <a:lnTo>
                    <a:pt x="28319310" y="124460"/>
                  </a:lnTo>
                  <a:cubicBezTo>
                    <a:pt x="28319310" y="55880"/>
                    <a:pt x="28263431" y="0"/>
                    <a:pt x="28194850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5269864" y="6420508"/>
            <a:ext cx="824354" cy="86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>
                <a:solidFill>
                  <a:srgbClr val="FFFFFF"/>
                </a:solidFill>
                <a:latin typeface="Lato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016834" y="6620451"/>
            <a:ext cx="5895170" cy="332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Быть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способным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обеспечивать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формирование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личностных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метапредметных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предметных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компетенций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учащихся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в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процессе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изучения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истории</a:t>
            </a:r>
            <a:endParaRPr lang="en-US" sz="3399" dirty="0">
              <a:solidFill>
                <a:srgbClr val="000000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27144" y="1066800"/>
            <a:ext cx="16985438" cy="292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5200">
                <a:solidFill>
                  <a:srgbClr val="FD7506"/>
                </a:solidFill>
                <a:latin typeface="HK Grotesk Bold"/>
              </a:rPr>
              <a:t>УЧЕБНЫЕ ДИСЦИПЛИНЫ, </a:t>
            </a:r>
          </a:p>
          <a:p>
            <a:pPr>
              <a:lnSpc>
                <a:spcPts val="5720"/>
              </a:lnSpc>
            </a:pPr>
            <a:r>
              <a:rPr lang="en-US" sz="5200">
                <a:solidFill>
                  <a:srgbClr val="255C8C"/>
                </a:solidFill>
                <a:latin typeface="HK Grotesk Bold"/>
              </a:rPr>
              <a:t> в ходе освоения которых осуществляется подготовка </a:t>
            </a:r>
            <a:r>
              <a:rPr lang="en-US" sz="5200">
                <a:solidFill>
                  <a:srgbClr val="FD7506"/>
                </a:solidFill>
                <a:latin typeface="HK Grotesk Bold"/>
              </a:rPr>
              <a:t>будущих учителей обществоведения</a:t>
            </a:r>
            <a:r>
              <a:rPr lang="en-US" sz="5200">
                <a:solidFill>
                  <a:srgbClr val="255C8C"/>
                </a:solidFill>
                <a:latin typeface="HK Grotesk Bold"/>
              </a:rPr>
              <a:t> к формированию функциональной грамотности обучающихся: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7144" y="5387944"/>
            <a:ext cx="17459877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Методика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преподавания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обществоведения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</a:p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Интерактивные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методы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преподавания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истории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обществоведения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</a:t>
            </a:r>
            <a:endParaRPr lang="ru-RU" sz="3000" dirty="0" smtClean="0">
              <a:solidFill>
                <a:srgbClr val="000000"/>
              </a:solidFill>
              <a:latin typeface="HK Grotesk Medium"/>
            </a:endParaRPr>
          </a:p>
          <a:p>
            <a:pPr marL="647700" lvl="1" indent="-323850">
              <a:lnSpc>
                <a:spcPts val="4680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HK Grotesk Medium"/>
              </a:rPr>
              <a:t>Мультикультурное </a:t>
            </a:r>
            <a:r>
              <a:rPr lang="en-US" sz="3000" dirty="0" err="1">
                <a:solidFill>
                  <a:srgbClr val="000000"/>
                </a:solidFill>
                <a:latin typeface="HK Grotesk Medium"/>
              </a:rPr>
              <a:t>общество</a:t>
            </a:r>
            <a:r>
              <a:rPr lang="en-US" sz="3000" dirty="0">
                <a:solidFill>
                  <a:srgbClr val="000000"/>
                </a:solidFill>
                <a:latin typeface="HK Grotesk Medium"/>
              </a:rPr>
              <a:t> и мультикультурное </a:t>
            </a:r>
            <a:r>
              <a:rPr lang="en-US" sz="3000" dirty="0" err="1" smtClean="0">
                <a:solidFill>
                  <a:srgbClr val="000000"/>
                </a:solidFill>
                <a:latin typeface="HK Grotesk Medium"/>
              </a:rPr>
              <a:t>образование</a:t>
            </a:r>
            <a:endParaRPr lang="en-US" sz="3000" dirty="0">
              <a:solidFill>
                <a:srgbClr val="000000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287" y="2163342"/>
            <a:ext cx="7360125" cy="3884325"/>
            <a:chOff x="0" y="0"/>
            <a:chExt cx="31656608" cy="16706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56607" cy="16706858"/>
            </a:xfrm>
            <a:custGeom>
              <a:avLst/>
              <a:gdLst/>
              <a:ahLst/>
              <a:cxnLst/>
              <a:rect l="l" t="t" r="r" b="b"/>
              <a:pathLst>
                <a:path w="31656607" h="16706858">
                  <a:moveTo>
                    <a:pt x="31532150" y="59690"/>
                  </a:moveTo>
                  <a:cubicBezTo>
                    <a:pt x="31567707" y="59690"/>
                    <a:pt x="31596918" y="88900"/>
                    <a:pt x="31596918" y="124460"/>
                  </a:cubicBezTo>
                  <a:lnTo>
                    <a:pt x="31596918" y="16582397"/>
                  </a:lnTo>
                  <a:cubicBezTo>
                    <a:pt x="31596918" y="16617958"/>
                    <a:pt x="31567707" y="16647167"/>
                    <a:pt x="31532150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532150" y="59690"/>
                  </a:lnTo>
                  <a:moveTo>
                    <a:pt x="315321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31532150" y="16706858"/>
                  </a:lnTo>
                  <a:cubicBezTo>
                    <a:pt x="31600728" y="16706858"/>
                    <a:pt x="31656607" y="16650977"/>
                    <a:pt x="31656607" y="16582397"/>
                  </a:cubicBezTo>
                  <a:lnTo>
                    <a:pt x="31656607" y="124460"/>
                  </a:lnTo>
                  <a:cubicBezTo>
                    <a:pt x="31656607" y="55880"/>
                    <a:pt x="31600728" y="0"/>
                    <a:pt x="31532150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512940" y="2228712"/>
            <a:ext cx="1139108" cy="113910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670317" y="2278845"/>
            <a:ext cx="824354" cy="86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 u="none">
                <a:solidFill>
                  <a:srgbClr val="FFFFFF"/>
                </a:solidFill>
                <a:latin typeface="Lato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744" y="2478952"/>
            <a:ext cx="6879927" cy="328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 Быть способным </a:t>
            </a:r>
          </a:p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отбирать содержание и разрабатывать методический инструментарий по формированию функциональной грамотности обучающихся при обучении обществоведению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9731" y="1154728"/>
            <a:ext cx="16985438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5200">
                <a:solidFill>
                  <a:srgbClr val="255C8C"/>
                </a:solidFill>
                <a:latin typeface="HK Grotesk Bold"/>
              </a:rPr>
              <a:t>ПЕРЕЧЕНЬ ПРЕДЛАГАЕМЫХ </a:t>
            </a:r>
            <a:r>
              <a:rPr lang="en-US" sz="5200">
                <a:solidFill>
                  <a:srgbClr val="FD7506"/>
                </a:solidFill>
                <a:latin typeface="HK Grotesk Bold"/>
              </a:rPr>
              <a:t>КОМПЕТЕНЦИЙ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159039" y="2228712"/>
            <a:ext cx="1139108" cy="113910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144000" y="2163342"/>
            <a:ext cx="7107595" cy="3884325"/>
            <a:chOff x="0" y="0"/>
            <a:chExt cx="30570455" cy="1670685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570453" cy="16706858"/>
            </a:xfrm>
            <a:custGeom>
              <a:avLst/>
              <a:gdLst/>
              <a:ahLst/>
              <a:cxnLst/>
              <a:rect l="l" t="t" r="r" b="b"/>
              <a:pathLst>
                <a:path w="30570453" h="16706858">
                  <a:moveTo>
                    <a:pt x="30445996" y="59690"/>
                  </a:moveTo>
                  <a:cubicBezTo>
                    <a:pt x="30481553" y="59690"/>
                    <a:pt x="30510764" y="88900"/>
                    <a:pt x="30510764" y="124460"/>
                  </a:cubicBezTo>
                  <a:lnTo>
                    <a:pt x="30510764" y="16582397"/>
                  </a:lnTo>
                  <a:cubicBezTo>
                    <a:pt x="30510764" y="16617958"/>
                    <a:pt x="30481553" y="16647167"/>
                    <a:pt x="30445996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445996" y="59690"/>
                  </a:lnTo>
                  <a:moveTo>
                    <a:pt x="304459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30445996" y="16706858"/>
                  </a:lnTo>
                  <a:cubicBezTo>
                    <a:pt x="30514575" y="16706858"/>
                    <a:pt x="30570453" y="16650977"/>
                    <a:pt x="30570453" y="16582397"/>
                  </a:cubicBezTo>
                  <a:lnTo>
                    <a:pt x="30570453" y="124460"/>
                  </a:lnTo>
                  <a:cubicBezTo>
                    <a:pt x="30570453" y="55880"/>
                    <a:pt x="30514575" y="0"/>
                    <a:pt x="30445996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316416" y="2278845"/>
            <a:ext cx="824354" cy="86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>
                <a:solidFill>
                  <a:srgbClr val="FFFFFF"/>
                </a:solidFill>
                <a:latin typeface="Lato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38036" y="2478952"/>
            <a:ext cx="6344005" cy="328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Быть способным </a:t>
            </a:r>
          </a:p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принимать образовательные решения в области формирования функциональной грамотности обучающихся при обучении обществоведению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512940" y="6419141"/>
            <a:ext cx="1139108" cy="113910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98287" y="6303557"/>
            <a:ext cx="7360125" cy="3884325"/>
            <a:chOff x="0" y="0"/>
            <a:chExt cx="31656608" cy="167068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656607" cy="16706858"/>
            </a:xfrm>
            <a:custGeom>
              <a:avLst/>
              <a:gdLst/>
              <a:ahLst/>
              <a:cxnLst/>
              <a:rect l="l" t="t" r="r" b="b"/>
              <a:pathLst>
                <a:path w="31656607" h="16706858">
                  <a:moveTo>
                    <a:pt x="31532150" y="59690"/>
                  </a:moveTo>
                  <a:cubicBezTo>
                    <a:pt x="31567707" y="59690"/>
                    <a:pt x="31596918" y="88900"/>
                    <a:pt x="31596918" y="124460"/>
                  </a:cubicBezTo>
                  <a:lnTo>
                    <a:pt x="31596918" y="16582397"/>
                  </a:lnTo>
                  <a:cubicBezTo>
                    <a:pt x="31596918" y="16617958"/>
                    <a:pt x="31567707" y="16647167"/>
                    <a:pt x="31532150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532150" y="59690"/>
                  </a:lnTo>
                  <a:moveTo>
                    <a:pt x="315321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31532150" y="16706858"/>
                  </a:lnTo>
                  <a:cubicBezTo>
                    <a:pt x="31600728" y="16706858"/>
                    <a:pt x="31656607" y="16650977"/>
                    <a:pt x="31656607" y="16582397"/>
                  </a:cubicBezTo>
                  <a:lnTo>
                    <a:pt x="31656607" y="124460"/>
                  </a:lnTo>
                  <a:cubicBezTo>
                    <a:pt x="31656607" y="55880"/>
                    <a:pt x="31600728" y="0"/>
                    <a:pt x="31532150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670317" y="6469315"/>
            <a:ext cx="824354" cy="86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>
                <a:solidFill>
                  <a:srgbClr val="FFFFFF"/>
                </a:solidFill>
                <a:latin typeface="Lato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7770" y="6619166"/>
            <a:ext cx="6374725" cy="328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Быть способным </a:t>
            </a:r>
          </a:p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использовать </a:t>
            </a:r>
          </a:p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интерактивные методы обучения обществоведению для формирования функциональной грамотности обучающихся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5112487" y="6419141"/>
            <a:ext cx="1139108" cy="1139108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144000" y="6303557"/>
            <a:ext cx="7107595" cy="3884325"/>
            <a:chOff x="0" y="0"/>
            <a:chExt cx="30570455" cy="167068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0570453" cy="16706858"/>
            </a:xfrm>
            <a:custGeom>
              <a:avLst/>
              <a:gdLst/>
              <a:ahLst/>
              <a:cxnLst/>
              <a:rect l="l" t="t" r="r" b="b"/>
              <a:pathLst>
                <a:path w="30570453" h="16706858">
                  <a:moveTo>
                    <a:pt x="30445996" y="59690"/>
                  </a:moveTo>
                  <a:cubicBezTo>
                    <a:pt x="30481553" y="59690"/>
                    <a:pt x="30510764" y="88900"/>
                    <a:pt x="30510764" y="124460"/>
                  </a:cubicBezTo>
                  <a:lnTo>
                    <a:pt x="30510764" y="16582397"/>
                  </a:lnTo>
                  <a:cubicBezTo>
                    <a:pt x="30510764" y="16617958"/>
                    <a:pt x="30481553" y="16647167"/>
                    <a:pt x="30445996" y="16647167"/>
                  </a:cubicBezTo>
                  <a:lnTo>
                    <a:pt x="124460" y="16647167"/>
                  </a:lnTo>
                  <a:cubicBezTo>
                    <a:pt x="88900" y="16647167"/>
                    <a:pt x="59690" y="16617958"/>
                    <a:pt x="59690" y="16582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0445996" y="59690"/>
                  </a:lnTo>
                  <a:moveTo>
                    <a:pt x="3044599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582397"/>
                  </a:lnTo>
                  <a:cubicBezTo>
                    <a:pt x="0" y="16650977"/>
                    <a:pt x="55880" y="16706858"/>
                    <a:pt x="124460" y="16706858"/>
                  </a:cubicBezTo>
                  <a:lnTo>
                    <a:pt x="30445996" y="16706858"/>
                  </a:lnTo>
                  <a:cubicBezTo>
                    <a:pt x="30514575" y="16706858"/>
                    <a:pt x="30570453" y="16650977"/>
                    <a:pt x="30570453" y="16582397"/>
                  </a:cubicBezTo>
                  <a:lnTo>
                    <a:pt x="30570453" y="124460"/>
                  </a:lnTo>
                  <a:cubicBezTo>
                    <a:pt x="30570453" y="55880"/>
                    <a:pt x="30514575" y="0"/>
                    <a:pt x="30445996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5269864" y="6420508"/>
            <a:ext cx="824354" cy="867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>
                <a:solidFill>
                  <a:srgbClr val="FFFFFF"/>
                </a:solidFill>
                <a:latin typeface="Lato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38036" y="6620451"/>
            <a:ext cx="6344005" cy="328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Быть способным к учету социокультурных условий развития личности при формировании функциональной грамотности обучающихся в процессе изучения обществоведения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423666" y="9534525"/>
            <a:ext cx="7568718" cy="762000"/>
            <a:chOff x="0" y="0"/>
            <a:chExt cx="1993407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3407" cy="200691"/>
            </a:xfrm>
            <a:custGeom>
              <a:avLst/>
              <a:gdLst/>
              <a:ahLst/>
              <a:cxnLst/>
              <a:rect l="l" t="t" r="r" b="b"/>
              <a:pathLst>
                <a:path w="1993407" h="200691">
                  <a:moveTo>
                    <a:pt x="203200" y="0"/>
                  </a:moveTo>
                  <a:lnTo>
                    <a:pt x="1993407" y="0"/>
                  </a:lnTo>
                  <a:lnTo>
                    <a:pt x="1790207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096134" y="-18921"/>
            <a:ext cx="7719185" cy="777149"/>
            <a:chOff x="0" y="0"/>
            <a:chExt cx="1993407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3407" cy="200691"/>
            </a:xfrm>
            <a:custGeom>
              <a:avLst/>
              <a:gdLst/>
              <a:ahLst/>
              <a:cxnLst/>
              <a:rect l="l" t="t" r="r" b="b"/>
              <a:pathLst>
                <a:path w="1993407" h="200691">
                  <a:moveTo>
                    <a:pt x="203200" y="0"/>
                  </a:moveTo>
                  <a:lnTo>
                    <a:pt x="1993407" y="0"/>
                  </a:lnTo>
                  <a:lnTo>
                    <a:pt x="1790207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26627" y="660372"/>
            <a:ext cx="392848" cy="978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159063" y="3474897"/>
            <a:ext cx="633491" cy="4849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819475" y="9653587"/>
            <a:ext cx="3015806" cy="44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9"/>
              </a:lnSpc>
            </a:pPr>
            <a:r>
              <a:rPr lang="en-US" sz="2499">
                <a:solidFill>
                  <a:srgbClr val="FFFFFF"/>
                </a:solidFill>
                <a:latin typeface="Lato"/>
              </a:rPr>
              <a:t>Ноябрь 2022 г.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91810" y="2225965"/>
            <a:ext cx="15067490" cy="296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0"/>
              </a:lnSpc>
            </a:pPr>
            <a:r>
              <a:rPr lang="en-US" sz="5300" spc="-238">
                <a:solidFill>
                  <a:srgbClr val="255C8C"/>
                </a:solidFill>
                <a:latin typeface="HK Grotesk Bold"/>
              </a:rPr>
              <a:t>Разработать перечни компетенций, отражающих готовность будущих педагогических работников к формированию функциональной грамотности обучающихся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57625" y="475905"/>
            <a:ext cx="9568703" cy="39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FD7506"/>
                </a:solidFill>
                <a:latin typeface="HK Grotesk Medium"/>
              </a:rPr>
              <a:t>ОНТП «Функциональная грамотность», 2021–2025 гг.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91810" y="5615595"/>
            <a:ext cx="9568703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9"/>
              </a:lnSpc>
            </a:pPr>
            <a:r>
              <a:rPr lang="en-US" sz="3299">
                <a:solidFill>
                  <a:srgbClr val="FD7506"/>
                </a:solidFill>
                <a:latin typeface="HK Grotesk Medium"/>
              </a:rPr>
              <a:t>ВНК "История и обществоведение"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91810" y="6124230"/>
            <a:ext cx="13505390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Корзюк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А.А.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канд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пед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доц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.) –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руководитель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;</a:t>
            </a:r>
          </a:p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Богданович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И.И.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канд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пед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доц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.);</a:t>
            </a:r>
          </a:p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Субботина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Д.О.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маг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ист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преп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аспирант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);</a:t>
            </a:r>
          </a:p>
          <a:p>
            <a:pPr>
              <a:lnSpc>
                <a:spcPts val="3079"/>
              </a:lnSpc>
            </a:pP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Свентуховская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 Г.В. (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маг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ист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. н., </a:t>
            </a:r>
            <a:r>
              <a:rPr lang="en-US" sz="2799" dirty="0" err="1">
                <a:solidFill>
                  <a:srgbClr val="000000"/>
                </a:solidFill>
                <a:latin typeface="HK Grotesk Medium"/>
              </a:rPr>
              <a:t>учитель-методист</a:t>
            </a:r>
            <a:r>
              <a:rPr lang="en-US" sz="2799" dirty="0">
                <a:solidFill>
                  <a:srgbClr val="000000"/>
                </a:solidFill>
                <a:latin typeface="HK Grotesk Medium"/>
              </a:rPr>
              <a:t>)</a:t>
            </a:r>
          </a:p>
          <a:p>
            <a:pPr>
              <a:lnSpc>
                <a:spcPts val="3079"/>
              </a:lnSpc>
            </a:pPr>
            <a:endParaRPr lang="en-US" sz="2799" dirty="0">
              <a:solidFill>
                <a:srgbClr val="000000"/>
              </a:solidFill>
              <a:latin typeface="HK Grotesk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56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88549" y="3075169"/>
            <a:ext cx="1033452" cy="103345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825879" y="3075169"/>
            <a:ext cx="1033452" cy="103345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437576" y="3075169"/>
            <a:ext cx="1033452" cy="103345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778147" y="1517013"/>
            <a:ext cx="10731705" cy="105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0"/>
              </a:lnSpc>
            </a:pPr>
            <a:r>
              <a:rPr lang="en-US" sz="7300">
                <a:solidFill>
                  <a:srgbClr val="255C8C"/>
                </a:solidFill>
                <a:latin typeface="HK Grotesk Bold"/>
              </a:rPr>
              <a:t>КОМПОНЕНТЫ ФГ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9746" y="4683760"/>
            <a:ext cx="3091058" cy="94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читательская грамотность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1748" y="6940317"/>
            <a:ext cx="1391983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smtClean="0">
                <a:solidFill>
                  <a:srgbClr val="FD7506"/>
                </a:solidFill>
                <a:latin typeface="HK Grotesk Medium"/>
              </a:rPr>
              <a:t>С  2018 Г. В ЗАДАНИЯХ PISA Т.Н. "НОВЫЕ ГРАМОТНОСТИ":</a:t>
            </a:r>
            <a:endParaRPr lang="en-US" sz="3399" dirty="0">
              <a:solidFill>
                <a:srgbClr val="FD7506"/>
              </a:solidFill>
              <a:latin typeface="HK Grotesk Medium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5049273" y="3075169"/>
            <a:ext cx="1033452" cy="103345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797076" y="4683760"/>
            <a:ext cx="3661124" cy="948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математическая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грамотность</a:t>
            </a:r>
            <a:endParaRPr lang="en-US" sz="3399" dirty="0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298267" y="4669472"/>
            <a:ext cx="4537572" cy="948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естественнонаучная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грамотность</a:t>
            </a:r>
            <a:endParaRPr lang="en-US" sz="3399" dirty="0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364666" y="4642021"/>
            <a:ext cx="3091058" cy="94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финансовая грамотность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1748" y="7675563"/>
            <a:ext cx="4411734" cy="141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креативное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мышление</a:t>
            </a:r>
            <a:endParaRPr lang="en-US" sz="3399" dirty="0">
              <a:solidFill>
                <a:srgbClr val="000000"/>
              </a:solidFill>
              <a:latin typeface="HK Grotesk Medium"/>
            </a:endParaRPr>
          </a:p>
          <a:p>
            <a:pPr>
              <a:lnSpc>
                <a:spcPts val="3739"/>
              </a:lnSpc>
            </a:pPr>
            <a:endParaRPr lang="en-US" sz="3399" dirty="0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713713" y="7675563"/>
            <a:ext cx="4094835" cy="962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глобальные компетенции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" b="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770875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3014030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265247" y="4593633"/>
            <a:ext cx="12994053" cy="251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9"/>
              </a:lnSpc>
            </a:pPr>
            <a:r>
              <a:rPr lang="en-US" sz="3399">
                <a:solidFill>
                  <a:srgbClr val="000000"/>
                </a:solidFill>
                <a:latin typeface="Lato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9541" y="1771607"/>
            <a:ext cx="17048768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dirty="0">
                <a:solidFill>
                  <a:srgbClr val="000000"/>
                </a:solidFill>
                <a:latin typeface="HK Grotesk Medium"/>
              </a:rPr>
              <a:t>УНИВЕРСАЛЬНЫМ И СИСТЕМООБРАЗУЮЩИМ КОМПОНЕНТОМ ФУНКЦИОНАЛЬНОЙ ГРАМОТНОСТИ ПРИ ОБУЧЕНИИ </a:t>
            </a:r>
            <a:r>
              <a:rPr lang="en-US" sz="5000" dirty="0">
                <a:solidFill>
                  <a:srgbClr val="00395E"/>
                </a:solidFill>
                <a:latin typeface="HK Grotesk Medium"/>
              </a:rPr>
              <a:t>ИСТОРИИ И ОБЩЕСТВОВЕДЕНИЮ</a:t>
            </a:r>
            <a:r>
              <a:rPr lang="en-US" sz="5000" dirty="0">
                <a:solidFill>
                  <a:srgbClr val="000000"/>
                </a:solidFill>
                <a:latin typeface="HK Grotesk Medium"/>
              </a:rPr>
              <a:t> ВЫСТУПАЕТ </a:t>
            </a:r>
            <a:r>
              <a:rPr lang="en-US" sz="5000" dirty="0">
                <a:solidFill>
                  <a:srgbClr val="FD7506"/>
                </a:solidFill>
                <a:latin typeface="HK Grotesk Medium"/>
              </a:rPr>
              <a:t>ЧИТАТЕЛЬСКАЯ ГРАМОТНОСТЬ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785537" y="5089423"/>
            <a:ext cx="1033452" cy="1033452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23625"/>
            <a:ext cx="4249655" cy="5323059"/>
            <a:chOff x="0" y="0"/>
            <a:chExt cx="3930762" cy="4923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30762" cy="4923619"/>
            </a:xfrm>
            <a:custGeom>
              <a:avLst/>
              <a:gdLst/>
              <a:ahLst/>
              <a:cxnLst/>
              <a:rect l="l" t="t" r="r" b="b"/>
              <a:pathLst>
                <a:path w="3930762" h="4923619">
                  <a:moveTo>
                    <a:pt x="3806302" y="4923619"/>
                  </a:moveTo>
                  <a:lnTo>
                    <a:pt x="124460" y="4923619"/>
                  </a:lnTo>
                  <a:cubicBezTo>
                    <a:pt x="55880" y="4923619"/>
                    <a:pt x="0" y="4867739"/>
                    <a:pt x="0" y="4799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6303" y="0"/>
                  </a:lnTo>
                  <a:cubicBezTo>
                    <a:pt x="3874882" y="0"/>
                    <a:pt x="3930762" y="55880"/>
                    <a:pt x="3930762" y="124460"/>
                  </a:cubicBezTo>
                  <a:lnTo>
                    <a:pt x="3930762" y="4799159"/>
                  </a:lnTo>
                  <a:cubicBezTo>
                    <a:pt x="3930762" y="4867739"/>
                    <a:pt x="3874882" y="4923619"/>
                    <a:pt x="3806303" y="49236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3048" y="3067050"/>
            <a:ext cx="895435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55C8C"/>
                </a:solidFill>
                <a:latin typeface="Lato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05547" y="4062977"/>
            <a:ext cx="1136656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55C8C"/>
                </a:solidFill>
                <a:latin typeface="Lato Bold"/>
              </a:rPr>
              <a:t>03.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69826" y="2923625"/>
            <a:ext cx="4399449" cy="5323059"/>
            <a:chOff x="0" y="0"/>
            <a:chExt cx="3856518" cy="4923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56518" cy="4923619"/>
            </a:xfrm>
            <a:custGeom>
              <a:avLst/>
              <a:gdLst/>
              <a:ahLst/>
              <a:cxnLst/>
              <a:rect l="l" t="t" r="r" b="b"/>
              <a:pathLst>
                <a:path w="3856518" h="4923619">
                  <a:moveTo>
                    <a:pt x="3732058" y="4923619"/>
                  </a:moveTo>
                  <a:lnTo>
                    <a:pt x="124460" y="4923619"/>
                  </a:lnTo>
                  <a:cubicBezTo>
                    <a:pt x="55880" y="4923619"/>
                    <a:pt x="0" y="4867739"/>
                    <a:pt x="0" y="4799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32058" y="0"/>
                  </a:lnTo>
                  <a:cubicBezTo>
                    <a:pt x="3800638" y="0"/>
                    <a:pt x="3856518" y="55880"/>
                    <a:pt x="3856518" y="124460"/>
                  </a:cubicBezTo>
                  <a:lnTo>
                    <a:pt x="3856518" y="4799159"/>
                  </a:lnTo>
                  <a:cubicBezTo>
                    <a:pt x="3856518" y="4867739"/>
                    <a:pt x="3800638" y="4923619"/>
                    <a:pt x="3732058" y="49236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495161" y="3067050"/>
            <a:ext cx="1093581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255C8C"/>
                </a:solidFill>
                <a:latin typeface="Lato Bold"/>
              </a:rPr>
              <a:t>02.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4965619" y="0"/>
            <a:ext cx="6662939" cy="762000"/>
            <a:chOff x="0" y="0"/>
            <a:chExt cx="1754848" cy="2006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8751" y="4179903"/>
            <a:ext cx="3769554" cy="188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находить доступ к информации и извлечь ее (найти и извлечь)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409326" y="2923625"/>
            <a:ext cx="4329922" cy="5323059"/>
            <a:chOff x="0" y="0"/>
            <a:chExt cx="4005006" cy="49236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05007" cy="4923619"/>
            </a:xfrm>
            <a:custGeom>
              <a:avLst/>
              <a:gdLst/>
              <a:ahLst/>
              <a:cxnLst/>
              <a:rect l="l" t="t" r="r" b="b"/>
              <a:pathLst>
                <a:path w="4005007" h="4923619">
                  <a:moveTo>
                    <a:pt x="3880546" y="4923619"/>
                  </a:moveTo>
                  <a:lnTo>
                    <a:pt x="124460" y="4923619"/>
                  </a:lnTo>
                  <a:cubicBezTo>
                    <a:pt x="55880" y="4923619"/>
                    <a:pt x="0" y="4867739"/>
                    <a:pt x="0" y="47991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80546" y="0"/>
                  </a:lnTo>
                  <a:cubicBezTo>
                    <a:pt x="3949126" y="0"/>
                    <a:pt x="4005007" y="55880"/>
                    <a:pt x="4005007" y="124460"/>
                  </a:cubicBezTo>
                  <a:lnTo>
                    <a:pt x="4005007" y="4799159"/>
                  </a:lnTo>
                  <a:cubicBezTo>
                    <a:pt x="4005007" y="4867739"/>
                    <a:pt x="3949126" y="4923619"/>
                    <a:pt x="3880546" y="49236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697320" y="866775"/>
            <a:ext cx="15758404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Читательская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грамотность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выражается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в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овладении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такими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FD7506"/>
                </a:solidFill>
                <a:latin typeface="HK Grotesk Bold"/>
              </a:rPr>
              <a:t>умениями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, </a:t>
            </a:r>
            <a:r>
              <a:rPr lang="en-US" sz="6000" dirty="0" err="1">
                <a:solidFill>
                  <a:srgbClr val="FFFFFF"/>
                </a:solidFill>
                <a:latin typeface="HK Grotesk Bold"/>
              </a:rPr>
              <a:t>как</a:t>
            </a:r>
            <a:r>
              <a:rPr lang="en-US" sz="6000" dirty="0">
                <a:solidFill>
                  <a:srgbClr val="FFFFFF"/>
                </a:solidFill>
                <a:latin typeface="HK Grotesk Bold"/>
              </a:rPr>
              <a:t>:</a:t>
            </a:r>
          </a:p>
          <a:p>
            <a:pPr>
              <a:lnSpc>
                <a:spcPts val="6000"/>
              </a:lnSpc>
            </a:pPr>
            <a:endParaRPr lang="en-US" sz="6000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830087" y="3916503"/>
            <a:ext cx="4278925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сформировать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общее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понимание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текста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перевести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информацию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текста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на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язык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читателя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(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интегрировать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 и </a:t>
            </a:r>
            <a:r>
              <a:rPr lang="en-US" sz="3399" dirty="0" err="1">
                <a:solidFill>
                  <a:srgbClr val="000000"/>
                </a:solidFill>
                <a:latin typeface="HK Grotesk Medium"/>
              </a:rPr>
              <a:t>интерпретировать</a:t>
            </a:r>
            <a:r>
              <a:rPr lang="en-US" sz="3399" dirty="0">
                <a:solidFill>
                  <a:srgbClr val="000000"/>
                </a:solidFill>
                <a:latin typeface="HK Grotesk Medium"/>
              </a:rPr>
              <a:t>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95050" y="3958602"/>
            <a:ext cx="3618304" cy="328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9"/>
              </a:lnSpc>
            </a:pPr>
            <a:r>
              <a:rPr lang="en-US" sz="3399">
                <a:solidFill>
                  <a:srgbClr val="000000"/>
                </a:solidFill>
                <a:latin typeface="HK Grotesk Medium"/>
              </a:rPr>
              <a:t>размышлять о содержании и форме текстового сообщения и оценивать его (осмыслить и оценить)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752027" y="3067050"/>
            <a:ext cx="1093581" cy="67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652"/>
              </a:lnSpc>
              <a:spcBef>
                <a:spcPct val="0"/>
              </a:spcBef>
            </a:pPr>
            <a:r>
              <a:rPr lang="en-US" sz="3600">
                <a:solidFill>
                  <a:srgbClr val="255C8C"/>
                </a:solidFill>
                <a:latin typeface="Lato Bold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8232"/>
            <a:ext cx="9754309" cy="10976232"/>
            <a:chOff x="0" y="0"/>
            <a:chExt cx="9022349" cy="10152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22349" cy="10152579"/>
            </a:xfrm>
            <a:custGeom>
              <a:avLst/>
              <a:gdLst/>
              <a:ahLst/>
              <a:cxnLst/>
              <a:rect l="l" t="t" r="r" b="b"/>
              <a:pathLst>
                <a:path w="9022349" h="10152579">
                  <a:moveTo>
                    <a:pt x="8897889" y="10152579"/>
                  </a:moveTo>
                  <a:lnTo>
                    <a:pt x="124460" y="10152579"/>
                  </a:lnTo>
                  <a:cubicBezTo>
                    <a:pt x="55880" y="10152579"/>
                    <a:pt x="0" y="10096699"/>
                    <a:pt x="0" y="100281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897889" y="0"/>
                  </a:lnTo>
                  <a:cubicBezTo>
                    <a:pt x="8966469" y="0"/>
                    <a:pt x="9022349" y="55880"/>
                    <a:pt x="9022349" y="124460"/>
                  </a:cubicBezTo>
                  <a:lnTo>
                    <a:pt x="9022349" y="10028119"/>
                  </a:lnTo>
                  <a:cubicBezTo>
                    <a:pt x="9022349" y="10096699"/>
                    <a:pt x="8966469" y="10152579"/>
                    <a:pt x="8897889" y="101525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62876" y="762000"/>
            <a:ext cx="392848" cy="978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8021" y="4437703"/>
            <a:ext cx="9386288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 spc="190" dirty="0" err="1" smtClean="0">
                <a:latin typeface="HK Grotesk Medium"/>
              </a:rPr>
              <a:t>задача</a:t>
            </a:r>
            <a:r>
              <a:rPr lang="en-US" sz="3800" spc="190" dirty="0" smtClean="0">
                <a:latin typeface="HK Grotesk Medium"/>
              </a:rPr>
              <a:t> </a:t>
            </a:r>
            <a:r>
              <a:rPr lang="en-US" sz="3800" spc="190" dirty="0" err="1">
                <a:latin typeface="HK Grotesk Medium"/>
              </a:rPr>
              <a:t>развития</a:t>
            </a:r>
            <a:r>
              <a:rPr lang="en-US" sz="3800" spc="190" dirty="0">
                <a:latin typeface="HK Grotesk Medium"/>
              </a:rPr>
              <a:t> </a:t>
            </a:r>
            <a:r>
              <a:rPr lang="en-US" sz="3800" spc="190" dirty="0" err="1">
                <a:latin typeface="HK Grotesk Medium"/>
              </a:rPr>
              <a:t>читательской</a:t>
            </a:r>
            <a:r>
              <a:rPr lang="en-US" sz="3800" spc="190" dirty="0">
                <a:latin typeface="HK Grotesk Medium"/>
              </a:rPr>
              <a:t> </a:t>
            </a:r>
            <a:r>
              <a:rPr lang="en-US" sz="3800" spc="190" dirty="0" err="1">
                <a:latin typeface="HK Grotesk Medium"/>
              </a:rPr>
              <a:t>грамотности</a:t>
            </a:r>
            <a:r>
              <a:rPr lang="en-US" sz="3800" spc="190" dirty="0">
                <a:latin typeface="HK Grotesk Medium"/>
              </a:rPr>
              <a:t> </a:t>
            </a:r>
            <a:r>
              <a:rPr lang="en-US" sz="3800" spc="190" dirty="0" err="1">
                <a:solidFill>
                  <a:srgbClr val="000000"/>
                </a:solidFill>
                <a:latin typeface="HK Grotesk Medium"/>
              </a:rPr>
              <a:t>при</a:t>
            </a:r>
            <a:r>
              <a:rPr lang="en-US" sz="3800" spc="190" dirty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800" spc="190" dirty="0" err="1" smtClean="0">
                <a:solidFill>
                  <a:srgbClr val="000000"/>
                </a:solidFill>
                <a:latin typeface="HK Grotesk Medium"/>
              </a:rPr>
              <a:t>изучении</a:t>
            </a:r>
            <a:r>
              <a:rPr lang="en-US" sz="3800" spc="190" dirty="0" smtClean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ru-RU" sz="3800" spc="190" dirty="0" smtClean="0">
                <a:solidFill>
                  <a:srgbClr val="000000"/>
                </a:solidFill>
                <a:latin typeface="HK Grotesk Medium"/>
              </a:rPr>
              <a:t>истории и обществоведения </a:t>
            </a:r>
            <a:r>
              <a:rPr lang="en-US" sz="3800" spc="190" dirty="0" err="1" smtClean="0">
                <a:solidFill>
                  <a:srgbClr val="000000"/>
                </a:solidFill>
                <a:latin typeface="HK Grotesk Medium"/>
              </a:rPr>
              <a:t>вторична</a:t>
            </a:r>
            <a:r>
              <a:rPr lang="en-US" sz="3800" spc="190" dirty="0" smtClean="0">
                <a:solidFill>
                  <a:srgbClr val="000000"/>
                </a:solidFill>
                <a:latin typeface="HK Grotesk Medium"/>
              </a:rPr>
              <a:t>;</a:t>
            </a:r>
            <a:endParaRPr lang="ru-RU" sz="3800" spc="190" dirty="0" smtClean="0">
              <a:solidFill>
                <a:srgbClr val="000000"/>
              </a:solidFill>
              <a:latin typeface="HK Grotesk Medium"/>
            </a:endParaRPr>
          </a:p>
          <a:p>
            <a:pPr>
              <a:lnSpc>
                <a:spcPts val="4180"/>
              </a:lnSpc>
            </a:pPr>
            <a:r>
              <a:rPr lang="en-US" sz="3800" spc="190" dirty="0" err="1" smtClean="0">
                <a:solidFill>
                  <a:srgbClr val="000000"/>
                </a:solidFill>
                <a:latin typeface="HK Grotesk Medium"/>
              </a:rPr>
              <a:t>она</a:t>
            </a:r>
            <a:r>
              <a:rPr lang="en-US" sz="3800" spc="190" dirty="0" smtClean="0">
                <a:solidFill>
                  <a:srgbClr val="000000"/>
                </a:solidFill>
                <a:latin typeface="HK Grotesk Medium"/>
              </a:rPr>
              <a:t> </a:t>
            </a:r>
            <a:r>
              <a:rPr lang="en-US" sz="3800" spc="190" dirty="0" err="1">
                <a:solidFill>
                  <a:srgbClr val="FD7506"/>
                </a:solidFill>
                <a:latin typeface="HK Grotesk Medium"/>
              </a:rPr>
              <a:t>решается</a:t>
            </a:r>
            <a:r>
              <a:rPr lang="en-US" sz="3800" spc="190" dirty="0">
                <a:solidFill>
                  <a:srgbClr val="FD7506"/>
                </a:solidFill>
                <a:latin typeface="HK Grotesk Medium"/>
              </a:rPr>
              <a:t> </a:t>
            </a:r>
            <a:r>
              <a:rPr lang="en-US" sz="3800" spc="190" dirty="0" err="1">
                <a:solidFill>
                  <a:srgbClr val="FD7506"/>
                </a:solidFill>
                <a:latin typeface="HK Grotesk Medium"/>
              </a:rPr>
              <a:t>попутно</a:t>
            </a:r>
            <a:r>
              <a:rPr lang="en-US" sz="3800" spc="190" dirty="0">
                <a:solidFill>
                  <a:srgbClr val="FD7506"/>
                </a:solidFill>
                <a:latin typeface="HK Grotesk Medium"/>
              </a:rPr>
              <a:t> </a:t>
            </a:r>
            <a:r>
              <a:rPr lang="en-US" sz="3800" spc="190" dirty="0">
                <a:latin typeface="HK Grotesk Medium"/>
              </a:rPr>
              <a:t>с </a:t>
            </a:r>
            <a:r>
              <a:rPr lang="en-US" sz="3800" spc="190" dirty="0" err="1">
                <a:latin typeface="HK Grotesk Medium"/>
              </a:rPr>
              <a:t>задачами</a:t>
            </a:r>
            <a:r>
              <a:rPr lang="en-US" sz="3800" spc="190" dirty="0">
                <a:latin typeface="HK Grotesk Medium"/>
              </a:rPr>
              <a:t> </a:t>
            </a:r>
            <a:r>
              <a:rPr lang="en-US" sz="3800" spc="190" dirty="0" err="1">
                <a:latin typeface="HK Grotesk Medium"/>
              </a:rPr>
              <a:t>историко-обществоведческого</a:t>
            </a:r>
            <a:r>
              <a:rPr lang="en-US" sz="3800" spc="190" dirty="0">
                <a:latin typeface="HK Grotesk Medium"/>
              </a:rPr>
              <a:t> </a:t>
            </a:r>
            <a:r>
              <a:rPr lang="en-US" sz="3800" spc="190" dirty="0" err="1">
                <a:latin typeface="HK Grotesk Medium"/>
              </a:rPr>
              <a:t>образования</a:t>
            </a:r>
            <a:endParaRPr lang="en-US" sz="3800" spc="190" dirty="0">
              <a:latin typeface="HK Grotesk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39251" y="438445"/>
            <a:ext cx="13109579" cy="343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dirty="0">
                <a:solidFill>
                  <a:srgbClr val="255C8C"/>
                </a:solidFill>
                <a:latin typeface="HK Grotesk Bold"/>
              </a:rPr>
              <a:t>ПОДХОДЫ К </a:t>
            </a:r>
            <a:r>
              <a:rPr lang="en-US" sz="6000" dirty="0">
                <a:solidFill>
                  <a:srgbClr val="FD7506"/>
                </a:solidFill>
                <a:latin typeface="HK Grotesk Bold"/>
              </a:rPr>
              <a:t>ФОРМИРОВАНИЮ ЧИТАТЕЛЬСКОЙ ГРАМОТНОСТИ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ОБУЧАЮЩИХСЯ </a:t>
            </a:r>
          </a:p>
          <a:p>
            <a:pPr>
              <a:lnSpc>
                <a:spcPts val="7022"/>
              </a:lnSpc>
            </a:pPr>
            <a:endParaRPr lang="en-US" sz="6000" dirty="0">
              <a:solidFill>
                <a:srgbClr val="255C8C"/>
              </a:solidFill>
              <a:latin typeface="HK Grotesk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169697" y="3139798"/>
            <a:ext cx="1139108" cy="113910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5C8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301473" y="3139798"/>
            <a:ext cx="1139108" cy="113910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327074" y="3190013"/>
            <a:ext cx="824354" cy="86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 u="none">
                <a:solidFill>
                  <a:srgbClr val="FFFFFF"/>
                </a:solidFill>
                <a:latin typeface="Lato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58850" y="3188927"/>
            <a:ext cx="824354" cy="86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268"/>
              </a:lnSpc>
              <a:spcBef>
                <a:spcPct val="0"/>
              </a:spcBef>
            </a:pPr>
            <a:r>
              <a:rPr lang="en-US" sz="4629">
                <a:solidFill>
                  <a:srgbClr val="255C8C"/>
                </a:solidFill>
                <a:latin typeface="Lato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35032" y="4533265"/>
            <a:ext cx="7696342" cy="315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 spc="190">
                <a:solidFill>
                  <a:srgbClr val="FD7506"/>
                </a:solidFill>
                <a:latin typeface="HK Grotesk Medium"/>
              </a:rPr>
              <a:t>вовлечение учащихся в исследование текста</a:t>
            </a:r>
            <a:r>
              <a:rPr lang="en-US" sz="3800" spc="190">
                <a:solidFill>
                  <a:srgbClr val="FFFFFF"/>
                </a:solidFill>
                <a:latin typeface="HK Grotesk Medium"/>
              </a:rPr>
              <a:t>, выявление его происхождения и противоречий, в нем содержащихся</a:t>
            </a:r>
          </a:p>
          <a:p>
            <a:pPr>
              <a:lnSpc>
                <a:spcPts val="4180"/>
              </a:lnSpc>
            </a:pPr>
            <a:endParaRPr lang="en-US" sz="3800" spc="190">
              <a:solidFill>
                <a:srgbClr val="FFFFFF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8149" y="10287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918154" y="1432042"/>
            <a:ext cx="12206969" cy="8002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-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эффективно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читать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находя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в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тексте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главные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идеи</a:t>
            </a: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- </a:t>
            </a:r>
            <a:r>
              <a:rPr lang="en-US" sz="3419" b="1" i="1" spc="-205" dirty="0" err="1" smtClean="0">
                <a:latin typeface="Julius Sans One" panose="02000000000000000000" pitchFamily="2" charset="0"/>
              </a:rPr>
              <a:t>читать</a:t>
            </a:r>
            <a:r>
              <a:rPr lang="en-US" sz="3419" b="1" i="1" spc="-205" dirty="0" smtClean="0"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 smtClean="0">
                <a:latin typeface="Julius Sans One" panose="02000000000000000000" pitchFamily="2" charset="0"/>
              </a:rPr>
              <a:t>критически</a:t>
            </a:r>
            <a:r>
              <a:rPr lang="en-US" sz="3419" spc="-205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оценивая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подтверждаются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ли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данные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идеи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 smtClean="0">
                <a:solidFill>
                  <a:srgbClr val="000000"/>
                </a:solidFill>
                <a:latin typeface="Julius Sans One" panose="02000000000000000000" pitchFamily="2" charset="0"/>
              </a:rPr>
              <a:t>доказательствами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рассматривать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источник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в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контексте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соотнося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его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с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другими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источниками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историческими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данными</a:t>
            </a: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-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понимать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разницу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между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первичными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вторичными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источниками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осознавать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важности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роли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каждого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из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них</a:t>
            </a: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-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применять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историографические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принципы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в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работе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с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источниками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локализовать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авторов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аудитории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в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социальных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обстоятельствах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во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времени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оценивать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влияния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времени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места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постановку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вопросов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ответов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них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</a:p>
          <a:p>
            <a:pPr>
              <a:lnSpc>
                <a:spcPts val="4409"/>
              </a:lnSpc>
            </a:pP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8149" y="1743075"/>
            <a:ext cx="5355564" cy="6905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rgbClr val="255C8C"/>
                </a:solidFill>
                <a:latin typeface="HK Grotesk Bold"/>
              </a:rPr>
              <a:t>В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результате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обучения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истории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и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общество-ведению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у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учащихся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формируется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ряд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компетенций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1042166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8149" y="10287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53163" y="1494988"/>
            <a:ext cx="11930037" cy="8643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-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писать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связный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текст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четко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формулировать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введение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определять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структуру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текста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обосновывать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доказательств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выводы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делать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корректные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ссылки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источники</a:t>
            </a: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-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эффективно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использовать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другие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 smtClean="0">
                <a:solidFill>
                  <a:srgbClr val="000000"/>
                </a:solidFill>
                <a:latin typeface="Julius Sans One" panose="02000000000000000000" pitchFamily="2" charset="0"/>
              </a:rPr>
              <a:t>форматы</a:t>
            </a:r>
            <a:r>
              <a:rPr lang="ru-RU" sz="3419" b="1" i="1" spc="-205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 smtClean="0">
                <a:solidFill>
                  <a:srgbClr val="000000"/>
                </a:solidFill>
                <a:latin typeface="Julius Sans One" panose="02000000000000000000" pitchFamily="2" charset="0"/>
              </a:rPr>
              <a:t>письма</a:t>
            </a:r>
            <a:r>
              <a:rPr lang="en-US" sz="3419" b="1" i="1" spc="-205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(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обращение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к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публике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редактирование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учебного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текста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составление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списка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написание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газетной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статьи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или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создание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сайта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)</a:t>
            </a:r>
          </a:p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</a:p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-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правильно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говорить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например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при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участии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в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дебатах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или</a:t>
            </a: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дискуссиях</a:t>
            </a: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r>
              <a:rPr lang="en-US" sz="3419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-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читать</a:t>
            </a:r>
            <a:r>
              <a:rPr lang="en-US" sz="3419" b="1" i="1" spc="-205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419" b="1" i="1" spc="-205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карту</a:t>
            </a:r>
            <a:endParaRPr lang="en-US" sz="3419" b="1" i="1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548"/>
              </a:lnSpc>
            </a:pPr>
            <a:endParaRPr lang="en-US" sz="3419" spc="-205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409"/>
              </a:lnSpc>
            </a:pP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-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понимать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оценивать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составлять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таблицы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схемы</a:t>
            </a:r>
            <a:endParaRPr lang="en-US" sz="3149" b="1" i="1" spc="94" dirty="0">
              <a:solidFill>
                <a:srgbClr val="000000"/>
              </a:solidFill>
              <a:latin typeface="Julius Sans One" panose="020000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8149" y="2090900"/>
            <a:ext cx="5355564" cy="6905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rgbClr val="255C8C"/>
                </a:solidFill>
                <a:latin typeface="HK Grotesk Bold"/>
              </a:rPr>
              <a:t>В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результате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обучения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истории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и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общество-ведению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у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учащихся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формируется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ряд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компетенций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949225" y="0"/>
            <a:ext cx="6662939" cy="762000"/>
            <a:chOff x="0" y="0"/>
            <a:chExt cx="1754848" cy="200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2574287" y="9525000"/>
            <a:ext cx="6662939" cy="762000"/>
            <a:chOff x="0" y="0"/>
            <a:chExt cx="1754848" cy="2006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4848" cy="200691"/>
            </a:xfrm>
            <a:custGeom>
              <a:avLst/>
              <a:gdLst/>
              <a:ahLst/>
              <a:cxnLst/>
              <a:rect l="l" t="t" r="r" b="b"/>
              <a:pathLst>
                <a:path w="1754848" h="200691">
                  <a:moveTo>
                    <a:pt x="203200" y="0"/>
                  </a:moveTo>
                  <a:lnTo>
                    <a:pt x="1754848" y="0"/>
                  </a:lnTo>
                  <a:lnTo>
                    <a:pt x="1551648" y="200691"/>
                  </a:lnTo>
                  <a:lnTo>
                    <a:pt x="0" y="20069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5C8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8149" y="1028700"/>
            <a:ext cx="392848" cy="978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95999" y="2367951"/>
            <a:ext cx="11749769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-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читать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понимать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тексты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различного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характера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(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философского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содержания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нормативно-правовых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актов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публицистической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литературу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т.д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.)</a:t>
            </a:r>
          </a:p>
          <a:p>
            <a:pPr>
              <a:lnSpc>
                <a:spcPts val="4409"/>
              </a:lnSpc>
            </a:pPr>
            <a:endParaRPr lang="en-US" sz="3149" spc="94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409"/>
              </a:lnSpc>
            </a:pP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- </a:t>
            </a:r>
            <a:r>
              <a:rPr lang="ru-RU" sz="3149" spc="94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грамотно</a:t>
            </a:r>
            <a:r>
              <a:rPr lang="en-US" sz="3149" spc="94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 smtClean="0">
                <a:solidFill>
                  <a:srgbClr val="000000"/>
                </a:solidFill>
                <a:latin typeface="Julius Sans One" panose="02000000000000000000" pitchFamily="2" charset="0"/>
              </a:rPr>
              <a:t>оценивать</a:t>
            </a:r>
            <a:r>
              <a:rPr lang="en-US" sz="3149" b="1" i="1" spc="94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 smtClean="0">
                <a:solidFill>
                  <a:srgbClr val="000000"/>
                </a:solidFill>
                <a:latin typeface="Julius Sans One" panose="02000000000000000000" pitchFamily="2" charset="0"/>
              </a:rPr>
              <a:t>социальную</a:t>
            </a:r>
            <a:r>
              <a:rPr lang="en-US" sz="3149" b="1" i="1" spc="94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 smtClean="0">
                <a:solidFill>
                  <a:srgbClr val="000000"/>
                </a:solidFill>
                <a:latin typeface="Julius Sans One" panose="02000000000000000000" pitchFamily="2" charset="0"/>
              </a:rPr>
              <a:t>информацию</a:t>
            </a:r>
            <a:r>
              <a:rPr lang="en-US" sz="3149" spc="94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используя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 smtClean="0">
                <a:solidFill>
                  <a:srgbClr val="000000"/>
                </a:solidFill>
                <a:latin typeface="Julius Sans One" panose="02000000000000000000" pitchFamily="2" charset="0"/>
              </a:rPr>
              <a:t>контекстные</a:t>
            </a:r>
            <a:r>
              <a:rPr lang="en-US" sz="3149" spc="94" dirty="0" smtClean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и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внеконтекстные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знания</a:t>
            </a:r>
            <a:endParaRPr lang="en-US" sz="3149" spc="94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409"/>
              </a:lnSpc>
            </a:pPr>
            <a:endParaRPr lang="en-US" sz="3149" spc="94" dirty="0">
              <a:solidFill>
                <a:srgbClr val="000000"/>
              </a:solidFill>
              <a:latin typeface="Julius Sans One" panose="02000000000000000000" pitchFamily="2" charset="0"/>
            </a:endParaRPr>
          </a:p>
          <a:p>
            <a:pPr>
              <a:lnSpc>
                <a:spcPts val="4409"/>
              </a:lnSpc>
            </a:pP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-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сравнивать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социальные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объекты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процессы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,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систематизировать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и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обобщать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b="1" i="1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информацию</a:t>
            </a:r>
            <a:r>
              <a:rPr lang="en-US" sz="3149" b="1" i="1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из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различных</a:t>
            </a:r>
            <a:r>
              <a:rPr lang="en-US" sz="3149" spc="94" dirty="0">
                <a:solidFill>
                  <a:srgbClr val="000000"/>
                </a:solidFill>
                <a:latin typeface="Julius Sans One" panose="02000000000000000000" pitchFamily="2" charset="0"/>
              </a:rPr>
              <a:t> </a:t>
            </a:r>
            <a:r>
              <a:rPr lang="en-US" sz="3149" spc="94" dirty="0" err="1">
                <a:solidFill>
                  <a:srgbClr val="000000"/>
                </a:solidFill>
                <a:latin typeface="Julius Sans One" panose="02000000000000000000" pitchFamily="2" charset="0"/>
              </a:rPr>
              <a:t>источников</a:t>
            </a:r>
            <a:endParaRPr lang="en-US" sz="3149" spc="94" dirty="0">
              <a:solidFill>
                <a:srgbClr val="000000"/>
              </a:solidFill>
              <a:latin typeface="Julius Sans One" panose="020000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8148" y="2090900"/>
            <a:ext cx="5737851" cy="6905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rgbClr val="255C8C"/>
                </a:solidFill>
                <a:latin typeface="HK Grotesk Bold"/>
              </a:rPr>
              <a:t>В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результате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обучения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истории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и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общество-ведению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у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учащихся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формируется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ряд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 </a:t>
            </a:r>
            <a:r>
              <a:rPr lang="en-US" sz="6000" dirty="0" err="1">
                <a:solidFill>
                  <a:srgbClr val="255C8C"/>
                </a:solidFill>
                <a:latin typeface="HK Grotesk Bold"/>
              </a:rPr>
              <a:t>компетенций</a:t>
            </a:r>
            <a:r>
              <a:rPr lang="en-US" sz="6000" dirty="0">
                <a:solidFill>
                  <a:srgbClr val="255C8C"/>
                </a:solidFill>
                <a:latin typeface="HK Grotesk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1275</Words>
  <Application>Microsoft Office PowerPoint</Application>
  <PresentationFormat>Произвольный</PresentationFormat>
  <Paragraphs>162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Calibri</vt:lpstr>
      <vt:lpstr>Lato</vt:lpstr>
      <vt:lpstr>HK Grotesk Bold</vt:lpstr>
      <vt:lpstr>Lato Bold</vt:lpstr>
      <vt:lpstr>HK Grotesk Medium Bold</vt:lpstr>
      <vt:lpstr>Julius Sans One</vt:lpstr>
      <vt:lpstr>Open Sans</vt:lpstr>
      <vt:lpstr>HK Grotesk Medium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White Modern &amp; Minimalist Business Portfolio Presentation</dc:title>
  <cp:lastModifiedBy>Home</cp:lastModifiedBy>
  <cp:revision>3</cp:revision>
  <dcterms:created xsi:type="dcterms:W3CDTF">2006-08-16T00:00:00Z</dcterms:created>
  <dcterms:modified xsi:type="dcterms:W3CDTF">2022-11-23T18:52:38Z</dcterms:modified>
  <dc:identifier>DAFSxSyF5QQ</dc:identifier>
</cp:coreProperties>
</file>