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83" r:id="rId2"/>
    <p:sldId id="293" r:id="rId3"/>
    <p:sldId id="298" r:id="rId4"/>
    <p:sldId id="300" r:id="rId5"/>
    <p:sldId id="301" r:id="rId6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81329" autoAdjust="0"/>
  </p:normalViewPr>
  <p:slideViewPr>
    <p:cSldViewPr snapToGrid="0">
      <p:cViewPr varScale="1">
        <p:scale>
          <a:sx n="57" d="100"/>
          <a:sy n="57" d="100"/>
        </p:scale>
        <p:origin x="11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9C500-A99D-4302-9834-DDCE7B806FBA}" type="doc">
      <dgm:prSet loTypeId="urn:microsoft.com/office/officeart/2005/8/layout/h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2396454-296E-4E8A-B271-8DC6BF7E2317}">
      <dgm:prSet phldrT="[Текст]"/>
      <dgm:spPr/>
      <dgm:t>
        <a:bodyPr/>
        <a:lstStyle/>
        <a:p>
          <a:r>
            <a:rPr lang="ru-RU" dirty="0" smtClean="0"/>
            <a:t>Пути формирования </a:t>
          </a:r>
          <a:r>
            <a:rPr lang="ru-RU" dirty="0" err="1" smtClean="0"/>
            <a:t>ФГ</a:t>
          </a:r>
          <a:r>
            <a:rPr lang="ru-RU" dirty="0" smtClean="0"/>
            <a:t> младших школьников </a:t>
          </a:r>
          <a:endParaRPr lang="ru-RU" dirty="0"/>
        </a:p>
      </dgm:t>
    </dgm:pt>
    <dgm:pt modelId="{E0A4332C-B6A3-4018-BA35-EA98AB5EC592}" type="parTrans" cxnId="{D58EE9F8-B27E-4439-B541-6D1DCAA2D897}">
      <dgm:prSet/>
      <dgm:spPr/>
      <dgm:t>
        <a:bodyPr/>
        <a:lstStyle/>
        <a:p>
          <a:endParaRPr lang="ru-RU"/>
        </a:p>
      </dgm:t>
    </dgm:pt>
    <dgm:pt modelId="{BFD76F20-5721-4C2F-9968-8B5810F571CF}" type="sibTrans" cxnId="{D58EE9F8-B27E-4439-B541-6D1DCAA2D897}">
      <dgm:prSet/>
      <dgm:spPr/>
      <dgm:t>
        <a:bodyPr/>
        <a:lstStyle/>
        <a:p>
          <a:endParaRPr lang="ru-RU"/>
        </a:p>
      </dgm:t>
    </dgm:pt>
    <dgm:pt modelId="{1C2C5C9B-485A-448A-A662-AECF092ABB21}">
      <dgm:prSet phldrT="[Текст]"/>
      <dgm:spPr/>
      <dgm:t>
        <a:bodyPr/>
        <a:lstStyle/>
        <a:p>
          <a:r>
            <a:rPr lang="ru-RU" dirty="0" smtClean="0"/>
            <a:t>решение проблем в разнообразных контекстах реального мира, </a:t>
          </a:r>
          <a:endParaRPr lang="ru-RU" dirty="0"/>
        </a:p>
      </dgm:t>
    </dgm:pt>
    <dgm:pt modelId="{6D2B1B24-5998-47C5-B15D-BDEDF3E4D341}" type="parTrans" cxnId="{2D6B5CE7-CE38-4AB1-947E-85C5448D19E5}">
      <dgm:prSet/>
      <dgm:spPr/>
      <dgm:t>
        <a:bodyPr/>
        <a:lstStyle/>
        <a:p>
          <a:endParaRPr lang="ru-RU"/>
        </a:p>
      </dgm:t>
    </dgm:pt>
    <dgm:pt modelId="{64F346AA-5D65-4BF1-A55E-89102BF9F569}" type="sibTrans" cxnId="{2D6B5CE7-CE38-4AB1-947E-85C5448D19E5}">
      <dgm:prSet/>
      <dgm:spPr/>
      <dgm:t>
        <a:bodyPr/>
        <a:lstStyle/>
        <a:p>
          <a:endParaRPr lang="ru-RU"/>
        </a:p>
      </dgm:t>
    </dgm:pt>
    <dgm:pt modelId="{4FD90C50-2424-45E9-B49D-1A616BB5B479}">
      <dgm:prSet phldrT="[Текст]"/>
      <dgm:spPr/>
      <dgm:t>
        <a:bodyPr/>
        <a:lstStyle/>
        <a:p>
          <a:r>
            <a:rPr lang="ru-RU" dirty="0" smtClean="0"/>
            <a:t>использование адекватных ситуациям языковых и речевых средств в процессе общения, взаимодействия и сотрудничества,</a:t>
          </a:r>
          <a:endParaRPr lang="ru-RU" dirty="0"/>
        </a:p>
      </dgm:t>
    </dgm:pt>
    <dgm:pt modelId="{5276E3A8-A8A5-4EF4-9573-AFFB84CEB2B6}" type="parTrans" cxnId="{57B5D8AB-906C-4294-AECC-3B514D29A49F}">
      <dgm:prSet/>
      <dgm:spPr/>
      <dgm:t>
        <a:bodyPr/>
        <a:lstStyle/>
        <a:p>
          <a:endParaRPr lang="ru-RU"/>
        </a:p>
      </dgm:t>
    </dgm:pt>
    <dgm:pt modelId="{B15B025D-B2DA-4AB3-95A2-EAAF737FEA66}" type="sibTrans" cxnId="{57B5D8AB-906C-4294-AECC-3B514D29A49F}">
      <dgm:prSet/>
      <dgm:spPr/>
      <dgm:t>
        <a:bodyPr/>
        <a:lstStyle/>
        <a:p>
          <a:endParaRPr lang="ru-RU"/>
        </a:p>
      </dgm:t>
    </dgm:pt>
    <dgm:pt modelId="{D6124340-384D-4287-82EA-6AF26130E9CA}">
      <dgm:prSet phldrT="[Текст]"/>
      <dgm:spPr/>
      <dgm:t>
        <a:bodyPr/>
        <a:lstStyle/>
        <a:p>
          <a:r>
            <a:rPr lang="ru-RU" dirty="0" smtClean="0"/>
            <a:t>Задачи</a:t>
          </a:r>
          <a:r>
            <a:rPr lang="ru-RU" dirty="0" smtClean="0"/>
            <a:t>, которые должен уметь решать учитель начальных классов </a:t>
          </a:r>
          <a:endParaRPr lang="ru-RU" dirty="0"/>
        </a:p>
      </dgm:t>
    </dgm:pt>
    <dgm:pt modelId="{6E083831-B691-426F-B0F4-92905955BF02}" type="parTrans" cxnId="{A3F3592A-B44E-47A7-89F3-482708866ECC}">
      <dgm:prSet/>
      <dgm:spPr/>
      <dgm:t>
        <a:bodyPr/>
        <a:lstStyle/>
        <a:p>
          <a:endParaRPr lang="ru-RU"/>
        </a:p>
      </dgm:t>
    </dgm:pt>
    <dgm:pt modelId="{7CE743BD-E2AA-42A3-B126-85C260996240}" type="sibTrans" cxnId="{A3F3592A-B44E-47A7-89F3-482708866ECC}">
      <dgm:prSet/>
      <dgm:spPr/>
      <dgm:t>
        <a:bodyPr/>
        <a:lstStyle/>
        <a:p>
          <a:endParaRPr lang="ru-RU"/>
        </a:p>
      </dgm:t>
    </dgm:pt>
    <dgm:pt modelId="{8ABB3170-3AC8-4D16-AB55-A2553912FE04}">
      <dgm:prSet phldrT="[Текст]"/>
      <dgm:spPr/>
      <dgm:t>
        <a:bodyPr/>
        <a:lstStyle/>
        <a:p>
          <a:r>
            <a:rPr lang="ru-RU" dirty="0" smtClean="0"/>
            <a:t>создавать условия для овладения учащимися предметными знаниями, умениями, способами деятельности,</a:t>
          </a:r>
          <a:endParaRPr lang="ru-RU" dirty="0"/>
        </a:p>
      </dgm:t>
    </dgm:pt>
    <dgm:pt modelId="{D82651D4-B6CD-43BA-924D-082A50D7F8E2}" type="parTrans" cxnId="{28F9CFBF-8382-4E9E-B5AE-F606D61EE463}">
      <dgm:prSet/>
      <dgm:spPr/>
      <dgm:t>
        <a:bodyPr/>
        <a:lstStyle/>
        <a:p>
          <a:endParaRPr lang="ru-RU"/>
        </a:p>
      </dgm:t>
    </dgm:pt>
    <dgm:pt modelId="{210950A0-648B-4169-BFA4-697AA30F85BF}" type="sibTrans" cxnId="{28F9CFBF-8382-4E9E-B5AE-F606D61EE463}">
      <dgm:prSet/>
      <dgm:spPr/>
      <dgm:t>
        <a:bodyPr/>
        <a:lstStyle/>
        <a:p>
          <a:endParaRPr lang="ru-RU"/>
        </a:p>
      </dgm:t>
    </dgm:pt>
    <dgm:pt modelId="{3E861F16-8AA1-418D-9AAA-E2E680C2F3AD}">
      <dgm:prSet phldrT="[Текст]"/>
      <dgm:spPr/>
      <dgm:t>
        <a:bodyPr/>
        <a:lstStyle/>
        <a:p>
          <a:r>
            <a:rPr lang="ru-RU" dirty="0" smtClean="0"/>
            <a:t>содействовать овладению учащимися компетенциями, соответствующими универсальным составляющим </a:t>
          </a:r>
          <a:r>
            <a:rPr lang="ru-RU" dirty="0" err="1" smtClean="0"/>
            <a:t>ФГ</a:t>
          </a:r>
          <a:r>
            <a:rPr lang="ru-RU" dirty="0" smtClean="0"/>
            <a:t>,</a:t>
          </a:r>
          <a:endParaRPr lang="ru-RU" dirty="0"/>
        </a:p>
      </dgm:t>
    </dgm:pt>
    <dgm:pt modelId="{5D98F6E7-763B-4B4C-AA01-81ED7D4AC93C}" type="parTrans" cxnId="{5081F02B-FE0B-457E-A7AD-3EC6716B1775}">
      <dgm:prSet/>
      <dgm:spPr/>
      <dgm:t>
        <a:bodyPr/>
        <a:lstStyle/>
        <a:p>
          <a:endParaRPr lang="ru-RU"/>
        </a:p>
      </dgm:t>
    </dgm:pt>
    <dgm:pt modelId="{2F0C2384-11E5-4F81-B8E4-D82729ABF3D4}" type="sibTrans" cxnId="{5081F02B-FE0B-457E-A7AD-3EC6716B1775}">
      <dgm:prSet/>
      <dgm:spPr/>
      <dgm:t>
        <a:bodyPr/>
        <a:lstStyle/>
        <a:p>
          <a:endParaRPr lang="ru-RU"/>
        </a:p>
      </dgm:t>
    </dgm:pt>
    <dgm:pt modelId="{CCC696CC-37D6-4E1F-86DF-AFD69B324436}">
      <dgm:prSet phldrT="[Текст]"/>
      <dgm:spPr/>
      <dgm:t>
        <a:bodyPr/>
        <a:lstStyle/>
        <a:p>
          <a:r>
            <a:rPr lang="ru-RU" dirty="0" smtClean="0"/>
            <a:t>предоставить возможности для овладения учащимися на доступном для них уровне </a:t>
          </a:r>
          <a:r>
            <a:rPr lang="ru-RU" dirty="0" err="1" smtClean="0"/>
            <a:t>УУД</a:t>
          </a:r>
          <a:r>
            <a:rPr lang="ru-RU" dirty="0" smtClean="0"/>
            <a:t>,</a:t>
          </a:r>
          <a:endParaRPr lang="ru-RU" dirty="0"/>
        </a:p>
      </dgm:t>
    </dgm:pt>
    <dgm:pt modelId="{F01CF116-585D-4D6F-9583-CE65107EBB00}" type="parTrans" cxnId="{C56B2B94-99D2-416F-808B-9672D7241CF6}">
      <dgm:prSet/>
      <dgm:spPr/>
      <dgm:t>
        <a:bodyPr/>
        <a:lstStyle/>
        <a:p>
          <a:endParaRPr lang="ru-RU"/>
        </a:p>
      </dgm:t>
    </dgm:pt>
    <dgm:pt modelId="{14489331-8F41-425C-8E7C-9933232E1EB5}" type="sibTrans" cxnId="{C56B2B94-99D2-416F-808B-9672D7241CF6}">
      <dgm:prSet/>
      <dgm:spPr/>
      <dgm:t>
        <a:bodyPr/>
        <a:lstStyle/>
        <a:p>
          <a:endParaRPr lang="ru-RU"/>
        </a:p>
      </dgm:t>
    </dgm:pt>
    <dgm:pt modelId="{648378C7-7CFB-4346-BA35-1D9304D76BB6}">
      <dgm:prSet phldrT="[Текст]"/>
      <dgm:spPr/>
      <dgm:t>
        <a:bodyPr/>
        <a:lstStyle/>
        <a:p>
          <a:r>
            <a:rPr lang="ru-RU" dirty="0" smtClean="0"/>
            <a:t>обеспечить вариативность контекстов решения учебно-практических проблем,</a:t>
          </a:r>
          <a:endParaRPr lang="ru-RU" dirty="0"/>
        </a:p>
      </dgm:t>
    </dgm:pt>
    <dgm:pt modelId="{F97DE865-DDD3-481D-89DB-0AC4A2054240}" type="parTrans" cxnId="{BC342A5D-ABC8-412C-95A5-BB2C144EC446}">
      <dgm:prSet/>
      <dgm:spPr/>
      <dgm:t>
        <a:bodyPr/>
        <a:lstStyle/>
        <a:p>
          <a:endParaRPr lang="ru-RU"/>
        </a:p>
      </dgm:t>
    </dgm:pt>
    <dgm:pt modelId="{9392BBFF-72D4-4B20-B6B0-FFE9AD1A5FBE}" type="sibTrans" cxnId="{BC342A5D-ABC8-412C-95A5-BB2C144EC446}">
      <dgm:prSet/>
      <dgm:spPr/>
      <dgm:t>
        <a:bodyPr/>
        <a:lstStyle/>
        <a:p>
          <a:endParaRPr lang="ru-RU"/>
        </a:p>
      </dgm:t>
    </dgm:pt>
    <dgm:pt modelId="{E00B73D5-FFCB-431D-B3B4-98189BE7B769}">
      <dgm:prSet/>
      <dgm:spPr/>
      <dgm:t>
        <a:bodyPr/>
        <a:lstStyle/>
        <a:p>
          <a:r>
            <a:rPr lang="ru-RU" dirty="0" smtClean="0"/>
            <a:t>способствовать формированию рефлексивно-оценочных умений</a:t>
          </a:r>
          <a:endParaRPr lang="ru-RU" dirty="0"/>
        </a:p>
      </dgm:t>
    </dgm:pt>
    <dgm:pt modelId="{5BC655C1-BBE7-44AF-8465-E81594AFA2F8}" type="parTrans" cxnId="{93D59DF4-0E5D-4220-8607-23B6AEFEA756}">
      <dgm:prSet/>
      <dgm:spPr/>
      <dgm:t>
        <a:bodyPr/>
        <a:lstStyle/>
        <a:p>
          <a:endParaRPr lang="ru-RU"/>
        </a:p>
      </dgm:t>
    </dgm:pt>
    <dgm:pt modelId="{E8B93F14-4E3B-4073-9272-1E2ED58E5EFE}" type="sibTrans" cxnId="{93D59DF4-0E5D-4220-8607-23B6AEFEA756}">
      <dgm:prSet/>
      <dgm:spPr/>
      <dgm:t>
        <a:bodyPr/>
        <a:lstStyle/>
        <a:p>
          <a:endParaRPr lang="ru-RU"/>
        </a:p>
      </dgm:t>
    </dgm:pt>
    <dgm:pt modelId="{63435BE5-7DFD-4645-90C4-37B69C325ADF}">
      <dgm:prSet phldrT="[Текст]"/>
      <dgm:spPr/>
      <dgm:t>
        <a:bodyPr/>
        <a:lstStyle/>
        <a:p>
          <a:r>
            <a:rPr lang="ru-RU" dirty="0" smtClean="0"/>
            <a:t>решение элементарных жизненных практических задач в процессе взаимодействия с окружающей средой,</a:t>
          </a:r>
          <a:endParaRPr lang="ru-RU" dirty="0"/>
        </a:p>
      </dgm:t>
    </dgm:pt>
    <dgm:pt modelId="{35428896-9863-478D-A707-9B4DE7AE4B89}" type="parTrans" cxnId="{00FD0AE9-41CD-4BD9-9EF7-C2AF84E4016F}">
      <dgm:prSet/>
      <dgm:spPr/>
      <dgm:t>
        <a:bodyPr/>
        <a:lstStyle/>
        <a:p>
          <a:endParaRPr lang="ru-RU"/>
        </a:p>
      </dgm:t>
    </dgm:pt>
    <dgm:pt modelId="{685FA663-03DB-4B65-9FDD-19081B7EB286}" type="sibTrans" cxnId="{00FD0AE9-41CD-4BD9-9EF7-C2AF84E4016F}">
      <dgm:prSet/>
      <dgm:spPr/>
      <dgm:t>
        <a:bodyPr/>
        <a:lstStyle/>
        <a:p>
          <a:endParaRPr lang="ru-RU"/>
        </a:p>
      </dgm:t>
    </dgm:pt>
    <dgm:pt modelId="{D06F8B7C-1919-42E5-BAD5-7CCC6E1F5AA3}">
      <dgm:prSet phldrT="[Текст]"/>
      <dgm:spPr/>
      <dgm:t>
        <a:bodyPr/>
        <a:lstStyle/>
        <a:p>
          <a:r>
            <a:rPr lang="ru-RU" dirty="0" smtClean="0"/>
            <a:t>использование математических понятий и способов действий для описания, объяснения и предсказания событий  </a:t>
          </a:r>
          <a:endParaRPr lang="ru-RU" dirty="0"/>
        </a:p>
      </dgm:t>
    </dgm:pt>
    <dgm:pt modelId="{8D491B09-1B12-4B3C-87CF-F27FF23BF10F}" type="parTrans" cxnId="{49A64386-F42E-41AA-B1FF-D07AD0501101}">
      <dgm:prSet/>
      <dgm:spPr/>
      <dgm:t>
        <a:bodyPr/>
        <a:lstStyle/>
        <a:p>
          <a:endParaRPr lang="ru-RU"/>
        </a:p>
      </dgm:t>
    </dgm:pt>
    <dgm:pt modelId="{87BCFACF-12F6-4FA6-82AE-CE90EEDD0467}" type="sibTrans" cxnId="{49A64386-F42E-41AA-B1FF-D07AD0501101}">
      <dgm:prSet/>
      <dgm:spPr/>
      <dgm:t>
        <a:bodyPr/>
        <a:lstStyle/>
        <a:p>
          <a:endParaRPr lang="ru-RU"/>
        </a:p>
      </dgm:t>
    </dgm:pt>
    <dgm:pt modelId="{B84DB86E-CC11-4A2D-8C76-A824774A0441}" type="pres">
      <dgm:prSet presAssocID="{8AD9C500-A99D-4302-9834-DDCE7B806F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A9CE34-C043-4619-937C-E863B1CC8B56}" type="pres">
      <dgm:prSet presAssocID="{02396454-296E-4E8A-B271-8DC6BF7E2317}" presName="composite" presStyleCnt="0"/>
      <dgm:spPr/>
    </dgm:pt>
    <dgm:pt modelId="{66A20682-AF3A-43D3-BA91-462904550A53}" type="pres">
      <dgm:prSet presAssocID="{02396454-296E-4E8A-B271-8DC6BF7E231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23D0BE-1678-4567-A905-41A04A42B928}" type="pres">
      <dgm:prSet presAssocID="{02396454-296E-4E8A-B271-8DC6BF7E231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B5C48-0F6C-4C19-85FC-20B891D846AE}" type="pres">
      <dgm:prSet presAssocID="{BFD76F20-5721-4C2F-9968-8B5810F571CF}" presName="space" presStyleCnt="0"/>
      <dgm:spPr/>
    </dgm:pt>
    <dgm:pt modelId="{168ADDA3-CA85-4AA1-8D6F-310AEACDCFC5}" type="pres">
      <dgm:prSet presAssocID="{D6124340-384D-4287-82EA-6AF26130E9CA}" presName="composite" presStyleCnt="0"/>
      <dgm:spPr/>
    </dgm:pt>
    <dgm:pt modelId="{9EDF401A-7DD4-4393-AAE1-98928E65ECAD}" type="pres">
      <dgm:prSet presAssocID="{D6124340-384D-4287-82EA-6AF26130E9CA}" presName="parTx" presStyleLbl="alignNode1" presStyleIdx="1" presStyleCnt="2" custLinFactNeighborX="1249" custLinFactNeighborY="-69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33AE2F-994F-4428-A7DA-7C45872B4900}" type="pres">
      <dgm:prSet presAssocID="{D6124340-384D-4287-82EA-6AF26130E9C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72A167-8F01-4976-BD9E-698285D79360}" type="presOf" srcId="{1C2C5C9B-485A-448A-A662-AECF092ABB21}" destId="{D523D0BE-1678-4567-A905-41A04A42B928}" srcOrd="0" destOrd="0" presId="urn:microsoft.com/office/officeart/2005/8/layout/hList1"/>
    <dgm:cxn modelId="{BC342A5D-ABC8-412C-95A5-BB2C144EC446}" srcId="{D6124340-384D-4287-82EA-6AF26130E9CA}" destId="{648378C7-7CFB-4346-BA35-1D9304D76BB6}" srcOrd="3" destOrd="0" parTransId="{F97DE865-DDD3-481D-89DB-0AC4A2054240}" sibTransId="{9392BBFF-72D4-4B20-B6B0-FFE9AD1A5FBE}"/>
    <dgm:cxn modelId="{A3F3592A-B44E-47A7-89F3-482708866ECC}" srcId="{8AD9C500-A99D-4302-9834-DDCE7B806FBA}" destId="{D6124340-384D-4287-82EA-6AF26130E9CA}" srcOrd="1" destOrd="0" parTransId="{6E083831-B691-426F-B0F4-92905955BF02}" sibTransId="{7CE743BD-E2AA-42A3-B126-85C260996240}"/>
    <dgm:cxn modelId="{7DC8A5C3-7F93-4F55-BB24-241CDC15DE68}" type="presOf" srcId="{E00B73D5-FFCB-431D-B3B4-98189BE7B769}" destId="{B533AE2F-994F-4428-A7DA-7C45872B4900}" srcOrd="0" destOrd="4" presId="urn:microsoft.com/office/officeart/2005/8/layout/hList1"/>
    <dgm:cxn modelId="{2AE292A4-CE91-4370-B70D-3DDB4C5CD01C}" type="presOf" srcId="{CCC696CC-37D6-4E1F-86DF-AFD69B324436}" destId="{B533AE2F-994F-4428-A7DA-7C45872B4900}" srcOrd="0" destOrd="2" presId="urn:microsoft.com/office/officeart/2005/8/layout/hList1"/>
    <dgm:cxn modelId="{8646691A-F0BA-4D50-976C-09E9983BA670}" type="presOf" srcId="{8AD9C500-A99D-4302-9834-DDCE7B806FBA}" destId="{B84DB86E-CC11-4A2D-8C76-A824774A0441}" srcOrd="0" destOrd="0" presId="urn:microsoft.com/office/officeart/2005/8/layout/hList1"/>
    <dgm:cxn modelId="{901404C5-9E61-431B-8CFC-D15E2E701722}" type="presOf" srcId="{D06F8B7C-1919-42E5-BAD5-7CCC6E1F5AA3}" destId="{D523D0BE-1678-4567-A905-41A04A42B928}" srcOrd="0" destOrd="3" presId="urn:microsoft.com/office/officeart/2005/8/layout/hList1"/>
    <dgm:cxn modelId="{00D21A88-D940-4E54-BA18-054E6106D01F}" type="presOf" srcId="{02396454-296E-4E8A-B271-8DC6BF7E2317}" destId="{66A20682-AF3A-43D3-BA91-462904550A53}" srcOrd="0" destOrd="0" presId="urn:microsoft.com/office/officeart/2005/8/layout/hList1"/>
    <dgm:cxn modelId="{00FD0AE9-41CD-4BD9-9EF7-C2AF84E4016F}" srcId="{02396454-296E-4E8A-B271-8DC6BF7E2317}" destId="{63435BE5-7DFD-4645-90C4-37B69C325ADF}" srcOrd="2" destOrd="0" parTransId="{35428896-9863-478D-A707-9B4DE7AE4B89}" sibTransId="{685FA663-03DB-4B65-9FDD-19081B7EB286}"/>
    <dgm:cxn modelId="{D58EE9F8-B27E-4439-B541-6D1DCAA2D897}" srcId="{8AD9C500-A99D-4302-9834-DDCE7B806FBA}" destId="{02396454-296E-4E8A-B271-8DC6BF7E2317}" srcOrd="0" destOrd="0" parTransId="{E0A4332C-B6A3-4018-BA35-EA98AB5EC592}" sibTransId="{BFD76F20-5721-4C2F-9968-8B5810F571CF}"/>
    <dgm:cxn modelId="{28F9CFBF-8382-4E9E-B5AE-F606D61EE463}" srcId="{D6124340-384D-4287-82EA-6AF26130E9CA}" destId="{8ABB3170-3AC8-4D16-AB55-A2553912FE04}" srcOrd="0" destOrd="0" parTransId="{D82651D4-B6CD-43BA-924D-082A50D7F8E2}" sibTransId="{210950A0-648B-4169-BFA4-697AA30F85BF}"/>
    <dgm:cxn modelId="{3A83B3C0-950B-425C-A05C-A7144CF994B6}" type="presOf" srcId="{8ABB3170-3AC8-4D16-AB55-A2553912FE04}" destId="{B533AE2F-994F-4428-A7DA-7C45872B4900}" srcOrd="0" destOrd="0" presId="urn:microsoft.com/office/officeart/2005/8/layout/hList1"/>
    <dgm:cxn modelId="{57B5D8AB-906C-4294-AECC-3B514D29A49F}" srcId="{02396454-296E-4E8A-B271-8DC6BF7E2317}" destId="{4FD90C50-2424-45E9-B49D-1A616BB5B479}" srcOrd="1" destOrd="0" parTransId="{5276E3A8-A8A5-4EF4-9573-AFFB84CEB2B6}" sibTransId="{B15B025D-B2DA-4AB3-95A2-EAAF737FEA66}"/>
    <dgm:cxn modelId="{8FDD327F-4893-4F1D-B35D-4A02F0787C1D}" type="presOf" srcId="{4FD90C50-2424-45E9-B49D-1A616BB5B479}" destId="{D523D0BE-1678-4567-A905-41A04A42B928}" srcOrd="0" destOrd="1" presId="urn:microsoft.com/office/officeart/2005/8/layout/hList1"/>
    <dgm:cxn modelId="{2D6B5CE7-CE38-4AB1-947E-85C5448D19E5}" srcId="{02396454-296E-4E8A-B271-8DC6BF7E2317}" destId="{1C2C5C9B-485A-448A-A662-AECF092ABB21}" srcOrd="0" destOrd="0" parTransId="{6D2B1B24-5998-47C5-B15D-BDEDF3E4D341}" sibTransId="{64F346AA-5D65-4BF1-A55E-89102BF9F569}"/>
    <dgm:cxn modelId="{C05CDF60-4215-48A3-95A4-67B148E9FCB1}" type="presOf" srcId="{D6124340-384D-4287-82EA-6AF26130E9CA}" destId="{9EDF401A-7DD4-4393-AAE1-98928E65ECAD}" srcOrd="0" destOrd="0" presId="urn:microsoft.com/office/officeart/2005/8/layout/hList1"/>
    <dgm:cxn modelId="{F56E292A-C7D0-454C-9566-F40487E93486}" type="presOf" srcId="{3E861F16-8AA1-418D-9AAA-E2E680C2F3AD}" destId="{B533AE2F-994F-4428-A7DA-7C45872B4900}" srcOrd="0" destOrd="1" presId="urn:microsoft.com/office/officeart/2005/8/layout/hList1"/>
    <dgm:cxn modelId="{C56B2B94-99D2-416F-808B-9672D7241CF6}" srcId="{D6124340-384D-4287-82EA-6AF26130E9CA}" destId="{CCC696CC-37D6-4E1F-86DF-AFD69B324436}" srcOrd="2" destOrd="0" parTransId="{F01CF116-585D-4D6F-9583-CE65107EBB00}" sibTransId="{14489331-8F41-425C-8E7C-9933232E1EB5}"/>
    <dgm:cxn modelId="{FB7BAC57-A990-4936-8D9C-F326C2651F8E}" type="presOf" srcId="{648378C7-7CFB-4346-BA35-1D9304D76BB6}" destId="{B533AE2F-994F-4428-A7DA-7C45872B4900}" srcOrd="0" destOrd="3" presId="urn:microsoft.com/office/officeart/2005/8/layout/hList1"/>
    <dgm:cxn modelId="{43911AD6-34DC-4275-A58F-E9D464B273E3}" type="presOf" srcId="{63435BE5-7DFD-4645-90C4-37B69C325ADF}" destId="{D523D0BE-1678-4567-A905-41A04A42B928}" srcOrd="0" destOrd="2" presId="urn:microsoft.com/office/officeart/2005/8/layout/hList1"/>
    <dgm:cxn modelId="{93D59DF4-0E5D-4220-8607-23B6AEFEA756}" srcId="{D6124340-384D-4287-82EA-6AF26130E9CA}" destId="{E00B73D5-FFCB-431D-B3B4-98189BE7B769}" srcOrd="4" destOrd="0" parTransId="{5BC655C1-BBE7-44AF-8465-E81594AFA2F8}" sibTransId="{E8B93F14-4E3B-4073-9272-1E2ED58E5EFE}"/>
    <dgm:cxn modelId="{49A64386-F42E-41AA-B1FF-D07AD0501101}" srcId="{02396454-296E-4E8A-B271-8DC6BF7E2317}" destId="{D06F8B7C-1919-42E5-BAD5-7CCC6E1F5AA3}" srcOrd="3" destOrd="0" parTransId="{8D491B09-1B12-4B3C-87CF-F27FF23BF10F}" sibTransId="{87BCFACF-12F6-4FA6-82AE-CE90EEDD0467}"/>
    <dgm:cxn modelId="{5081F02B-FE0B-457E-A7AD-3EC6716B1775}" srcId="{D6124340-384D-4287-82EA-6AF26130E9CA}" destId="{3E861F16-8AA1-418D-9AAA-E2E680C2F3AD}" srcOrd="1" destOrd="0" parTransId="{5D98F6E7-763B-4B4C-AA01-81ED7D4AC93C}" sibTransId="{2F0C2384-11E5-4F81-B8E4-D82729ABF3D4}"/>
    <dgm:cxn modelId="{979683C4-408E-469A-A324-68D1C91AF455}" type="presParOf" srcId="{B84DB86E-CC11-4A2D-8C76-A824774A0441}" destId="{F8A9CE34-C043-4619-937C-E863B1CC8B56}" srcOrd="0" destOrd="0" presId="urn:microsoft.com/office/officeart/2005/8/layout/hList1"/>
    <dgm:cxn modelId="{8B610156-B705-4B53-A81D-86EB0680699B}" type="presParOf" srcId="{F8A9CE34-C043-4619-937C-E863B1CC8B56}" destId="{66A20682-AF3A-43D3-BA91-462904550A53}" srcOrd="0" destOrd="0" presId="urn:microsoft.com/office/officeart/2005/8/layout/hList1"/>
    <dgm:cxn modelId="{2DFB5838-7563-4CCB-ACDB-783CA9CBA2DF}" type="presParOf" srcId="{F8A9CE34-C043-4619-937C-E863B1CC8B56}" destId="{D523D0BE-1678-4567-A905-41A04A42B928}" srcOrd="1" destOrd="0" presId="urn:microsoft.com/office/officeart/2005/8/layout/hList1"/>
    <dgm:cxn modelId="{112F745E-822C-4830-B0C6-44C34D6D99B8}" type="presParOf" srcId="{B84DB86E-CC11-4A2D-8C76-A824774A0441}" destId="{018B5C48-0F6C-4C19-85FC-20B891D846AE}" srcOrd="1" destOrd="0" presId="urn:microsoft.com/office/officeart/2005/8/layout/hList1"/>
    <dgm:cxn modelId="{4859900C-0956-488C-8381-59A9E5E841B7}" type="presParOf" srcId="{B84DB86E-CC11-4A2D-8C76-A824774A0441}" destId="{168ADDA3-CA85-4AA1-8D6F-310AEACDCFC5}" srcOrd="2" destOrd="0" presId="urn:microsoft.com/office/officeart/2005/8/layout/hList1"/>
    <dgm:cxn modelId="{C42B2707-BA56-44E1-888B-35B5266FB950}" type="presParOf" srcId="{168ADDA3-CA85-4AA1-8D6F-310AEACDCFC5}" destId="{9EDF401A-7DD4-4393-AAE1-98928E65ECAD}" srcOrd="0" destOrd="0" presId="urn:microsoft.com/office/officeart/2005/8/layout/hList1"/>
    <dgm:cxn modelId="{9DD1139C-7D9B-42ED-822D-E0DBB03F0F69}" type="presParOf" srcId="{168ADDA3-CA85-4AA1-8D6F-310AEACDCFC5}" destId="{B533AE2F-994F-4428-A7DA-7C45872B49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6FEAF8-FF59-428A-8F3B-B42FB7F840C9}" type="doc">
      <dgm:prSet loTypeId="urn:microsoft.com/office/officeart/2005/8/layout/vList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CE8B692E-0B51-47E2-9954-82E639218F73}">
      <dgm:prSet phldrT="[Текст]" custT="1"/>
      <dgm:spPr/>
      <dgm:t>
        <a:bodyPr/>
        <a:lstStyle/>
        <a:p>
          <a:r>
            <a:rPr lang="ru-RU" sz="1400" dirty="0" smtClean="0"/>
            <a:t>общекультурные</a:t>
          </a:r>
          <a:endParaRPr lang="ru-RU" sz="1400" dirty="0"/>
        </a:p>
      </dgm:t>
    </dgm:pt>
    <dgm:pt modelId="{90ACC1AF-9E81-4F82-8652-56716EB9BC2F}" type="parTrans" cxnId="{3E01BCE5-D843-4D78-AA93-1B4D942ED98F}">
      <dgm:prSet/>
      <dgm:spPr/>
      <dgm:t>
        <a:bodyPr/>
        <a:lstStyle/>
        <a:p>
          <a:endParaRPr lang="ru-RU"/>
        </a:p>
      </dgm:t>
    </dgm:pt>
    <dgm:pt modelId="{E79CE492-3067-44D5-8F8C-F1039ED38426}" type="sibTrans" cxnId="{3E01BCE5-D843-4D78-AA93-1B4D942ED98F}">
      <dgm:prSet/>
      <dgm:spPr/>
      <dgm:t>
        <a:bodyPr/>
        <a:lstStyle/>
        <a:p>
          <a:endParaRPr lang="ru-RU"/>
        </a:p>
      </dgm:t>
    </dgm:pt>
    <dgm:pt modelId="{0E758F36-F627-4B75-B01D-C3BD26BB63C3}">
      <dgm:prSet custT="1"/>
      <dgm:spPr/>
      <dgm:t>
        <a:bodyPr/>
        <a:lstStyle/>
        <a:p>
          <a:r>
            <a:rPr lang="ru-RU" sz="1400" dirty="0" smtClean="0"/>
            <a:t>общепедагогические</a:t>
          </a:r>
          <a:endParaRPr lang="ru-RU" sz="1400" dirty="0"/>
        </a:p>
      </dgm:t>
    </dgm:pt>
    <dgm:pt modelId="{234D274A-5D53-4F78-85DD-7B44BF9F0923}" type="parTrans" cxnId="{90209939-FD4B-4A7C-AB1B-39E2C2AF391C}">
      <dgm:prSet/>
      <dgm:spPr/>
      <dgm:t>
        <a:bodyPr/>
        <a:lstStyle/>
        <a:p>
          <a:endParaRPr lang="ru-RU"/>
        </a:p>
      </dgm:t>
    </dgm:pt>
    <dgm:pt modelId="{45EF9048-7DA3-4961-B8C4-DB1336B5FB87}" type="sibTrans" cxnId="{90209939-FD4B-4A7C-AB1B-39E2C2AF391C}">
      <dgm:prSet/>
      <dgm:spPr/>
      <dgm:t>
        <a:bodyPr/>
        <a:lstStyle/>
        <a:p>
          <a:endParaRPr lang="ru-RU"/>
        </a:p>
      </dgm:t>
    </dgm:pt>
    <dgm:pt modelId="{D4BE8321-EA60-4F61-98AE-3D2FC7E1BADF}">
      <dgm:prSet custT="1"/>
      <dgm:spPr/>
      <dgm:t>
        <a:bodyPr/>
        <a:lstStyle/>
        <a:p>
          <a:r>
            <a:rPr lang="ru-RU" sz="1400" dirty="0" smtClean="0"/>
            <a:t>предметно-методические</a:t>
          </a:r>
          <a:endParaRPr lang="ru-RU" sz="1400" dirty="0"/>
        </a:p>
      </dgm:t>
    </dgm:pt>
    <dgm:pt modelId="{ECF933CC-CBB8-4F5F-81E8-A5984223CAAB}" type="parTrans" cxnId="{E2A66034-0169-4DC0-8B7C-006D47112F77}">
      <dgm:prSet/>
      <dgm:spPr/>
      <dgm:t>
        <a:bodyPr/>
        <a:lstStyle/>
        <a:p>
          <a:endParaRPr lang="ru-RU"/>
        </a:p>
      </dgm:t>
    </dgm:pt>
    <dgm:pt modelId="{1B233FEF-FBB5-4EB4-8876-E7B4DC0A75F0}" type="sibTrans" cxnId="{E2A66034-0169-4DC0-8B7C-006D47112F77}">
      <dgm:prSet/>
      <dgm:spPr/>
      <dgm:t>
        <a:bodyPr/>
        <a:lstStyle/>
        <a:p>
          <a:endParaRPr lang="ru-RU"/>
        </a:p>
      </dgm:t>
    </dgm:pt>
    <dgm:pt modelId="{1F75B308-ADAF-4A8C-A09A-E6642017AB21}">
      <dgm:prSet custT="1"/>
      <dgm:spPr/>
      <dgm:t>
        <a:bodyPr/>
        <a:lstStyle/>
        <a:p>
          <a:r>
            <a:rPr lang="ru-RU" sz="1400" dirty="0" smtClean="0"/>
            <a:t>технологические</a:t>
          </a:r>
          <a:endParaRPr lang="ru-RU" sz="1400" dirty="0"/>
        </a:p>
      </dgm:t>
    </dgm:pt>
    <dgm:pt modelId="{9A076814-DD83-443E-9D81-2B3793084CE2}" type="parTrans" cxnId="{245A85B7-0A19-4D3E-B33E-0409F03EA72F}">
      <dgm:prSet/>
      <dgm:spPr/>
      <dgm:t>
        <a:bodyPr/>
        <a:lstStyle/>
        <a:p>
          <a:endParaRPr lang="ru-RU"/>
        </a:p>
      </dgm:t>
    </dgm:pt>
    <dgm:pt modelId="{FA547249-A8C3-4320-8E5A-5194D3185A13}" type="sibTrans" cxnId="{245A85B7-0A19-4D3E-B33E-0409F03EA72F}">
      <dgm:prSet/>
      <dgm:spPr/>
      <dgm:t>
        <a:bodyPr/>
        <a:lstStyle/>
        <a:p>
          <a:endParaRPr lang="ru-RU"/>
        </a:p>
      </dgm:t>
    </dgm:pt>
    <dgm:pt modelId="{093FDA5B-2499-47A9-BFB1-B0731B78F80A}">
      <dgm:prSet custT="1"/>
      <dgm:spPr/>
      <dgm:t>
        <a:bodyPr/>
        <a:lstStyle/>
        <a:p>
          <a:r>
            <a:rPr lang="ru-RU" sz="1400" dirty="0" smtClean="0"/>
            <a:t>психологические</a:t>
          </a:r>
          <a:endParaRPr lang="ru-RU" sz="1400" dirty="0"/>
        </a:p>
      </dgm:t>
    </dgm:pt>
    <dgm:pt modelId="{5BFC5D47-D68D-4054-84E4-858B86451E0F}" type="parTrans" cxnId="{C41A11D5-8109-4218-912B-316B3474CB74}">
      <dgm:prSet/>
      <dgm:spPr/>
      <dgm:t>
        <a:bodyPr/>
        <a:lstStyle/>
        <a:p>
          <a:endParaRPr lang="ru-RU"/>
        </a:p>
      </dgm:t>
    </dgm:pt>
    <dgm:pt modelId="{F78640A5-9C45-4CF5-A605-B12F76350D2D}" type="sibTrans" cxnId="{C41A11D5-8109-4218-912B-316B3474CB74}">
      <dgm:prSet/>
      <dgm:spPr/>
      <dgm:t>
        <a:bodyPr/>
        <a:lstStyle/>
        <a:p>
          <a:endParaRPr lang="ru-RU"/>
        </a:p>
      </dgm:t>
    </dgm:pt>
    <dgm:pt modelId="{EEB9911B-0A13-4D68-A7D4-6B825C9356E6}">
      <dgm:prSet phldrT="[Текст]" custT="1"/>
      <dgm:spPr/>
      <dgm:t>
        <a:bodyPr/>
        <a:lstStyle/>
        <a:p>
          <a:r>
            <a:rPr lang="ru-RU" sz="1400" dirty="0" smtClean="0"/>
            <a:t>понимание важности развития </a:t>
          </a:r>
          <a:r>
            <a:rPr lang="ru-RU" sz="1400" dirty="0" err="1" smtClean="0"/>
            <a:t>ФГ</a:t>
          </a:r>
          <a:r>
            <a:rPr lang="ru-RU" sz="1400" dirty="0" smtClean="0"/>
            <a:t> в современной социокультурной ситуации; знание сущностных характеристик предметных, метапредметных и ситуационных компонентов</a:t>
          </a:r>
          <a:endParaRPr lang="ru-RU" sz="1400" dirty="0"/>
        </a:p>
      </dgm:t>
    </dgm:pt>
    <dgm:pt modelId="{E1F94C57-3584-4796-823A-C38B192A9F23}" type="parTrans" cxnId="{1ED86C58-EDD7-4F6C-9D23-5385B6DCE5FA}">
      <dgm:prSet/>
      <dgm:spPr/>
      <dgm:t>
        <a:bodyPr/>
        <a:lstStyle/>
        <a:p>
          <a:endParaRPr lang="ru-RU"/>
        </a:p>
      </dgm:t>
    </dgm:pt>
    <dgm:pt modelId="{265064D8-42D9-4A66-ABAC-5E0D4E7E7145}" type="sibTrans" cxnId="{1ED86C58-EDD7-4F6C-9D23-5385B6DCE5FA}">
      <dgm:prSet/>
      <dgm:spPr/>
      <dgm:t>
        <a:bodyPr/>
        <a:lstStyle/>
        <a:p>
          <a:endParaRPr lang="ru-RU"/>
        </a:p>
      </dgm:t>
    </dgm:pt>
    <dgm:pt modelId="{00A913BF-6AA3-4BED-954F-1AD04E5B9935}">
      <dgm:prSet custT="1"/>
      <dgm:spPr/>
      <dgm:t>
        <a:bodyPr/>
        <a:lstStyle/>
        <a:p>
          <a:r>
            <a:rPr lang="ru-RU" sz="1400" dirty="0" smtClean="0"/>
            <a:t>знание подходов и принципов формирования предметных, метапредметных и ситуационных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; знание образовательных технологий, способствующих формированию предметных, метапредметных и ситуационных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; умение осуществлять диагностику сформированности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</a:t>
          </a:r>
          <a:endParaRPr lang="ru-RU" sz="1400" dirty="0"/>
        </a:p>
      </dgm:t>
    </dgm:pt>
    <dgm:pt modelId="{8DA75B9C-DEC4-4E9C-A810-13955B19305A}" type="parTrans" cxnId="{F313ECC9-590C-4E56-841F-18E140FC8CF2}">
      <dgm:prSet/>
      <dgm:spPr/>
      <dgm:t>
        <a:bodyPr/>
        <a:lstStyle/>
        <a:p>
          <a:endParaRPr lang="ru-RU"/>
        </a:p>
      </dgm:t>
    </dgm:pt>
    <dgm:pt modelId="{97E70765-05E9-4BB2-9F82-095FBCACEE94}" type="sibTrans" cxnId="{F313ECC9-590C-4E56-841F-18E140FC8CF2}">
      <dgm:prSet/>
      <dgm:spPr/>
      <dgm:t>
        <a:bodyPr/>
        <a:lstStyle/>
        <a:p>
          <a:endParaRPr lang="ru-RU"/>
        </a:p>
      </dgm:t>
    </dgm:pt>
    <dgm:pt modelId="{C33D5343-D29C-47C8-A0C8-7CC5E5DD3212}">
      <dgm:prSet custT="1"/>
      <dgm:spPr/>
      <dgm:t>
        <a:bodyPr/>
        <a:lstStyle/>
        <a:p>
          <a:r>
            <a:rPr lang="ru-RU" sz="1400" dirty="0" smtClean="0"/>
            <a:t>знание состава компетенций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 и составляющих их умений; умения проектировать задания, исходя из предметных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; проектировать образовательные ситуации на основе межпредметных связей, направленные на развитие метапредметных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обобщать и транслировать свой опыт работы по формированию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способность использовать различные ресурсы для повышения профессиональной компетентности в области развития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</a:t>
          </a:r>
          <a:endParaRPr lang="ru-RU" sz="1400" dirty="0"/>
        </a:p>
      </dgm:t>
    </dgm:pt>
    <dgm:pt modelId="{FB3C1FF2-CFFC-4817-967B-6B5BBC597C55}" type="parTrans" cxnId="{2A02F121-6213-4BCA-8543-922736CC5915}">
      <dgm:prSet/>
      <dgm:spPr/>
      <dgm:t>
        <a:bodyPr/>
        <a:lstStyle/>
        <a:p>
          <a:endParaRPr lang="ru-RU"/>
        </a:p>
      </dgm:t>
    </dgm:pt>
    <dgm:pt modelId="{1C1D1945-AF24-4F32-B71F-8B3CAD6A0A40}" type="sibTrans" cxnId="{2A02F121-6213-4BCA-8543-922736CC5915}">
      <dgm:prSet/>
      <dgm:spPr/>
      <dgm:t>
        <a:bodyPr/>
        <a:lstStyle/>
        <a:p>
          <a:endParaRPr lang="ru-RU"/>
        </a:p>
      </dgm:t>
    </dgm:pt>
    <dgm:pt modelId="{EF11DDFE-7214-4355-8D59-9AC183FDCB32}">
      <dgm:prSet custT="1"/>
      <dgm:spPr/>
      <dgm:t>
        <a:bodyPr/>
        <a:lstStyle/>
        <a:p>
          <a:r>
            <a:rPr lang="ru-RU" sz="1400" smtClean="0"/>
            <a:t>знание </a:t>
          </a:r>
          <a:r>
            <a:rPr lang="ru-RU" sz="1400" dirty="0" smtClean="0"/>
            <a:t>форм и методов повышения профессиональной компетентности в области развития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умение выбирать образовательные технологии, обеспечивающие эффективное формирование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; способность выбирать методы, средства и формы обучения, направленные на формирование компонентов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</a:t>
          </a:r>
          <a:endParaRPr lang="ru-RU" sz="1400" dirty="0"/>
        </a:p>
      </dgm:t>
    </dgm:pt>
    <dgm:pt modelId="{E9902C1E-AA18-48F5-BC09-FBE501DE6545}" type="parTrans" cxnId="{319C337F-1874-4FE8-A808-D606DA59B170}">
      <dgm:prSet/>
      <dgm:spPr/>
      <dgm:t>
        <a:bodyPr/>
        <a:lstStyle/>
        <a:p>
          <a:endParaRPr lang="ru-RU"/>
        </a:p>
      </dgm:t>
    </dgm:pt>
    <dgm:pt modelId="{9E818F2B-0ECC-42C1-920E-BD570BADDE1F}" type="sibTrans" cxnId="{319C337F-1874-4FE8-A808-D606DA59B170}">
      <dgm:prSet/>
      <dgm:spPr/>
      <dgm:t>
        <a:bodyPr/>
        <a:lstStyle/>
        <a:p>
          <a:endParaRPr lang="ru-RU"/>
        </a:p>
      </dgm:t>
    </dgm:pt>
    <dgm:pt modelId="{A2AF92F1-F21A-43E3-98BF-FA4919894646}">
      <dgm:prSet custT="1"/>
      <dgm:spPr/>
      <dgm:t>
        <a:bodyPr/>
        <a:lstStyle/>
        <a:p>
          <a:r>
            <a:rPr lang="ru-RU" sz="1400" dirty="0" smtClean="0"/>
            <a:t>знание способов анализа и рефлексии профессиональной деятельности по развитию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умения определять затруднения в профессиональной деятельности по формированию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определять уровень собственной </a:t>
          </a:r>
          <a:r>
            <a:rPr lang="ru-RU" sz="1400" dirty="0" err="1" smtClean="0"/>
            <a:t>ФГ</a:t>
          </a:r>
          <a:r>
            <a:rPr lang="ru-RU" sz="1400" dirty="0" smtClean="0"/>
            <a:t> и определять перспективы ее развития; способности создавать комфортные условия для учащихся, опираясь на их личностные качества и социальные навыки; проектировать программу личностно-профессионального развития по проблеме формирования </a:t>
          </a:r>
          <a:r>
            <a:rPr lang="ru-RU" sz="1400" dirty="0" err="1" smtClean="0"/>
            <a:t>ФГ</a:t>
          </a:r>
          <a:r>
            <a:rPr lang="ru-RU" sz="1400" dirty="0" smtClean="0"/>
            <a:t> младших школьников; осуществлять рефлексию собственной </a:t>
          </a:r>
          <a:r>
            <a:rPr lang="ru-RU" sz="1400" dirty="0" err="1" smtClean="0"/>
            <a:t>ФГ</a:t>
          </a:r>
          <a:endParaRPr lang="ru-RU" sz="1400" dirty="0"/>
        </a:p>
      </dgm:t>
    </dgm:pt>
    <dgm:pt modelId="{CA3C5670-541A-456C-9AAD-04E6F7114D7C}" type="parTrans" cxnId="{4B145C17-35F5-4B50-A3B5-7C15C590387C}">
      <dgm:prSet/>
      <dgm:spPr/>
      <dgm:t>
        <a:bodyPr/>
        <a:lstStyle/>
        <a:p>
          <a:endParaRPr lang="ru-RU"/>
        </a:p>
      </dgm:t>
    </dgm:pt>
    <dgm:pt modelId="{CBE7E59D-F27C-4F86-929B-5643EECCB3C2}" type="sibTrans" cxnId="{4B145C17-35F5-4B50-A3B5-7C15C590387C}">
      <dgm:prSet/>
      <dgm:spPr/>
      <dgm:t>
        <a:bodyPr/>
        <a:lstStyle/>
        <a:p>
          <a:endParaRPr lang="ru-RU"/>
        </a:p>
      </dgm:t>
    </dgm:pt>
    <dgm:pt modelId="{DB8FDFC9-9AAC-4EEC-B888-9E786CFF6C70}" type="pres">
      <dgm:prSet presAssocID="{EB6FEAF8-FF59-428A-8F3B-B42FB7F840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7046C7-95C5-46E8-AAEA-41244C291574}" type="pres">
      <dgm:prSet presAssocID="{CE8B692E-0B51-47E2-9954-82E639218F7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25BB9E-FBE2-4C24-AF8C-A590EDBC4B38}" type="pres">
      <dgm:prSet presAssocID="{CE8B692E-0B51-47E2-9954-82E639218F73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BF36B-36E8-4459-8E24-6919931E87D0}" type="pres">
      <dgm:prSet presAssocID="{0E758F36-F627-4B75-B01D-C3BD26BB63C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7FD52-AAF2-4D1D-A07A-FF29C5C84575}" type="pres">
      <dgm:prSet presAssocID="{0E758F36-F627-4B75-B01D-C3BD26BB63C3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31F7DC-9C42-4D4B-84B7-F05CD72D132D}" type="pres">
      <dgm:prSet presAssocID="{D4BE8321-EA60-4F61-98AE-3D2FC7E1BAD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06101D-B01A-4865-8EA6-BAF859212A07}" type="pres">
      <dgm:prSet presAssocID="{D4BE8321-EA60-4F61-98AE-3D2FC7E1BADF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91DA8-727E-45C7-8701-2F92814004FC}" type="pres">
      <dgm:prSet presAssocID="{1F75B308-ADAF-4A8C-A09A-E6642017AB2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EE9B2-F4BB-4070-AC6C-D304EC8C78D9}" type="pres">
      <dgm:prSet presAssocID="{1F75B308-ADAF-4A8C-A09A-E6642017AB21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6EE93-228A-40F0-B44E-52AA184A0547}" type="pres">
      <dgm:prSet presAssocID="{093FDA5B-2499-47A9-BFB1-B0731B78F80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4F204-AADC-4350-8E1C-0ACA12A7E340}" type="pres">
      <dgm:prSet presAssocID="{093FDA5B-2499-47A9-BFB1-B0731B78F80A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02F121-6213-4BCA-8543-922736CC5915}" srcId="{D4BE8321-EA60-4F61-98AE-3D2FC7E1BADF}" destId="{C33D5343-D29C-47C8-A0C8-7CC5E5DD3212}" srcOrd="0" destOrd="0" parTransId="{FB3C1FF2-CFFC-4817-967B-6B5BBC597C55}" sibTransId="{1C1D1945-AF24-4F32-B71F-8B3CAD6A0A40}"/>
    <dgm:cxn modelId="{E7976AC0-D1CD-4519-8BAC-62C84D7F4D63}" type="presOf" srcId="{A2AF92F1-F21A-43E3-98BF-FA4919894646}" destId="{BCC4F204-AADC-4350-8E1C-0ACA12A7E340}" srcOrd="0" destOrd="0" presId="urn:microsoft.com/office/officeart/2005/8/layout/vList2"/>
    <dgm:cxn modelId="{0D31A887-2AD1-4374-A7D0-1D778A217E09}" type="presOf" srcId="{EEB9911B-0A13-4D68-A7D4-6B825C9356E6}" destId="{9225BB9E-FBE2-4C24-AF8C-A590EDBC4B38}" srcOrd="0" destOrd="0" presId="urn:microsoft.com/office/officeart/2005/8/layout/vList2"/>
    <dgm:cxn modelId="{E62CC4C6-12CC-4D32-BC75-939E85EB1AFE}" type="presOf" srcId="{1F75B308-ADAF-4A8C-A09A-E6642017AB21}" destId="{5D891DA8-727E-45C7-8701-2F92814004FC}" srcOrd="0" destOrd="0" presId="urn:microsoft.com/office/officeart/2005/8/layout/vList2"/>
    <dgm:cxn modelId="{3E01BCE5-D843-4D78-AA93-1B4D942ED98F}" srcId="{EB6FEAF8-FF59-428A-8F3B-B42FB7F840C9}" destId="{CE8B692E-0B51-47E2-9954-82E639218F73}" srcOrd="0" destOrd="0" parTransId="{90ACC1AF-9E81-4F82-8652-56716EB9BC2F}" sibTransId="{E79CE492-3067-44D5-8F8C-F1039ED38426}"/>
    <dgm:cxn modelId="{319C337F-1874-4FE8-A808-D606DA59B170}" srcId="{1F75B308-ADAF-4A8C-A09A-E6642017AB21}" destId="{EF11DDFE-7214-4355-8D59-9AC183FDCB32}" srcOrd="0" destOrd="0" parTransId="{E9902C1E-AA18-48F5-BC09-FBE501DE6545}" sibTransId="{9E818F2B-0ECC-42C1-920E-BD570BADDE1F}"/>
    <dgm:cxn modelId="{5D700B03-918F-41BC-ABF7-1784F57C94B4}" type="presOf" srcId="{C33D5343-D29C-47C8-A0C8-7CC5E5DD3212}" destId="{FD06101D-B01A-4865-8EA6-BAF859212A07}" srcOrd="0" destOrd="0" presId="urn:microsoft.com/office/officeart/2005/8/layout/vList2"/>
    <dgm:cxn modelId="{245A85B7-0A19-4D3E-B33E-0409F03EA72F}" srcId="{EB6FEAF8-FF59-428A-8F3B-B42FB7F840C9}" destId="{1F75B308-ADAF-4A8C-A09A-E6642017AB21}" srcOrd="3" destOrd="0" parTransId="{9A076814-DD83-443E-9D81-2B3793084CE2}" sibTransId="{FA547249-A8C3-4320-8E5A-5194D3185A13}"/>
    <dgm:cxn modelId="{22EC7D84-81D9-4A60-9445-8234CA40BDA3}" type="presOf" srcId="{0E758F36-F627-4B75-B01D-C3BD26BB63C3}" destId="{7B6BF36B-36E8-4459-8E24-6919931E87D0}" srcOrd="0" destOrd="0" presId="urn:microsoft.com/office/officeart/2005/8/layout/vList2"/>
    <dgm:cxn modelId="{90209939-FD4B-4A7C-AB1B-39E2C2AF391C}" srcId="{EB6FEAF8-FF59-428A-8F3B-B42FB7F840C9}" destId="{0E758F36-F627-4B75-B01D-C3BD26BB63C3}" srcOrd="1" destOrd="0" parTransId="{234D274A-5D53-4F78-85DD-7B44BF9F0923}" sibTransId="{45EF9048-7DA3-4961-B8C4-DB1336B5FB87}"/>
    <dgm:cxn modelId="{F313ECC9-590C-4E56-841F-18E140FC8CF2}" srcId="{0E758F36-F627-4B75-B01D-C3BD26BB63C3}" destId="{00A913BF-6AA3-4BED-954F-1AD04E5B9935}" srcOrd="0" destOrd="0" parTransId="{8DA75B9C-DEC4-4E9C-A810-13955B19305A}" sibTransId="{97E70765-05E9-4BB2-9F82-095FBCACEE94}"/>
    <dgm:cxn modelId="{3B7C018A-58E4-46D0-8FB7-5C4E58D2419F}" type="presOf" srcId="{D4BE8321-EA60-4F61-98AE-3D2FC7E1BADF}" destId="{DE31F7DC-9C42-4D4B-84B7-F05CD72D132D}" srcOrd="0" destOrd="0" presId="urn:microsoft.com/office/officeart/2005/8/layout/vList2"/>
    <dgm:cxn modelId="{CA490AB1-3DFF-44CA-9A5B-1F278DCD7BD1}" type="presOf" srcId="{00A913BF-6AA3-4BED-954F-1AD04E5B9935}" destId="{F657FD52-AAF2-4D1D-A07A-FF29C5C84575}" srcOrd="0" destOrd="0" presId="urn:microsoft.com/office/officeart/2005/8/layout/vList2"/>
    <dgm:cxn modelId="{4B145C17-35F5-4B50-A3B5-7C15C590387C}" srcId="{093FDA5B-2499-47A9-BFB1-B0731B78F80A}" destId="{A2AF92F1-F21A-43E3-98BF-FA4919894646}" srcOrd="0" destOrd="0" parTransId="{CA3C5670-541A-456C-9AAD-04E6F7114D7C}" sibTransId="{CBE7E59D-F27C-4F86-929B-5643EECCB3C2}"/>
    <dgm:cxn modelId="{1ED86C58-EDD7-4F6C-9D23-5385B6DCE5FA}" srcId="{CE8B692E-0B51-47E2-9954-82E639218F73}" destId="{EEB9911B-0A13-4D68-A7D4-6B825C9356E6}" srcOrd="0" destOrd="0" parTransId="{E1F94C57-3584-4796-823A-C38B192A9F23}" sibTransId="{265064D8-42D9-4A66-ABAC-5E0D4E7E7145}"/>
    <dgm:cxn modelId="{E2A66034-0169-4DC0-8B7C-006D47112F77}" srcId="{EB6FEAF8-FF59-428A-8F3B-B42FB7F840C9}" destId="{D4BE8321-EA60-4F61-98AE-3D2FC7E1BADF}" srcOrd="2" destOrd="0" parTransId="{ECF933CC-CBB8-4F5F-81E8-A5984223CAAB}" sibTransId="{1B233FEF-FBB5-4EB4-8876-E7B4DC0A75F0}"/>
    <dgm:cxn modelId="{1EEE5A38-F6CE-4A9C-A236-699F9F428418}" type="presOf" srcId="{093FDA5B-2499-47A9-BFB1-B0731B78F80A}" destId="{5B86EE93-228A-40F0-B44E-52AA184A0547}" srcOrd="0" destOrd="0" presId="urn:microsoft.com/office/officeart/2005/8/layout/vList2"/>
    <dgm:cxn modelId="{05AE7377-901F-499B-B72B-D1E446527011}" type="presOf" srcId="{EF11DDFE-7214-4355-8D59-9AC183FDCB32}" destId="{862EE9B2-F4BB-4070-AC6C-D304EC8C78D9}" srcOrd="0" destOrd="0" presId="urn:microsoft.com/office/officeart/2005/8/layout/vList2"/>
    <dgm:cxn modelId="{08BE48C9-2D57-42D5-B548-6825FDFB954C}" type="presOf" srcId="{EB6FEAF8-FF59-428A-8F3B-B42FB7F840C9}" destId="{DB8FDFC9-9AAC-4EEC-B888-9E786CFF6C70}" srcOrd="0" destOrd="0" presId="urn:microsoft.com/office/officeart/2005/8/layout/vList2"/>
    <dgm:cxn modelId="{C41A11D5-8109-4218-912B-316B3474CB74}" srcId="{EB6FEAF8-FF59-428A-8F3B-B42FB7F840C9}" destId="{093FDA5B-2499-47A9-BFB1-B0731B78F80A}" srcOrd="4" destOrd="0" parTransId="{5BFC5D47-D68D-4054-84E4-858B86451E0F}" sibTransId="{F78640A5-9C45-4CF5-A605-B12F76350D2D}"/>
    <dgm:cxn modelId="{27518C7F-DC1D-4CBE-8541-DF1A5EC676C8}" type="presOf" srcId="{CE8B692E-0B51-47E2-9954-82E639218F73}" destId="{327046C7-95C5-46E8-AAEA-41244C291574}" srcOrd="0" destOrd="0" presId="urn:microsoft.com/office/officeart/2005/8/layout/vList2"/>
    <dgm:cxn modelId="{40D6E657-CA9F-40E7-A634-FFA7976AD98F}" type="presParOf" srcId="{DB8FDFC9-9AAC-4EEC-B888-9E786CFF6C70}" destId="{327046C7-95C5-46E8-AAEA-41244C291574}" srcOrd="0" destOrd="0" presId="urn:microsoft.com/office/officeart/2005/8/layout/vList2"/>
    <dgm:cxn modelId="{BF1BBF38-CDC4-4EFB-AC7B-17A6BADE80AC}" type="presParOf" srcId="{DB8FDFC9-9AAC-4EEC-B888-9E786CFF6C70}" destId="{9225BB9E-FBE2-4C24-AF8C-A590EDBC4B38}" srcOrd="1" destOrd="0" presId="urn:microsoft.com/office/officeart/2005/8/layout/vList2"/>
    <dgm:cxn modelId="{94FFF5CC-3934-4646-85C8-E2608D45B0F4}" type="presParOf" srcId="{DB8FDFC9-9AAC-4EEC-B888-9E786CFF6C70}" destId="{7B6BF36B-36E8-4459-8E24-6919931E87D0}" srcOrd="2" destOrd="0" presId="urn:microsoft.com/office/officeart/2005/8/layout/vList2"/>
    <dgm:cxn modelId="{184A2B74-D904-4EF5-8E4D-4AAB755D75C8}" type="presParOf" srcId="{DB8FDFC9-9AAC-4EEC-B888-9E786CFF6C70}" destId="{F657FD52-AAF2-4D1D-A07A-FF29C5C84575}" srcOrd="3" destOrd="0" presId="urn:microsoft.com/office/officeart/2005/8/layout/vList2"/>
    <dgm:cxn modelId="{FB3B763B-D91E-4229-B554-0B8C37E84A15}" type="presParOf" srcId="{DB8FDFC9-9AAC-4EEC-B888-9E786CFF6C70}" destId="{DE31F7DC-9C42-4D4B-84B7-F05CD72D132D}" srcOrd="4" destOrd="0" presId="urn:microsoft.com/office/officeart/2005/8/layout/vList2"/>
    <dgm:cxn modelId="{B33730D0-F2FE-40D0-A9D4-E425227FA418}" type="presParOf" srcId="{DB8FDFC9-9AAC-4EEC-B888-9E786CFF6C70}" destId="{FD06101D-B01A-4865-8EA6-BAF859212A07}" srcOrd="5" destOrd="0" presId="urn:microsoft.com/office/officeart/2005/8/layout/vList2"/>
    <dgm:cxn modelId="{C4A87857-65B9-430E-B380-548EFBF095AA}" type="presParOf" srcId="{DB8FDFC9-9AAC-4EEC-B888-9E786CFF6C70}" destId="{5D891DA8-727E-45C7-8701-2F92814004FC}" srcOrd="6" destOrd="0" presId="urn:microsoft.com/office/officeart/2005/8/layout/vList2"/>
    <dgm:cxn modelId="{155FC08B-1139-4001-9FB9-AEF32D13C0CC}" type="presParOf" srcId="{DB8FDFC9-9AAC-4EEC-B888-9E786CFF6C70}" destId="{862EE9B2-F4BB-4070-AC6C-D304EC8C78D9}" srcOrd="7" destOrd="0" presId="urn:microsoft.com/office/officeart/2005/8/layout/vList2"/>
    <dgm:cxn modelId="{C14FC6B2-D315-4459-815F-08FE99BEA435}" type="presParOf" srcId="{DB8FDFC9-9AAC-4EEC-B888-9E786CFF6C70}" destId="{5B86EE93-228A-40F0-B44E-52AA184A0547}" srcOrd="8" destOrd="0" presId="urn:microsoft.com/office/officeart/2005/8/layout/vList2"/>
    <dgm:cxn modelId="{9923B51B-96D8-4044-A29C-581DF4FCD9C5}" type="presParOf" srcId="{DB8FDFC9-9AAC-4EEC-B888-9E786CFF6C70}" destId="{BCC4F204-AADC-4350-8E1C-0ACA12A7E340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20682-AF3A-43D3-BA91-462904550A53}">
      <dsp:nvSpPr>
        <dsp:cNvPr id="0" name=""/>
        <dsp:cNvSpPr/>
      </dsp:nvSpPr>
      <dsp:spPr>
        <a:xfrm>
          <a:off x="56" y="129691"/>
          <a:ext cx="5370247" cy="848112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Пути формирования </a:t>
          </a:r>
          <a:r>
            <a:rPr lang="ru-RU" sz="2300" kern="1200" dirty="0" err="1" smtClean="0"/>
            <a:t>ФГ</a:t>
          </a:r>
          <a:r>
            <a:rPr lang="ru-RU" sz="2300" kern="1200" dirty="0" smtClean="0"/>
            <a:t> младших школьников </a:t>
          </a:r>
          <a:endParaRPr lang="ru-RU" sz="2300" kern="1200" dirty="0"/>
        </a:p>
      </dsp:txBody>
      <dsp:txXfrm>
        <a:off x="56" y="129691"/>
        <a:ext cx="5370247" cy="848112"/>
      </dsp:txXfrm>
    </dsp:sp>
    <dsp:sp modelId="{D523D0BE-1678-4567-A905-41A04A42B928}">
      <dsp:nvSpPr>
        <dsp:cNvPr id="0" name=""/>
        <dsp:cNvSpPr/>
      </dsp:nvSpPr>
      <dsp:spPr>
        <a:xfrm>
          <a:off x="56" y="977803"/>
          <a:ext cx="5370247" cy="520863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решение проблем в разнообразных контекстах реального мира, 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использование адекватных ситуациям языковых и речевых средств в процессе общения, взаимодействия и сотрудничества,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решение элементарных жизненных практических задач в процессе взаимодействия с окружающей средой,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использование математических понятий и способов действий для описания, объяснения и предсказания событий  </a:t>
          </a:r>
          <a:endParaRPr lang="ru-RU" sz="2300" kern="1200" dirty="0"/>
        </a:p>
      </dsp:txBody>
      <dsp:txXfrm>
        <a:off x="56" y="977803"/>
        <a:ext cx="5370247" cy="5208637"/>
      </dsp:txXfrm>
    </dsp:sp>
    <dsp:sp modelId="{9EDF401A-7DD4-4393-AAE1-98928E65ECAD}">
      <dsp:nvSpPr>
        <dsp:cNvPr id="0" name=""/>
        <dsp:cNvSpPr/>
      </dsp:nvSpPr>
      <dsp:spPr>
        <a:xfrm>
          <a:off x="6122193" y="70569"/>
          <a:ext cx="5370247" cy="848112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Задачи</a:t>
          </a:r>
          <a:r>
            <a:rPr lang="ru-RU" sz="2300" kern="1200" dirty="0" smtClean="0"/>
            <a:t>, которые должен уметь решать учитель начальных классов </a:t>
          </a:r>
          <a:endParaRPr lang="ru-RU" sz="2300" kern="1200" dirty="0"/>
        </a:p>
      </dsp:txBody>
      <dsp:txXfrm>
        <a:off x="6122193" y="70569"/>
        <a:ext cx="5370247" cy="848112"/>
      </dsp:txXfrm>
    </dsp:sp>
    <dsp:sp modelId="{B533AE2F-994F-4428-A7DA-7C45872B4900}">
      <dsp:nvSpPr>
        <dsp:cNvPr id="0" name=""/>
        <dsp:cNvSpPr/>
      </dsp:nvSpPr>
      <dsp:spPr>
        <a:xfrm>
          <a:off x="6122137" y="977803"/>
          <a:ext cx="5370247" cy="520863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создавать условия для овладения учащимися предметными знаниями, умениями, способами деятельности,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содействовать овладению учащимися компетенциями, соответствующими универсальным составляющим </a:t>
          </a:r>
          <a:r>
            <a:rPr lang="ru-RU" sz="2300" kern="1200" dirty="0" err="1" smtClean="0"/>
            <a:t>ФГ</a:t>
          </a:r>
          <a:r>
            <a:rPr lang="ru-RU" sz="2300" kern="1200" dirty="0" smtClean="0"/>
            <a:t>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предоставить возможности для овладения учащимися на доступном для них уровне </a:t>
          </a:r>
          <a:r>
            <a:rPr lang="ru-RU" sz="2300" kern="1200" dirty="0" err="1" smtClean="0"/>
            <a:t>УУД</a:t>
          </a:r>
          <a:r>
            <a:rPr lang="ru-RU" sz="2300" kern="1200" dirty="0" smtClean="0"/>
            <a:t>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обеспечить вариативность контекстов решения учебно-практических проблем,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способствовать формированию рефлексивно-оценочных умений</a:t>
          </a:r>
          <a:endParaRPr lang="ru-RU" sz="2300" kern="1200" dirty="0"/>
        </a:p>
      </dsp:txBody>
      <dsp:txXfrm>
        <a:off x="6122137" y="977803"/>
        <a:ext cx="5370247" cy="5208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5E6F3-799C-44E0-A9EF-BDA9CFE19A13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EB00B-8ECF-4D60-839A-8AC36FAD6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8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3636F-17AF-4299-A871-03C2A27EF857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15188-7058-4B7E-9966-426CD61C23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57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15188-7058-4B7E-9966-426CD61C23A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125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14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97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76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38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7E6E6"/>
                </a:solidFill>
              </a:rPr>
              <a:pPr/>
              <a:t>11/23/2022</a:t>
            </a:fld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7E6E6"/>
                </a:solidFill>
              </a:rPr>
              <a:pPr/>
              <a:t>‹#›</a:t>
            </a:fld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3182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2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6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24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2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1364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703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4546A"/>
                </a:solidFill>
              </a:rPr>
              <a:pPr/>
              <a:t>11/23/2022</a:t>
            </a:fld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4546A"/>
                </a:solidFill>
              </a:rPr>
              <a:pPr/>
              <a:t>‹#›</a:t>
            </a:fld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026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9630" y="2289483"/>
            <a:ext cx="8361229" cy="2098226"/>
          </a:xfrm>
        </p:spPr>
        <p:txBody>
          <a:bodyPr/>
          <a:lstStyle/>
          <a:p>
            <a:r>
              <a:rPr lang="ru-RU" sz="3600" b="1" dirty="0"/>
              <a:t>Разработать </a:t>
            </a:r>
            <a:r>
              <a:rPr lang="ru-RU" sz="3600" b="1" dirty="0" err="1" smtClean="0"/>
              <a:t>перечЕНЬ</a:t>
            </a:r>
            <a:r>
              <a:rPr lang="ru-RU" sz="3600" b="1" dirty="0" smtClean="0"/>
              <a:t> </a:t>
            </a:r>
            <a:r>
              <a:rPr lang="ru-RU" sz="3600" b="1" dirty="0"/>
              <a:t>компетенций, отражающих готовность будущих учителей начальных классов к формированию функциональной грамотности обучающихся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28526" y="4609838"/>
            <a:ext cx="6831673" cy="1086237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Руководитель </a:t>
            </a:r>
            <a:r>
              <a:rPr lang="ru-RU" dirty="0" err="1" smtClean="0"/>
              <a:t>ВНК</a:t>
            </a:r>
            <a:r>
              <a:rPr lang="ru-RU" dirty="0" smtClean="0"/>
              <a:t>  </a:t>
            </a:r>
            <a:r>
              <a:rPr lang="ru-RU" dirty="0" err="1" smtClean="0"/>
              <a:t>Н.В.Жданович</a:t>
            </a:r>
            <a:endParaRPr lang="ru-RU" dirty="0" smtClean="0"/>
          </a:p>
        </p:txBody>
      </p:sp>
      <p:grpSp>
        <p:nvGrpSpPr>
          <p:cNvPr id="4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  <a:solidFill>
            <a:schemeClr val="accent5">
              <a:lumMod val="50000"/>
            </a:schemeClr>
          </a:solidFill>
        </p:grpSpPr>
        <p:sp>
          <p:nvSpPr>
            <p:cNvPr id="5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6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1091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333" y="160867"/>
            <a:ext cx="10583333" cy="1485900"/>
          </a:xfrm>
        </p:spPr>
        <p:txBody>
          <a:bodyPr>
            <a:normAutofit/>
          </a:bodyPr>
          <a:lstStyle/>
          <a:p>
            <a:r>
              <a:rPr lang="ru-RU" dirty="0" smtClean="0"/>
              <a:t>Готовность учителя начальных классов </a:t>
            </a:r>
            <a:br>
              <a:rPr lang="ru-RU" dirty="0" smtClean="0"/>
            </a:br>
            <a:r>
              <a:rPr lang="ru-RU" dirty="0" smtClean="0"/>
              <a:t>к формированию </a:t>
            </a:r>
            <a:r>
              <a:rPr lang="ru-RU" dirty="0" err="1" smtClean="0"/>
              <a:t>ФГ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982" y="1524000"/>
            <a:ext cx="11267017" cy="4696883"/>
          </a:xfrm>
        </p:spPr>
        <p:txBody>
          <a:bodyPr>
            <a:noAutofit/>
          </a:bodyPr>
          <a:lstStyle/>
          <a:p>
            <a:r>
              <a:rPr lang="ru-RU" sz="2800" dirty="0"/>
              <a:t>трудовые функции, выполняемые учителем начальных </a:t>
            </a:r>
            <a:r>
              <a:rPr lang="ru-RU" sz="2800" dirty="0" smtClean="0"/>
              <a:t>классов;</a:t>
            </a:r>
          </a:p>
          <a:p>
            <a:r>
              <a:rPr lang="ru-RU" sz="2800" dirty="0"/>
              <a:t>с</a:t>
            </a:r>
            <a:r>
              <a:rPr lang="ru-RU" sz="2800" dirty="0" smtClean="0"/>
              <a:t>ущностные характеристики </a:t>
            </a:r>
            <a:r>
              <a:rPr lang="ru-RU" sz="2800" dirty="0" err="1" smtClean="0"/>
              <a:t>ФГ</a:t>
            </a:r>
            <a:r>
              <a:rPr lang="ru-RU" sz="2800" dirty="0" smtClean="0"/>
              <a:t>;</a:t>
            </a:r>
          </a:p>
          <a:p>
            <a:r>
              <a:rPr lang="ru-RU" sz="2800" dirty="0" err="1"/>
              <a:t>полипредметный</a:t>
            </a:r>
            <a:r>
              <a:rPr lang="ru-RU" sz="2800" dirty="0"/>
              <a:t> характер деятельности учителя начальных </a:t>
            </a:r>
            <a:r>
              <a:rPr lang="ru-RU" sz="2800" dirty="0" smtClean="0"/>
              <a:t>классов;</a:t>
            </a:r>
          </a:p>
          <a:p>
            <a:r>
              <a:rPr lang="ru-RU" sz="2800" dirty="0"/>
              <a:t>спектр используемых </a:t>
            </a:r>
            <a:r>
              <a:rPr lang="ru-RU" sz="2800" dirty="0" smtClean="0"/>
              <a:t>образовательных технологий;</a:t>
            </a:r>
          </a:p>
          <a:p>
            <a:r>
              <a:rPr lang="ru-RU" sz="2800" dirty="0"/>
              <a:t>ограничения в формировании отдельных видов грамотности, связанные с возрастными особенностями младших </a:t>
            </a:r>
            <a:r>
              <a:rPr lang="ru-RU" sz="2800" dirty="0" smtClean="0"/>
              <a:t>школьников;</a:t>
            </a:r>
          </a:p>
          <a:p>
            <a:r>
              <a:rPr lang="ru-RU" sz="2800" dirty="0"/>
              <a:t>бинарный характер готовности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5359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890840"/>
              </p:ext>
            </p:extLst>
          </p:nvPr>
        </p:nvGraphicFramePr>
        <p:xfrm>
          <a:off x="310092" y="237066"/>
          <a:ext cx="11492441" cy="6316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173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72507"/>
              </p:ext>
            </p:extLst>
          </p:nvPr>
        </p:nvGraphicFramePr>
        <p:xfrm>
          <a:off x="114038" y="132927"/>
          <a:ext cx="11959431" cy="651130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680895"/>
                <a:gridCol w="10278536"/>
              </a:tblGrid>
              <a:tr h="551052"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СК</a:t>
                      </a:r>
                      <a:r>
                        <a:rPr lang="ru-RU" sz="1400" dirty="0" smtClean="0">
                          <a:effectLst/>
                        </a:rPr>
                        <a:t>-7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Осуществлять педагогическую деятельность по формированию у учащихся функциональной грамотности (ФГ) для успешной адаптации и полноценного функционирования в современном обществе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</a:tr>
              <a:tr h="1998323"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Требования к знаниям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понимать важность развития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в современной социокультурной ситуации;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подходы и принципы формирования предметных, метапредметных и ситуационных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сущностные характеристики предметных, метапредметных и ситуационных компонентов;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состав компетенций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 и составляющих их умений;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образовательные технологии, способствующие формированию предметных, метапредметных и ситуационных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способы анализа и рефлексии профессиональной деятельности по развитию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знать формы и методы повышения профессиональной компетентности в области развития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</a:tr>
              <a:tr h="2032356"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Требования к умениям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проектировать задания, исходя из предметных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проектировать образовательные ситуации на основе межпредметных связей, направленные на развитие </a:t>
                      </a:r>
                      <a:r>
                        <a:rPr lang="ru-RU" sz="1400" dirty="0" err="1">
                          <a:effectLst/>
                        </a:rPr>
                        <a:t>метапредметного</a:t>
                      </a:r>
                      <a:r>
                        <a:rPr lang="ru-RU" sz="1400" dirty="0">
                          <a:effectLst/>
                        </a:rPr>
                        <a:t> компонента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выбирать образовательные технологии, обеспечивающие эффективное формирование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осуществлять диагностику сформированности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определять затруднения в профессиональной деятельности по формированию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обобщать и транслировать свой опыт работы по формированию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08940" algn="l"/>
                        </a:tabLst>
                      </a:pPr>
                      <a:r>
                        <a:rPr lang="ru-RU" sz="1400" dirty="0">
                          <a:effectLst/>
                        </a:rPr>
                        <a:t>уметь определять уровень собственной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и определять перспективы ее развития;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</a:tr>
              <a:tr h="1653156">
                <a:tc>
                  <a:txBody>
                    <a:bodyPr/>
                    <a:lstStyle/>
                    <a:p>
                      <a:pPr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Ответственность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</a:pPr>
                      <a:r>
                        <a:rPr lang="ru-RU" sz="1400" dirty="0">
                          <a:effectLst/>
                        </a:rPr>
                        <a:t>способен выбирать методы, средства и формы обучения, направленные на формирование компонентов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</a:pPr>
                      <a:r>
                        <a:rPr lang="ru-RU" sz="1400" dirty="0">
                          <a:effectLst/>
                        </a:rPr>
                        <a:t>способен создавать комфортные условия для учащихся, опираясь на их личностные качества и социальные навыки;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</a:pPr>
                      <a:r>
                        <a:rPr lang="ru-RU" sz="1400" dirty="0">
                          <a:effectLst/>
                        </a:rPr>
                        <a:t>способен проектировать программу личностно-профессионального развития по проблеме формирования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</a:pPr>
                      <a:r>
                        <a:rPr lang="ru-RU" sz="1400" dirty="0">
                          <a:effectLst/>
                        </a:rPr>
                        <a:t>способен использовать различные ресурсы для повышения профессиональной компетентности в области развития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 младших школьников;</a:t>
                      </a:r>
                    </a:p>
                    <a:p>
                      <a:pPr marL="342900" lvl="0" indent="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</a:pPr>
                      <a:r>
                        <a:rPr lang="ru-RU" sz="1400" dirty="0">
                          <a:effectLst/>
                        </a:rPr>
                        <a:t>способен осуществлять рефлексию собственной </a:t>
                      </a:r>
                      <a:r>
                        <a:rPr lang="ru-RU" sz="1400" dirty="0" err="1">
                          <a:effectLst/>
                        </a:rPr>
                        <a:t>ФГ</a:t>
                      </a:r>
                      <a:r>
                        <a:rPr lang="ru-RU" sz="1400" dirty="0">
                          <a:effectLst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458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64780717"/>
              </p:ext>
            </p:extLst>
          </p:nvPr>
        </p:nvGraphicFramePr>
        <p:xfrm>
          <a:off x="287865" y="550332"/>
          <a:ext cx="11633199" cy="6307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470400" y="169333"/>
            <a:ext cx="3674533" cy="380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ПЕРЕЧЕНЬ КОМПЕТЕНЦИЙ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0153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402</TotalTime>
  <Words>668</Words>
  <Application>Microsoft Office PowerPoint</Application>
  <PresentationFormat>Широкоэкранный</PresentationFormat>
  <Paragraphs>56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Symbol</vt:lpstr>
      <vt:lpstr>Times New Roman</vt:lpstr>
      <vt:lpstr>Crop</vt:lpstr>
      <vt:lpstr>Разработать перечЕНЬ компетенций, отражающих готовность будущих учителей начальных классов к формированию функциональной грамотности обучающихся</vt:lpstr>
      <vt:lpstr>Готовность учителя начальных классов  к формированию ФГ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Oksana Soroka</dc:creator>
  <cp:lastModifiedBy>Oksana Soroka</cp:lastModifiedBy>
  <cp:revision>112</cp:revision>
  <cp:lastPrinted>2022-03-29T18:44:45Z</cp:lastPrinted>
  <dcterms:created xsi:type="dcterms:W3CDTF">2022-03-29T16:14:38Z</dcterms:created>
  <dcterms:modified xsi:type="dcterms:W3CDTF">2022-11-23T16:21:48Z</dcterms:modified>
</cp:coreProperties>
</file>