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77" r:id="rId3"/>
    <p:sldId id="278" r:id="rId4"/>
    <p:sldId id="262" r:id="rId5"/>
    <p:sldId id="263" r:id="rId6"/>
    <p:sldId id="264" r:id="rId7"/>
    <p:sldId id="274" r:id="rId8"/>
    <p:sldId id="276" r:id="rId9"/>
    <p:sldId id="275" r:id="rId10"/>
    <p:sldId id="273" r:id="rId11"/>
    <p:sldId id="269" r:id="rId12"/>
    <p:sldId id="272" r:id="rId13"/>
    <p:sldId id="270" r:id="rId14"/>
    <p:sldId id="271" r:id="rId15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21573-292E-4E8B-863E-FACA93698DE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934D0-E8CD-4D2C-A9E3-0063AA945F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810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39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6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78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47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3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12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29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95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15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42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26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DA837-9DFD-4528-93BE-17BF01D3C149}" type="datetimeFigureOut">
              <a:rPr lang="ru-RU" smtClean="0"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8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1750" y="789709"/>
            <a:ext cx="9680029" cy="3939946"/>
          </a:xfrm>
        </p:spPr>
        <p:txBody>
          <a:bodyPr>
            <a:noAutofit/>
          </a:bodyPr>
          <a:lstStyle/>
          <a:p>
            <a:br>
              <a:rPr lang="ru-RU" sz="3200" b="1" dirty="0"/>
            </a:br>
            <a:br>
              <a:rPr lang="ru-RU" sz="3200" b="1" dirty="0"/>
            </a:br>
            <a:r>
              <a:rPr lang="ru-RU" sz="3200" b="1" dirty="0"/>
              <a:t>ВНК – ФГ 21-002 ПЕДАГОГИКА И ПСИХОЛОГИЯ</a:t>
            </a:r>
            <a:br>
              <a:rPr lang="ru-RU" sz="3200" b="1" dirty="0"/>
            </a:br>
            <a:br>
              <a:rPr lang="ru-RU" sz="3200" b="1" dirty="0"/>
            </a:br>
            <a:br>
              <a:rPr lang="ru-RU" sz="3200" b="1" dirty="0"/>
            </a:br>
            <a:r>
              <a:rPr lang="ru-RU" sz="3200" b="1" dirty="0"/>
              <a:t>4 этап 2022 г. </a:t>
            </a:r>
            <a:r>
              <a:rPr lang="ru-RU" sz="3200" b="1" dirty="0">
                <a:solidFill>
                  <a:srgbClr val="002060"/>
                </a:solidFill>
              </a:rPr>
              <a:t>«Разработать перечни компетенций, отражающих готовность будущих педагогических работников к формированию функциональной грамотности обучающихся»</a:t>
            </a:r>
            <a:br>
              <a:rPr lang="ru-RU" sz="3200" b="1" i="1" dirty="0">
                <a:solidFill>
                  <a:srgbClr val="002060"/>
                </a:solidFill>
              </a:rPr>
            </a:b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04083" y="4624552"/>
            <a:ext cx="4235669" cy="2354316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/>
              <a:t>Профессор Жук О.Л., </a:t>
            </a:r>
          </a:p>
          <a:p>
            <a:pPr algn="just"/>
            <a:r>
              <a:rPr lang="ru-RU" sz="2800" b="1" dirty="0"/>
              <a:t>доцент Гордеева И.В., </a:t>
            </a:r>
          </a:p>
          <a:p>
            <a:pPr algn="just"/>
            <a:r>
              <a:rPr lang="ru-RU" sz="2800" b="1" dirty="0"/>
              <a:t>доцент Перевозный А.В.</a:t>
            </a:r>
          </a:p>
        </p:txBody>
      </p:sp>
    </p:spTree>
    <p:extLst>
      <p:ext uri="{BB962C8B-B14F-4D97-AF65-F5344CB8AC3E}">
        <p14:creationId xmlns:p14="http://schemas.microsoft.com/office/powerpoint/2010/main" val="3478568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587" y="789709"/>
            <a:ext cx="10515600" cy="1274618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С целью конкретизации и уточнения наиболее эффективных путей формирования готовности будущих учителей к развитию функциональной грамотности обучающихся нами была разработана </a:t>
            </a:r>
            <a:r>
              <a:rPr lang="ru-RU" sz="28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анкета</a:t>
            </a:r>
            <a:r>
              <a:rPr lang="ru-RU" sz="2800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 для студентов-будущих учителей, включающая 12 содержательных вопросов. </a:t>
            </a:r>
            <a:endParaRPr lang="ru-RU" sz="28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587" y="2590800"/>
            <a:ext cx="10139378" cy="3200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Ответы на вопросы анкеты позволят </a:t>
            </a:r>
            <a:r>
              <a:rPr lang="ru-RU" dirty="0"/>
              <a:t>по содержательному критерию классифицировать мнения студентов и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выявить</a:t>
            </a:r>
            <a:r>
              <a:rPr lang="ru-RU" dirty="0"/>
              <a:t>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степень владения студентами знаниями и умениями по проблеме развития функциональной грамотности учащихся (сущность и структура функциональной грамотности, способы ее формирования и т.д.); определить отношение студентов к проблеме подготовки будущих учителей к развитию функциональной грамотности обучающихся.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310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621" y="0"/>
            <a:ext cx="10607565" cy="1923393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Полученные промежуточные результаты исследования позволяют конкретизировать </a:t>
            </a:r>
            <a:r>
              <a:rPr lang="ru-RU" sz="28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совершенствования подготовки студентов-будущих учителей </a:t>
            </a:r>
            <a:r>
              <a:rPr lang="ru-RU" sz="2800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к формированию ФГ школьников в условиях университета:</a:t>
            </a:r>
            <a:br>
              <a:rPr lang="ru-RU" sz="2800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586" y="2064327"/>
            <a:ext cx="10786241" cy="4431065"/>
          </a:xfrm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06000"/>
              </a:lnSpc>
              <a:buFont typeface="+mj-lt"/>
              <a:buAutoNum type="arabicParenR"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включение в учебные программы психолого-педагогических дисциплин разделов о сущности, структуре, путях формирования ФГ учащихся;</a:t>
            </a: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arenR"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включение в учебные программы по частным методикам преподавания разделов по вопросам проектирования контекстного содержания обучения, разработки и использования в учебном процессе компетентностных (контекстных) задач, задач, подобных </a:t>
            </a: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PISA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-заданиям, применению соответствующих технологий, методов, форм, средств обучения;</a:t>
            </a: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arenR"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реализация студентами междисциплинарных проектов с выполнением научно-прикладных заданий, кейсов, </a:t>
            </a:r>
            <a:r>
              <a:rPr lang="ru-RU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компетентностных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заданий,  способствующих </a:t>
            </a:r>
            <a:r>
              <a:rPr lang="ru-RU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формированию у будущих учителей ФГ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arenR"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включение в программу практики студентов заданий по развитию ФГ обучающихся;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620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586" y="983673"/>
            <a:ext cx="10786241" cy="5511719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5) расширение тематики курсовых и дипломных работ с включением вопросов, касающихся формирования ФГ школьников, разработки и внедрения в учебный процесс контекстных задач;</a:t>
            </a:r>
          </a:p>
          <a:p>
            <a:pPr marL="0" lv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6) применение на лекционных и практических занятиях кейс-обучения, проектного обучения, эксперимента, обучения через исследование, групповой работы, перевернутого обучения, что создает условия для выполнения студентами заданий, направленных на формирование у них готовности к развитию ФГ школьников;</a:t>
            </a:r>
          </a:p>
          <a:p>
            <a:pPr mar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7) изучение студентами в процессе освоения учебных дисциплин образовательных инноваций, эффективных стратегий и технологий обучения и воспитания, связанных с проблемами формирования ФГ учащихся, и их использование в собственном педагогическом опыте в период педагогических практик.</a:t>
            </a: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+mj-lt"/>
              <a:buAutoNum type="arabicParenR"/>
            </a:pP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46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524" y="-86821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Авторские публикации по теме НИР в 2022 г.</a:t>
            </a:r>
            <a:br>
              <a:rPr lang="en-US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(</a:t>
            </a:r>
            <a:r>
              <a:rPr lang="en-US" sz="3600" b="1" dirty="0">
                <a:solidFill>
                  <a:srgbClr val="002060"/>
                </a:solidFill>
              </a:rPr>
              <a:t>4 </a:t>
            </a:r>
            <a:r>
              <a:rPr lang="ru-RU" sz="3600" b="1" dirty="0">
                <a:solidFill>
                  <a:srgbClr val="002060"/>
                </a:solidFill>
              </a:rPr>
              <a:t>статьи, 4 материалов)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197" y="1427018"/>
            <a:ext cx="11665527" cy="5430982"/>
          </a:xfrm>
        </p:spPr>
        <p:txBody>
          <a:bodyPr>
            <a:normAutofit fontScale="55000" lnSpcReduction="20000"/>
          </a:bodyPr>
          <a:lstStyle/>
          <a:p>
            <a:pPr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ru-RU" sz="3800" b="1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800" b="0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0" kern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Жук, О. Л. </a:t>
            </a:r>
            <a:r>
              <a:rPr lang="ru-RU" sz="3800" b="0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Модель готовности будущего учителя к формированию функциональной грамотности учащихся / О.Л. Жук // </a:t>
            </a:r>
            <a:r>
              <a:rPr lang="ru-RU" sz="3800" b="0" kern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Весц</a:t>
            </a:r>
            <a:r>
              <a:rPr lang="en-US" sz="3800" b="0" kern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800" b="0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БДПУ. – </a:t>
            </a:r>
            <a:r>
              <a:rPr lang="ru-RU" sz="3800" b="0" kern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Серыя</a:t>
            </a:r>
            <a:r>
              <a:rPr lang="ru-RU" sz="3800" b="0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1. - 2022. - № 2. – С. 6 – 13.</a:t>
            </a:r>
            <a:endParaRPr lang="ru-RU" sz="3800" b="1" kern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ru-RU" sz="3800" b="1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800" b="0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Жук, О. Л. Организация научно-педагогических исследований по проблеме формирования функциональной грамотности и компетенций / О.Л. Жук // </a:t>
            </a:r>
            <a:r>
              <a:rPr lang="ru-RU" sz="3800" b="0" kern="1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Вышэйшая</a:t>
            </a:r>
            <a:r>
              <a:rPr lang="ru-RU" sz="3800" b="0" kern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школа. – 2022. - № 4. – С. 3-7.</a:t>
            </a:r>
            <a:endParaRPr lang="ru-RU" sz="3800" b="1" kern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Жук, О. Л. </a:t>
            </a:r>
            <a:r>
              <a:rPr lang="ru-RU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Функциональная грамотность младших школьников: сущность и условия формирования в образовательном процессе / О.Л. Жук, Н.В. Буйко // </a:t>
            </a:r>
            <a:r>
              <a:rPr lang="ru-RU" sz="3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Адукацыя</a:t>
            </a:r>
            <a:r>
              <a:rPr lang="ru-RU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выхаванне</a:t>
            </a:r>
            <a:r>
              <a:rPr lang="ru-RU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– 2022. – № 9. – С. 6 – 18.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Гордеева, И. В. Особенности подготовки будущих педагогов к формированию функциональной грамотности обучающихся / И. В. Гордеева // Высшая школа: проблемы и перспективы : сб. материалов XV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Междунар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науч.-метод.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., Минск, 18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нояб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2021 г. /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Респ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ин-т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высш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шк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; отв. за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вып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Н. С.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Клишевич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– Минск, 2021. – С. 199–201.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Гордеева, И. В. Подготовка будущего учителя к формированию функциональной грамотности обучающихся / И. В. Гордеева // Вес. БДПУ. Сер</a:t>
            </a:r>
            <a:r>
              <a:rPr lang="be-BY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1, Педагог</a:t>
            </a:r>
            <a:r>
              <a:rPr lang="en-US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ка. 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Пс</a:t>
            </a:r>
            <a:r>
              <a:rPr lang="en-US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халог</a:t>
            </a:r>
            <a:r>
              <a:rPr lang="en-US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я. Ф</a:t>
            </a:r>
            <a:r>
              <a:rPr lang="en-US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лалог</a:t>
            </a:r>
            <a:r>
              <a:rPr lang="en-US" sz="3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я. – 2022. – № 1. – С. 28–32.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/>
          </a:p>
          <a:p>
            <a:pPr marL="514350" indent="-514350" algn="just">
              <a:buFont typeface="+mj-lt"/>
              <a:buAutoNum type="arabicPeriod"/>
            </a:pPr>
            <a:endParaRPr lang="ru-RU" sz="24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05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076" y="-297026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/>
              <a:t>Авторские публикации по теме НИР в 2022 гг.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2075" y="827142"/>
            <a:ext cx="11027979" cy="56262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6.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Гордеева, И. В. Методологические подходы проектирования и реализации процесса подготовки будущих учителей к формированию функциональной грамотности обучающихся / И. В. Гордеева // Перспективы развития высшей школы : материалы XV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Междунар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науч.-метод.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., Гродно, 5 мая 2022 г. /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Гродн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гос.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аграр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ун-т ;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редкол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.: В. К.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Пестис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[и др.]. – Гродно, 2022. – С. 107–110.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Гордеева, И. В. Подготовка будущего учителя к продвижению принципов устойчивого развития / И. В. Гордеева // Современные проблемы филологии и методики преподавания языков: вопросы теории и практики : сб. материалов VI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Междунар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науч.-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практ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., Елабуга, 21 окт. 2022 г. / Казан. (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Приволж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.)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федер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ун-т,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Елабуж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ин-т (фил.) ; под ред. Е. М.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Шастиной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А. М.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Яхиной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– Елабуга, 2022. – С. 67–69.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8.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Перевозный, А. В. Основные направления подготовки будущих педагогов к формированию функциональной грамотности школьников / </a:t>
            </a:r>
            <a:r>
              <a:rPr lang="ru-RU" sz="2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А.В.Перевозный</a:t>
            </a:r>
            <a:r>
              <a:rPr lang="ru-RU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// Актуальные проблемы педагогических исследований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материалы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XVIII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Аспирантских чтений, г. Минск, 21 апреля 2022 г. – Минск: БГПУ, 2022. – С. 145–150.</a:t>
            </a:r>
          </a:p>
          <a:p>
            <a:pPr marL="0" indent="0" algn="just"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52076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055" y="-349579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Что сделано на 4 этапе НИР?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1055" y="637956"/>
            <a:ext cx="11164614" cy="583641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Обоснование </a:t>
            </a:r>
            <a:r>
              <a:rPr lang="ru-RU" i="1" dirty="0"/>
              <a:t>ведущих и периферийных </a:t>
            </a:r>
            <a:r>
              <a:rPr lang="ru-RU" dirty="0"/>
              <a:t>видов функциональной грамотности (ФГ) школьников осуществлено в рамках планируемой опытно-экспериментальной работы, которая будет проводиться членами ВНК на </a:t>
            </a:r>
            <a:r>
              <a:rPr lang="ru-RU" i="1" dirty="0"/>
              <a:t>физико-математическом и филологическом факультетах, факультете естествознания</a:t>
            </a:r>
            <a:r>
              <a:rPr lang="ru-RU" dirty="0"/>
              <a:t> с целью совершенствования подготовки будущих учителей-предметников к формированию у школьников ФГ </a:t>
            </a:r>
            <a:r>
              <a:rPr lang="ru-RU" i="1" dirty="0"/>
              <a:t>(на примере освоения педагогических дисциплин).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/>
              <a:t>1. Определены</a:t>
            </a:r>
            <a:r>
              <a:rPr lang="ru-RU" dirty="0">
                <a:solidFill>
                  <a:srgbClr val="002060"/>
                </a:solidFill>
              </a:rPr>
              <a:t> ведущие виды функциональной грамотности </a:t>
            </a:r>
            <a:r>
              <a:rPr lang="ru-RU" dirty="0"/>
              <a:t>школьников при изучении следующих предметов:</a:t>
            </a:r>
          </a:p>
          <a:p>
            <a:pPr marL="0" indent="0" algn="just">
              <a:buNone/>
            </a:pPr>
            <a:r>
              <a:rPr lang="ru-RU" dirty="0"/>
              <a:t>Математика: </a:t>
            </a:r>
            <a:r>
              <a:rPr lang="ru-RU" dirty="0">
                <a:solidFill>
                  <a:srgbClr val="002060"/>
                </a:solidFill>
              </a:rPr>
              <a:t>математическая грамотность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Естествознание = Физика, биология, химия, география, астрономия: </a:t>
            </a:r>
            <a:r>
              <a:rPr lang="ru-RU" dirty="0">
                <a:solidFill>
                  <a:srgbClr val="002060"/>
                </a:solidFill>
              </a:rPr>
              <a:t>естественнонаучная грамотность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Русский / белорусский язык и литература, иностранный язык: </a:t>
            </a:r>
            <a:r>
              <a:rPr lang="ru-RU" dirty="0">
                <a:solidFill>
                  <a:srgbClr val="002060"/>
                </a:solidFill>
              </a:rPr>
              <a:t>читательская грамотность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48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096" y="-402130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Что сделано на 4 этапе НИР?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3096" y="732548"/>
            <a:ext cx="10964918" cy="590998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2. Определены</a:t>
            </a:r>
            <a:r>
              <a:rPr lang="ru-RU" dirty="0">
                <a:solidFill>
                  <a:srgbClr val="002060"/>
                </a:solidFill>
              </a:rPr>
              <a:t> периферийные виды функциональной грамотности </a:t>
            </a:r>
            <a:r>
              <a:rPr lang="ru-RU" dirty="0"/>
              <a:t>школьников при изучении следующих предметов: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Математические и естественнонаучные предметы: </a:t>
            </a:r>
            <a:r>
              <a:rPr lang="ru-RU" i="1" dirty="0">
                <a:solidFill>
                  <a:srgbClr val="002060"/>
                </a:solidFill>
              </a:rPr>
              <a:t>читательская грамотность, креативное мышление, информационная грамотность,  финансовая грамотность, глобальные компетенции, навыки сотрудничества.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Русский язык и литература, белорусский язык и литература, иностранный язык: </a:t>
            </a:r>
            <a:r>
              <a:rPr lang="ru-RU" i="1" dirty="0">
                <a:solidFill>
                  <a:srgbClr val="002060"/>
                </a:solidFill>
              </a:rPr>
              <a:t>компетенции коммуникации и кооперации, креативное мышление, критическое мышление, межкультурной коммуникации</a:t>
            </a:r>
            <a:r>
              <a:rPr lang="ru-RU" dirty="0">
                <a:solidFill>
                  <a:srgbClr val="002060"/>
                </a:solidFill>
              </a:rPr>
              <a:t>.</a:t>
            </a:r>
            <a:r>
              <a:rPr lang="ru-RU" b="1" dirty="0">
                <a:solidFill>
                  <a:srgbClr val="00206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dirty="0"/>
              <a:t>Выявление ведущих и периферийных видов ФГ школьников, осмысление условий их развития в образовательном процессе школы позволит уточнить перечень компетенций будущего учителя, определяющий его готовность к формированию ФГ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420631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64325" y="260022"/>
            <a:ext cx="10515600" cy="217837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</a:rPr>
              <a:t>Что сделано на 4 этапе НИР?</a:t>
            </a:r>
            <a:br>
              <a:rPr lang="ru-RU" sz="3600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</a:rPr>
            </a:br>
            <a:r>
              <a:rPr lang="ru-RU" sz="2400" dirty="0">
                <a:latin typeface="+mn-lt"/>
                <a:ea typeface="Times New Roman" panose="02020603050405020304" pitchFamily="18" charset="0"/>
              </a:rPr>
              <a:t>3. Д</a:t>
            </a:r>
            <a:r>
              <a:rPr lang="ru-RU" sz="2400" dirty="0">
                <a:effectLst/>
                <a:latin typeface="+mn-lt"/>
                <a:ea typeface="Times New Roman" panose="02020603050405020304" pitchFamily="18" charset="0"/>
              </a:rPr>
              <a:t>оработан и оптимизирован (в логике обобщения и лаконичного формулирования) перечень из следующих </a:t>
            </a:r>
            <a:r>
              <a:rPr lang="ru-RU" sz="2400" b="1" dirty="0">
                <a:effectLst/>
                <a:latin typeface="+mn-lt"/>
                <a:ea typeface="Times New Roman" panose="02020603050405020304" pitchFamily="18" charset="0"/>
              </a:rPr>
              <a:t>пяти групп</a:t>
            </a:r>
            <a:r>
              <a:rPr lang="ru-RU" sz="24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effectLst/>
                <a:latin typeface="+mn-lt"/>
                <a:ea typeface="Times New Roman" panose="02020603050405020304" pitchFamily="18" charset="0"/>
              </a:rPr>
              <a:t>компетенций,</a:t>
            </a:r>
            <a:r>
              <a:rPr lang="ru-RU" sz="2400" dirty="0">
                <a:effectLst/>
                <a:latin typeface="+mn-lt"/>
                <a:ea typeface="Times New Roman" panose="02020603050405020304" pitchFamily="18" charset="0"/>
              </a:rPr>
              <a:t> составляющих готовность будущего учителя-предметника к формированию функциональной грамотности обучающихся:</a:t>
            </a:r>
            <a:endParaRPr lang="ru-RU" sz="24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48709" y="2119745"/>
            <a:ext cx="10631215" cy="453330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endParaRPr lang="ru-RU" i="1" dirty="0"/>
          </a:p>
          <a:p>
            <a:pPr marL="514350" indent="-514350">
              <a:buFont typeface="+mj-lt"/>
              <a:buAutoNum type="arabicParenR"/>
            </a:pPr>
            <a:r>
              <a:rPr lang="ru-RU" i="1" dirty="0"/>
              <a:t> </a:t>
            </a:r>
            <a:r>
              <a:rPr lang="ru-RU" sz="2600" i="1" dirty="0">
                <a:solidFill>
                  <a:srgbClr val="002060"/>
                </a:solidFill>
              </a:rPr>
              <a:t>общекультурные,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600" i="1" dirty="0">
                <a:solidFill>
                  <a:srgbClr val="002060"/>
                </a:solidFill>
              </a:rPr>
              <a:t>общепедагогические,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600" i="1" dirty="0">
                <a:solidFill>
                  <a:srgbClr val="002060"/>
                </a:solidFill>
              </a:rPr>
              <a:t> предметно-методические,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600" i="1" dirty="0">
                <a:solidFill>
                  <a:srgbClr val="002060"/>
                </a:solidFill>
              </a:rPr>
              <a:t>технологические,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600" i="1" dirty="0">
                <a:solidFill>
                  <a:srgbClr val="002060"/>
                </a:solidFill>
              </a:rPr>
              <a:t>психологические. </a:t>
            </a:r>
          </a:p>
          <a:p>
            <a:pPr marL="0" indent="0">
              <a:buNone/>
            </a:pPr>
            <a:r>
              <a:rPr lang="ru-RU" sz="2600" dirty="0"/>
              <a:t>Эти группы компетенций раскрыты </a:t>
            </a:r>
            <a:r>
              <a:rPr lang="ru-RU" sz="2600" b="1" dirty="0"/>
              <a:t>17 (было 25) компетенциями</a:t>
            </a:r>
            <a:r>
              <a:rPr lang="ru-RU" sz="2600" dirty="0"/>
              <a:t>.</a:t>
            </a:r>
          </a:p>
          <a:p>
            <a:pPr marL="0" indent="0">
              <a:buNone/>
            </a:pPr>
            <a:r>
              <a:rPr lang="ru-RU" sz="2600" dirty="0"/>
              <a:t>Требования к компетенциям сформулированы в виде </a:t>
            </a:r>
            <a:r>
              <a:rPr lang="ru-RU" sz="2600" i="1" dirty="0"/>
              <a:t>«знать и понимать», «уметь», «быть способным». </a:t>
            </a:r>
            <a:r>
              <a:rPr lang="ru-RU" sz="2600" dirty="0"/>
              <a:t>Всего- </a:t>
            </a:r>
            <a:r>
              <a:rPr lang="ru-RU" sz="2600" b="1" dirty="0"/>
              <a:t>83 (было 133) требования</a:t>
            </a:r>
            <a:r>
              <a:rPr lang="ru-RU" sz="2600" b="1" i="1" dirty="0"/>
              <a:t>.</a:t>
            </a:r>
          </a:p>
          <a:p>
            <a:pPr marL="0" indent="0">
              <a:buNone/>
            </a:pPr>
            <a:r>
              <a:rPr lang="ru-RU" sz="2600" dirty="0">
                <a:effectLst/>
                <a:ea typeface="Times New Roman" panose="02020603050405020304" pitchFamily="18" charset="0"/>
              </a:rPr>
              <a:t>Выявленные группы компетенций являются универсальными для будущего учителя любой предметной области: математика, биология, химия, история, язык и литература и др. 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233985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8503" y="-346842"/>
            <a:ext cx="10515600" cy="1325563"/>
          </a:xfrm>
        </p:spPr>
        <p:txBody>
          <a:bodyPr>
            <a:noAutofit/>
          </a:bodyPr>
          <a:lstStyle/>
          <a:p>
            <a:pPr lvl="0"/>
            <a:br>
              <a:rPr lang="ru-RU" sz="3600" b="1" dirty="0"/>
            </a:br>
            <a:br>
              <a:rPr lang="ru-RU" sz="3600" b="1" dirty="0"/>
            </a:br>
            <a:r>
              <a:rPr lang="en-US" sz="3600" b="1" dirty="0">
                <a:solidFill>
                  <a:srgbClr val="002060"/>
                </a:solidFill>
              </a:rPr>
              <a:t>I.</a:t>
            </a:r>
            <a:r>
              <a:rPr lang="ru-RU" sz="3200" b="1" dirty="0">
                <a:solidFill>
                  <a:srgbClr val="002060"/>
                </a:solidFill>
              </a:rPr>
              <a:t>Общекультурные компетенции учителя-предметника – 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3 компетенции, 10 требований</a:t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503" y="1634836"/>
            <a:ext cx="11290738" cy="4419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Понимать влияни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современных социокультурных контекстов на личностно-профессиональное развитие человека и способность их включать в образовательный процесс;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Культурная, социальная и гражданская грамотность</a:t>
            </a:r>
            <a:r>
              <a:rPr lang="ru-RU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гуманитаризацию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математических и естественнонаучных предметов, экологизацию содержания обучения, использовать в образовательном процессе идеи и принципы устойчивого развития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78106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627" y="186449"/>
            <a:ext cx="10515600" cy="2113406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II. </a:t>
            </a:r>
            <a:r>
              <a:rPr lang="ru-RU" b="1" dirty="0">
                <a:solidFill>
                  <a:srgbClr val="002060"/>
                </a:solidFill>
              </a:rPr>
              <a:t>Общепедагогические компетенции учителя</a:t>
            </a:r>
            <a:r>
              <a:rPr lang="ru-RU" b="1" dirty="0"/>
              <a:t> – </a:t>
            </a:r>
            <a:br>
              <a:rPr lang="ru-RU" b="1" dirty="0"/>
            </a:br>
            <a:r>
              <a:rPr lang="ru-RU" b="1" dirty="0">
                <a:solidFill>
                  <a:srgbClr val="002060"/>
                </a:solidFill>
              </a:rPr>
              <a:t>3 компетенции, 14 требований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627" y="2161309"/>
            <a:ext cx="10849304" cy="3435927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Знать сущность функциональной грамотности;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педагогическую деятельность в цифровой, инклюзивной и поликультурной средах с целью формирования функциональной грамотности учащихся;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Реализовывать в образовательном процессе личностно ориентированный подход</a:t>
            </a:r>
            <a:endParaRPr lang="ru-RU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7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545" y="274090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III.</a:t>
            </a:r>
            <a:r>
              <a:rPr lang="ru-RU" b="1" dirty="0">
                <a:solidFill>
                  <a:srgbClr val="002060"/>
                </a:solidFill>
              </a:rPr>
              <a:t>Предметно-методические компетенции учителя – 4 компетенции, 21 требование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545" y="1599653"/>
            <a:ext cx="10880834" cy="5773354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arenR"/>
            </a:pPr>
            <a:r>
              <a:rPr lang="ru-RU" b="1" dirty="0"/>
              <a:t>Устанавливать в учебном процессе межпредметные связи;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Проектировать и реализовывать контекстное содержание обучения;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Обеспечивать сочетание традиционных, проблемно-исследовательских, активных, коллективных методов и форм обучения, направленных на развитие у школьников предметных и метапредметных компетенций;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Разрабатывать и внедрять в учебный процесс задачи, подобные 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PISA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–заданиям, с целью развития и диагностики функциональной грамотности учащихся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arenR"/>
            </a:pPr>
            <a:endParaRPr lang="ru-RU" dirty="0"/>
          </a:p>
          <a:p>
            <a:pPr marL="514350" indent="-514350" algn="just">
              <a:buFont typeface="+mj-lt"/>
              <a:buAutoNum type="arabicParenR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9618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116" y="0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br>
              <a:rPr lang="ru-RU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IV. </a:t>
            </a:r>
            <a:r>
              <a:rPr lang="ru-RU" b="1" dirty="0">
                <a:solidFill>
                  <a:srgbClr val="002060"/>
                </a:solidFill>
              </a:rPr>
              <a:t>Технологические компетенции учителя –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3 компетенции, 13 требований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775" y="1503608"/>
            <a:ext cx="10828283" cy="569597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выбор и внедрение эффективных образовательных методик и технологий, ИКТ, обеспечивающих развитие предметных, метапредметных и социально-личностных компетенций школьников, разных видов функциональной грамотности, в том числе критического мышления, креативности, навыков сотрудничества и продуктивной коммуникации;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Проектировать и реализовывать проблемно-развивающие уроки на основе эксперимента, исследования, проектной деятельности и 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-подхода;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Проектировать и внедрять собственные научно-методические разработки, направленные на эффективное формирование функциональной грамотности учащихся</a:t>
            </a:r>
            <a:r>
              <a:rPr lang="ru-RU" dirty="0"/>
              <a:t>.</a:t>
            </a:r>
          </a:p>
          <a:p>
            <a:pPr marL="514350" indent="-514350" algn="just">
              <a:buFont typeface="+mj-lt"/>
              <a:buAutoNum type="arabicParenR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32620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28490"/>
            <a:ext cx="10515600" cy="196052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V. </a:t>
            </a:r>
            <a:r>
              <a:rPr lang="ru-RU" b="1" dirty="0">
                <a:solidFill>
                  <a:srgbClr val="002060"/>
                </a:solidFill>
              </a:rPr>
              <a:t>Психологические компетенции учителя –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4 компетенции, 25 требований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672" y="1856509"/>
            <a:ext cx="11206655" cy="3823855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ru-RU" b="1" dirty="0"/>
              <a:t>Открытость к новому педагогическому опыту и инновациям;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и поддержка развивающей информационно-образовательной среды в школе и благоприятного микроклимата в классном коллективе;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Мотивация к целенаправленному формированию функциональной грамотности школьников;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Рефлексия процесса формирования функциональной грамотности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631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1522</Words>
  <Application>Microsoft Office PowerPoint</Application>
  <PresentationFormat>Широкоэкранный</PresentationFormat>
  <Paragraphs>73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Тема Office</vt:lpstr>
      <vt:lpstr>  ВНК – ФГ 21-002 ПЕДАГОГИКА И ПСИХОЛОГИЯ   4 этап 2022 г. «Разработать перечни компетенций, отражающих готовность будущих педагогических работников к формированию функциональной грамотности обучающихся» </vt:lpstr>
      <vt:lpstr>Что сделано на 4 этапе НИР?</vt:lpstr>
      <vt:lpstr>Что сделано на 4 этапе НИР?</vt:lpstr>
      <vt:lpstr>Что сделано на 4 этапе НИР? 3. Доработан и оптимизирован (в логике обобщения и лаконичного формулирования) перечень из следующих пяти групп компетенций, составляющих готовность будущего учителя-предметника к формированию функциональной грамотности обучающихся:</vt:lpstr>
      <vt:lpstr>  I.Общекультурные компетенции учителя-предметника –  3 компетенции, 10 требований </vt:lpstr>
      <vt:lpstr>II. Общепедагогические компетенции учителя –  3 компетенции, 14 требований </vt:lpstr>
      <vt:lpstr>III.Предметно-методические компетенции учителя – 4 компетенции, 21 требование </vt:lpstr>
      <vt:lpstr> IV. Технологические компетенции учителя –  3 компетенции, 13 требований </vt:lpstr>
      <vt:lpstr>V. Психологические компетенции учителя –  4 компетенции, 25 требований </vt:lpstr>
      <vt:lpstr>С целью конкретизации и уточнения наиболее эффективных путей формирования готовности будущих учителей к развитию функциональной грамотности обучающихся нами была разработана анкета для студентов-будущих учителей, включающая 12 содержательных вопросов. </vt:lpstr>
      <vt:lpstr>Полученные промежуточные результаты исследования позволяют конкретизировать направления совершенствования подготовки студентов-будущих учителей к формированию ФГ школьников в условиях университета: </vt:lpstr>
      <vt:lpstr>Презентация PowerPoint</vt:lpstr>
      <vt:lpstr>Авторские публикации по теме НИР в 2022 г. (4 статьи, 4 материалов)</vt:lpstr>
      <vt:lpstr>Авторские публикации по теме НИР в 2022 гг.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ВНК – ФГ 21-002 ПЕДАГОГИКА И ПСИХОЛОГИЯ   Раскрыть специфику формулирования требований к образовательным результатам в виде компетенций будущих учителей-предметников,  отражающих их готовность к формированию функциональной грамотности учащихся</dc:title>
  <dc:creator>БГПУ</dc:creator>
  <cp:lastModifiedBy>Professional</cp:lastModifiedBy>
  <cp:revision>51</cp:revision>
  <cp:lastPrinted>2022-11-22T19:06:26Z</cp:lastPrinted>
  <dcterms:created xsi:type="dcterms:W3CDTF">2022-09-16T10:57:04Z</dcterms:created>
  <dcterms:modified xsi:type="dcterms:W3CDTF">2022-11-23T14:54:40Z</dcterms:modified>
</cp:coreProperties>
</file>