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9144000" cy="5143500" type="screen16x9"/>
  <p:notesSz cx="6858000" cy="9144000"/>
  <p:embeddedFontLst>
    <p:embeddedFont>
      <p:font typeface="Barlow Light" panose="020B0604020202020204" charset="0"/>
      <p:regular r:id="rId16"/>
      <p:bold r:id="rId17"/>
      <p:italic r:id="rId18"/>
      <p:boldItalic r:id="rId19"/>
    </p:embeddedFont>
    <p:embeddedFont>
      <p:font typeface="Raleway Thin" panose="020B0604020202020204" charset="-52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leway" panose="020B0604020202020204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DBE7-CC7A-46D0-9352-485CA1D180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80BBE-B46F-44CA-8134-7848DEEDBE22}">
      <dgm:prSet phldrT="[Текст]" custT="1"/>
      <dgm:spPr/>
      <dgm:t>
        <a:bodyPr/>
        <a:lstStyle/>
        <a:p>
          <a:pPr algn="ctr"/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A8131-3B4D-402D-AE81-5253CC0C058F}" type="parTrans" cxnId="{1C0EB082-2EA6-4EAF-8B0D-B8AA99AA72A1}">
      <dgm:prSet/>
      <dgm:spPr/>
      <dgm:t>
        <a:bodyPr/>
        <a:lstStyle/>
        <a:p>
          <a:endParaRPr lang="ru-RU"/>
        </a:p>
      </dgm:t>
    </dgm:pt>
    <dgm:pt modelId="{C18E6064-1BDD-405D-B8A7-40FF18893A71}" type="sibTrans" cxnId="{1C0EB082-2EA6-4EAF-8B0D-B8AA99AA72A1}">
      <dgm:prSet/>
      <dgm:spPr/>
      <dgm:t>
        <a:bodyPr/>
        <a:lstStyle/>
        <a:p>
          <a:endParaRPr lang="ru-RU"/>
        </a:p>
      </dgm:t>
    </dgm:pt>
    <dgm:pt modelId="{90D8F133-110B-464D-BFF5-F64D198A1F0D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 значимые </a:t>
          </a:r>
          <a:r>
            <a: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характеристики:</a:t>
          </a:r>
          <a:r>
            <a: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инициативность, гибкость, любознательность, лидерство, настойчивость, осознанность  и пр. </a:t>
          </a:r>
          <a:endParaRPr lang="ru-RU" sz="2000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000CD-2A67-4F82-9B27-79CB811CDDFF}" type="parTrans" cxnId="{EA5B470A-E0A5-4FE6-8AE1-1F880F226C87}">
      <dgm:prSet/>
      <dgm:spPr/>
      <dgm:t>
        <a:bodyPr/>
        <a:lstStyle/>
        <a:p>
          <a:endParaRPr lang="ru-RU"/>
        </a:p>
      </dgm:t>
    </dgm:pt>
    <dgm:pt modelId="{A6B5E6BE-21DA-4CC4-89A8-F44EFCCD8C8A}" type="sibTrans" cxnId="{EA5B470A-E0A5-4FE6-8AE1-1F880F226C87}">
      <dgm:prSet/>
      <dgm:spPr/>
      <dgm:t>
        <a:bodyPr/>
        <a:lstStyle/>
        <a:p>
          <a:endParaRPr lang="ru-RU"/>
        </a:p>
      </dgm:t>
    </dgm:pt>
    <dgm:pt modelId="{D41F5F3A-D4F2-4EC2-B88A-F2FCD8F75AF1}">
      <dgm:prSet phldrT="[Текст]" custT="1"/>
      <dgm:spPr/>
      <dgm:t>
        <a:bodyPr/>
        <a:lstStyle/>
        <a:p>
          <a:pPr algn="ctr"/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3E8C7-1CDD-4F89-BAC1-E61C80BB51CE}" type="parTrans" cxnId="{403FCF4F-CF8F-436D-B53D-4C00D3DF307F}">
      <dgm:prSet/>
      <dgm:spPr/>
      <dgm:t>
        <a:bodyPr/>
        <a:lstStyle/>
        <a:p>
          <a:endParaRPr lang="ru-RU"/>
        </a:p>
      </dgm:t>
    </dgm:pt>
    <dgm:pt modelId="{6FBB9B8F-C7EE-4EEB-9A21-4EB37F54C65F}" type="sibTrans" cxnId="{403FCF4F-CF8F-436D-B53D-4C00D3DF307F}">
      <dgm:prSet/>
      <dgm:spPr/>
      <dgm:t>
        <a:bodyPr/>
        <a:lstStyle/>
        <a:p>
          <a:endParaRPr lang="ru-RU"/>
        </a:p>
      </dgm:t>
    </dgm:pt>
    <dgm:pt modelId="{6BE7E0A0-3F77-43EC-B054-BD5DC9513AB2}">
      <dgm:prSet phldrT="[Текст]" custT="1"/>
      <dgm:spPr/>
      <dgm:t>
        <a:bodyPr/>
        <a:lstStyle/>
        <a:p>
          <a:pPr algn="just"/>
          <a:r>
            <a: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Компетенции, необходимые для решения широкого круга жизненных задач</a:t>
          </a:r>
          <a:r>
            <a: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умение сотрудничать, критическое мышление, коммуникативные навыки, исследовательские умения и пр.</a:t>
          </a:r>
          <a:endParaRPr lang="ru-RU" sz="2000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AC93D-A1AF-4E67-8BF2-8F8E559D3CAD}" type="parTrans" cxnId="{53A4E0FB-F8BB-418B-9C44-CD8AFE495FE0}">
      <dgm:prSet/>
      <dgm:spPr/>
      <dgm:t>
        <a:bodyPr/>
        <a:lstStyle/>
        <a:p>
          <a:endParaRPr lang="ru-RU"/>
        </a:p>
      </dgm:t>
    </dgm:pt>
    <dgm:pt modelId="{2D66B4E7-867F-4678-9E87-0AD16DD30FE8}" type="sibTrans" cxnId="{53A4E0FB-F8BB-418B-9C44-CD8AFE495FE0}">
      <dgm:prSet/>
      <dgm:spPr/>
      <dgm:t>
        <a:bodyPr/>
        <a:lstStyle/>
        <a:p>
          <a:endParaRPr lang="ru-RU"/>
        </a:p>
      </dgm:t>
    </dgm:pt>
    <dgm:pt modelId="{0E33F7F7-F959-4CF9-A616-6CA6C1A95079}">
      <dgm:prSet phldrT="[Текст]"/>
      <dgm:spPr/>
      <dgm:t>
        <a:bodyPr/>
        <a:lstStyle/>
        <a:p>
          <a:pPr algn="just"/>
          <a:endParaRPr lang="ru-RU" sz="1000" dirty="0"/>
        </a:p>
      </dgm:t>
    </dgm:pt>
    <dgm:pt modelId="{62F72B16-6F63-41F6-B8F9-28131FBFF02F}" type="parTrans" cxnId="{E0E9B33D-3F68-4CB5-9B5C-006E0710E350}">
      <dgm:prSet/>
      <dgm:spPr/>
      <dgm:t>
        <a:bodyPr/>
        <a:lstStyle/>
        <a:p>
          <a:endParaRPr lang="ru-RU"/>
        </a:p>
      </dgm:t>
    </dgm:pt>
    <dgm:pt modelId="{37FD7351-7421-4E1B-9D04-0543F18ABC90}" type="sibTrans" cxnId="{E0E9B33D-3F68-4CB5-9B5C-006E0710E350}">
      <dgm:prSet/>
      <dgm:spPr/>
      <dgm:t>
        <a:bodyPr/>
        <a:lstStyle/>
        <a:p>
          <a:endParaRPr lang="ru-RU"/>
        </a:p>
      </dgm:t>
    </dgm:pt>
    <dgm:pt modelId="{91DF263B-2014-4D99-BEDE-CF17FAD0183F}" type="pres">
      <dgm:prSet presAssocID="{87B6DBE7-CC7A-46D0-9352-485CA1D180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DB461-45E8-4A61-AE3C-B15B1E8E9066}" type="pres">
      <dgm:prSet presAssocID="{30180BBE-B46F-44CA-8134-7848DEEDBE22}" presName="comp" presStyleCnt="0"/>
      <dgm:spPr/>
    </dgm:pt>
    <dgm:pt modelId="{7B244504-9BAA-420D-9479-6F442CAC55D8}" type="pres">
      <dgm:prSet presAssocID="{30180BBE-B46F-44CA-8134-7848DEEDBE22}" presName="box" presStyleLbl="node1" presStyleIdx="0" presStyleCnt="2" custScaleY="155058" custLinFactNeighborX="1651" custLinFactNeighborY="9928"/>
      <dgm:spPr/>
      <dgm:t>
        <a:bodyPr/>
        <a:lstStyle/>
        <a:p>
          <a:endParaRPr lang="ru-RU"/>
        </a:p>
      </dgm:t>
    </dgm:pt>
    <dgm:pt modelId="{1A26F1AF-8CCB-4086-B002-0725F0E02C35}" type="pres">
      <dgm:prSet presAssocID="{30180BBE-B46F-44CA-8134-7848DEEDBE22}" presName="img" presStyleLbl="fgImgPlace1" presStyleIdx="0" presStyleCnt="2" custFlipVert="1" custFlipHor="1" custScaleX="61619" custScaleY="70281" custLinFactNeighborX="-7826" custLinFactNeighborY="1821"/>
      <dgm:spPr/>
    </dgm:pt>
    <dgm:pt modelId="{741068D0-72C8-4B05-8035-1AB06DDDA9CA}" type="pres">
      <dgm:prSet presAssocID="{30180BBE-B46F-44CA-8134-7848DEEDBE2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9D84-C372-4C85-9607-F15B38B12C88}" type="pres">
      <dgm:prSet presAssocID="{C18E6064-1BDD-405D-B8A7-40FF18893A71}" presName="spacer" presStyleCnt="0"/>
      <dgm:spPr/>
    </dgm:pt>
    <dgm:pt modelId="{B81A43F9-0284-42B1-B511-1943DB5D7ABD}" type="pres">
      <dgm:prSet presAssocID="{D41F5F3A-D4F2-4EC2-B88A-F2FCD8F75AF1}" presName="comp" presStyleCnt="0"/>
      <dgm:spPr/>
    </dgm:pt>
    <dgm:pt modelId="{B42625CB-ED18-4A02-841E-5E017302A7D3}" type="pres">
      <dgm:prSet presAssocID="{D41F5F3A-D4F2-4EC2-B88A-F2FCD8F75AF1}" presName="box" presStyleLbl="node1" presStyleIdx="1" presStyleCnt="2" custScaleY="148073" custLinFactNeighborX="1056" custLinFactNeighborY="-3070"/>
      <dgm:spPr/>
      <dgm:t>
        <a:bodyPr/>
        <a:lstStyle/>
        <a:p>
          <a:endParaRPr lang="ru-RU"/>
        </a:p>
      </dgm:t>
    </dgm:pt>
    <dgm:pt modelId="{693294AB-540C-4BFA-991D-5ED18A5E53A5}" type="pres">
      <dgm:prSet presAssocID="{D41F5F3A-D4F2-4EC2-B88A-F2FCD8F75AF1}" presName="img" presStyleLbl="fgImgPlace1" presStyleIdx="1" presStyleCnt="2" custFlipVert="1" custScaleX="59691" custScaleY="73168" custLinFactNeighborX="-7293" custLinFactNeighborY="-12192"/>
      <dgm:spPr/>
    </dgm:pt>
    <dgm:pt modelId="{8E419C19-1C68-408A-B490-37EAD9217B1A}" type="pres">
      <dgm:prSet presAssocID="{D41F5F3A-D4F2-4EC2-B88A-F2FCD8F75AF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783A6-032C-4C87-B78C-00785C449D54}" type="presOf" srcId="{0E33F7F7-F959-4CF9-A616-6CA6C1A95079}" destId="{7B244504-9BAA-420D-9479-6F442CAC55D8}" srcOrd="0" destOrd="2" presId="urn:microsoft.com/office/officeart/2005/8/layout/vList4"/>
    <dgm:cxn modelId="{721FEEEC-727E-46B5-B4A9-C0B0D75E6549}" type="presOf" srcId="{6BE7E0A0-3F77-43EC-B054-BD5DC9513AB2}" destId="{B42625CB-ED18-4A02-841E-5E017302A7D3}" srcOrd="0" destOrd="1" presId="urn:microsoft.com/office/officeart/2005/8/layout/vList4"/>
    <dgm:cxn modelId="{E0E9B33D-3F68-4CB5-9B5C-006E0710E350}" srcId="{30180BBE-B46F-44CA-8134-7848DEEDBE22}" destId="{0E33F7F7-F959-4CF9-A616-6CA6C1A95079}" srcOrd="1" destOrd="0" parTransId="{62F72B16-6F63-41F6-B8F9-28131FBFF02F}" sibTransId="{37FD7351-7421-4E1B-9D04-0543F18ABC90}"/>
    <dgm:cxn modelId="{403FCF4F-CF8F-436D-B53D-4C00D3DF307F}" srcId="{87B6DBE7-CC7A-46D0-9352-485CA1D1804E}" destId="{D41F5F3A-D4F2-4EC2-B88A-F2FCD8F75AF1}" srcOrd="1" destOrd="0" parTransId="{F9E3E8C7-1CDD-4F89-BAC1-E61C80BB51CE}" sibTransId="{6FBB9B8F-C7EE-4EEB-9A21-4EB37F54C65F}"/>
    <dgm:cxn modelId="{53A4E0FB-F8BB-418B-9C44-CD8AFE495FE0}" srcId="{D41F5F3A-D4F2-4EC2-B88A-F2FCD8F75AF1}" destId="{6BE7E0A0-3F77-43EC-B054-BD5DC9513AB2}" srcOrd="0" destOrd="0" parTransId="{991AC93D-A1AF-4E67-8BF2-8F8E559D3CAD}" sibTransId="{2D66B4E7-867F-4678-9E87-0AD16DD30FE8}"/>
    <dgm:cxn modelId="{F2E99B58-76E4-4566-AF45-B808C8A58268}" type="presOf" srcId="{D41F5F3A-D4F2-4EC2-B88A-F2FCD8F75AF1}" destId="{8E419C19-1C68-408A-B490-37EAD9217B1A}" srcOrd="1" destOrd="0" presId="urn:microsoft.com/office/officeart/2005/8/layout/vList4"/>
    <dgm:cxn modelId="{F2897D9F-56D5-42C8-9820-9778709485F5}" type="presOf" srcId="{87B6DBE7-CC7A-46D0-9352-485CA1D1804E}" destId="{91DF263B-2014-4D99-BEDE-CF17FAD0183F}" srcOrd="0" destOrd="0" presId="urn:microsoft.com/office/officeart/2005/8/layout/vList4"/>
    <dgm:cxn modelId="{A51C9AD2-31F1-42C6-A659-973863E7E542}" type="presOf" srcId="{D41F5F3A-D4F2-4EC2-B88A-F2FCD8F75AF1}" destId="{B42625CB-ED18-4A02-841E-5E017302A7D3}" srcOrd="0" destOrd="0" presId="urn:microsoft.com/office/officeart/2005/8/layout/vList4"/>
    <dgm:cxn modelId="{17428A8B-EDE1-4FCA-9795-F2024EC107DD}" type="presOf" srcId="{6BE7E0A0-3F77-43EC-B054-BD5DC9513AB2}" destId="{8E419C19-1C68-408A-B490-37EAD9217B1A}" srcOrd="1" destOrd="1" presId="urn:microsoft.com/office/officeart/2005/8/layout/vList4"/>
    <dgm:cxn modelId="{99C20FCE-960C-4B7D-88F6-09D94321C0CE}" type="presOf" srcId="{30180BBE-B46F-44CA-8134-7848DEEDBE22}" destId="{741068D0-72C8-4B05-8035-1AB06DDDA9CA}" srcOrd="1" destOrd="0" presId="urn:microsoft.com/office/officeart/2005/8/layout/vList4"/>
    <dgm:cxn modelId="{B3B7BBC9-6959-469D-93CB-AC41F9E9E561}" type="presOf" srcId="{30180BBE-B46F-44CA-8134-7848DEEDBE22}" destId="{7B244504-9BAA-420D-9479-6F442CAC55D8}" srcOrd="0" destOrd="0" presId="urn:microsoft.com/office/officeart/2005/8/layout/vList4"/>
    <dgm:cxn modelId="{139EEF1E-34E4-4F29-9915-23F3DAA0F8FC}" type="presOf" srcId="{0E33F7F7-F959-4CF9-A616-6CA6C1A95079}" destId="{741068D0-72C8-4B05-8035-1AB06DDDA9CA}" srcOrd="1" destOrd="2" presId="urn:microsoft.com/office/officeart/2005/8/layout/vList4"/>
    <dgm:cxn modelId="{EA5B470A-E0A5-4FE6-8AE1-1F880F226C87}" srcId="{30180BBE-B46F-44CA-8134-7848DEEDBE22}" destId="{90D8F133-110B-464D-BFF5-F64D198A1F0D}" srcOrd="0" destOrd="0" parTransId="{AB1000CD-2A67-4F82-9B27-79CB811CDDFF}" sibTransId="{A6B5E6BE-21DA-4CC4-89A8-F44EFCCD8C8A}"/>
    <dgm:cxn modelId="{BD25E4E1-DE31-462D-9BAB-F9EEC570344C}" type="presOf" srcId="{90D8F133-110B-464D-BFF5-F64D198A1F0D}" destId="{741068D0-72C8-4B05-8035-1AB06DDDA9CA}" srcOrd="1" destOrd="1" presId="urn:microsoft.com/office/officeart/2005/8/layout/vList4"/>
    <dgm:cxn modelId="{1C0EB082-2EA6-4EAF-8B0D-B8AA99AA72A1}" srcId="{87B6DBE7-CC7A-46D0-9352-485CA1D1804E}" destId="{30180BBE-B46F-44CA-8134-7848DEEDBE22}" srcOrd="0" destOrd="0" parTransId="{A44A8131-3B4D-402D-AE81-5253CC0C058F}" sibTransId="{C18E6064-1BDD-405D-B8A7-40FF18893A71}"/>
    <dgm:cxn modelId="{B4B25D09-0BFB-4EC3-B0F4-2BC4676AA036}" type="presOf" srcId="{90D8F133-110B-464D-BFF5-F64D198A1F0D}" destId="{7B244504-9BAA-420D-9479-6F442CAC55D8}" srcOrd="0" destOrd="1" presId="urn:microsoft.com/office/officeart/2005/8/layout/vList4"/>
    <dgm:cxn modelId="{61D8BA9C-AEB5-4E71-BD8A-D7CCB4E685C2}" type="presParOf" srcId="{91DF263B-2014-4D99-BEDE-CF17FAD0183F}" destId="{068DB461-45E8-4A61-AE3C-B15B1E8E9066}" srcOrd="0" destOrd="0" presId="urn:microsoft.com/office/officeart/2005/8/layout/vList4"/>
    <dgm:cxn modelId="{11F47A79-2A33-4FB3-942F-52FEDC4740A0}" type="presParOf" srcId="{068DB461-45E8-4A61-AE3C-B15B1E8E9066}" destId="{7B244504-9BAA-420D-9479-6F442CAC55D8}" srcOrd="0" destOrd="0" presId="urn:microsoft.com/office/officeart/2005/8/layout/vList4"/>
    <dgm:cxn modelId="{E1A41E28-7EDB-4A1C-8E3C-CFBF94308A75}" type="presParOf" srcId="{068DB461-45E8-4A61-AE3C-B15B1E8E9066}" destId="{1A26F1AF-8CCB-4086-B002-0725F0E02C35}" srcOrd="1" destOrd="0" presId="urn:microsoft.com/office/officeart/2005/8/layout/vList4"/>
    <dgm:cxn modelId="{5496B1F5-1AA5-4709-9752-13444EA12180}" type="presParOf" srcId="{068DB461-45E8-4A61-AE3C-B15B1E8E9066}" destId="{741068D0-72C8-4B05-8035-1AB06DDDA9CA}" srcOrd="2" destOrd="0" presId="urn:microsoft.com/office/officeart/2005/8/layout/vList4"/>
    <dgm:cxn modelId="{33AE7DC6-E89D-4155-BF9D-87A74FAAB7C6}" type="presParOf" srcId="{91DF263B-2014-4D99-BEDE-CF17FAD0183F}" destId="{ED479D84-C372-4C85-9607-F15B38B12C88}" srcOrd="1" destOrd="0" presId="urn:microsoft.com/office/officeart/2005/8/layout/vList4"/>
    <dgm:cxn modelId="{7FF50333-FCD4-4EC2-A79D-19E34655DBDA}" type="presParOf" srcId="{91DF263B-2014-4D99-BEDE-CF17FAD0183F}" destId="{B81A43F9-0284-42B1-B511-1943DB5D7ABD}" srcOrd="2" destOrd="0" presId="urn:microsoft.com/office/officeart/2005/8/layout/vList4"/>
    <dgm:cxn modelId="{D72E0D85-9B9E-42C3-A98D-4BD5A7EFE3FF}" type="presParOf" srcId="{B81A43F9-0284-42B1-B511-1943DB5D7ABD}" destId="{B42625CB-ED18-4A02-841E-5E017302A7D3}" srcOrd="0" destOrd="0" presId="urn:microsoft.com/office/officeart/2005/8/layout/vList4"/>
    <dgm:cxn modelId="{68106D9B-26C0-4A00-9256-0328112BE21D}" type="presParOf" srcId="{B81A43F9-0284-42B1-B511-1943DB5D7ABD}" destId="{693294AB-540C-4BFA-991D-5ED18A5E53A5}" srcOrd="1" destOrd="0" presId="urn:microsoft.com/office/officeart/2005/8/layout/vList4"/>
    <dgm:cxn modelId="{4620BC92-CEA3-4333-B946-DA19D1D0D0CC}" type="presParOf" srcId="{B81A43F9-0284-42B1-B511-1943DB5D7ABD}" destId="{8E419C19-1C68-408A-B490-37EAD9217B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4504-9BAA-420D-9479-6F442CAC55D8}">
      <dsp:nvSpPr>
        <dsp:cNvPr id="0" name=""/>
        <dsp:cNvSpPr/>
      </dsp:nvSpPr>
      <dsp:spPr>
        <a:xfrm>
          <a:off x="0" y="143836"/>
          <a:ext cx="7780711" cy="224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 значимые </a:t>
          </a:r>
          <a:r>
            <a:rPr lang="ru-RU" sz="2000" b="1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характеристики:</a:t>
          </a:r>
          <a:r>
            <a:rPr lang="ru-RU" sz="2000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инициативность, гибкость, любознательность, лидерство, настойчивость, осознанность  и пр. </a:t>
          </a:r>
          <a:endParaRPr lang="ru-RU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1701021" y="143836"/>
        <a:ext cx="6079689" cy="2246476"/>
      </dsp:txXfrm>
    </dsp:sp>
    <dsp:sp modelId="{1A26F1AF-8CCB-4086-B002-0725F0E02C35}">
      <dsp:nvSpPr>
        <dsp:cNvPr id="0" name=""/>
        <dsp:cNvSpPr/>
      </dsp:nvSpPr>
      <dsp:spPr>
        <a:xfrm flipH="1" flipV="1">
          <a:off x="321727" y="737052"/>
          <a:ext cx="958879" cy="8145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625CB-ED18-4A02-841E-5E017302A7D3}">
      <dsp:nvSpPr>
        <dsp:cNvPr id="0" name=""/>
        <dsp:cNvSpPr/>
      </dsp:nvSpPr>
      <dsp:spPr>
        <a:xfrm>
          <a:off x="0" y="2346878"/>
          <a:ext cx="7780711" cy="214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Компетенции, необходимые для решения широкого круга жизненных задач</a:t>
          </a:r>
          <a:r>
            <a:rPr lang="ru-RU" sz="2000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умение сотрудничать, критическое мышление, коммуникативные навыки, исследовательские умения и пр.</a:t>
          </a:r>
          <a:endParaRPr lang="ru-RU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1021" y="2346878"/>
        <a:ext cx="6079689" cy="2145278"/>
      </dsp:txXfrm>
    </dsp:sp>
    <dsp:sp modelId="{693294AB-540C-4BFA-991D-5ED18A5E53A5}">
      <dsp:nvSpPr>
        <dsp:cNvPr id="0" name=""/>
        <dsp:cNvSpPr/>
      </dsp:nvSpPr>
      <dsp:spPr>
        <a:xfrm flipV="1">
          <a:off x="345023" y="2898663"/>
          <a:ext cx="928876" cy="84804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879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10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65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69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5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2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49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95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30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39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3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357749" y="372280"/>
            <a:ext cx="7087608" cy="25760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«Разработать перечни компетенций, отражающих готовность будущих педагогических работников к формированию функциональной грамотности обучающихся»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418" y="3136309"/>
            <a:ext cx="70967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Бакунович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М.Ф., Евдокимова О.М., Корзун С.А., Станкевич О.А.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 этапа № 4: 01.10.2022-31.12.2022 г.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350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026" name="Google Shape;1026;p23"/>
          <p:cNvGrpSpPr/>
          <p:nvPr/>
        </p:nvGrpSpPr>
        <p:grpSpPr>
          <a:xfrm>
            <a:off x="315891" y="1054852"/>
            <a:ext cx="2314292" cy="3139861"/>
            <a:chOff x="851435" y="2007080"/>
            <a:chExt cx="1618148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851435" y="2007080"/>
              <a:ext cx="1574295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851436" y="2300179"/>
              <a:ext cx="1618147" cy="1244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Компетентность в сфере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управления с собой: </a:t>
              </a:r>
              <a:endParaRPr sz="2000" dirty="0">
                <a:solidFill>
                  <a:srgbClr val="FFFFFF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</p:grpSp>
      <p:sp>
        <p:nvSpPr>
          <p:cNvPr id="1031" name="Google Shape;1031;p23"/>
          <p:cNvSpPr/>
          <p:nvPr/>
        </p:nvSpPr>
        <p:spPr>
          <a:xfrm>
            <a:off x="2793603" y="1020931"/>
            <a:ext cx="6139276" cy="3393858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-способность осуществлять саморегуляцию и самоконтроль;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-способность осознавать эмоции и осуществлять эмоциональную саморегуляцию поведения и деятельности;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-способность планировать действия (способность действовать интуитивно и осознанно);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-способность осуществлять волевую саморегуляцию (мобилизовать себя на выполнение задач, выбирать стратегию настойчивости или гибкости)</a:t>
            </a:r>
          </a:p>
        </p:txBody>
      </p:sp>
      <p:sp>
        <p:nvSpPr>
          <p:cNvPr id="22" name="Google Shape;1035;p23"/>
          <p:cNvSpPr/>
          <p:nvPr/>
        </p:nvSpPr>
        <p:spPr>
          <a:xfrm>
            <a:off x="2429875" y="2514171"/>
            <a:ext cx="294650" cy="2946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953" y="2626412"/>
            <a:ext cx="225572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518607" y="1663839"/>
            <a:ext cx="8030095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компетенций, которые необходимы будущему </a:t>
            </a:r>
            <a:b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для формирования выделенных видов функциональной грамотности у обучающихся средствами учебного предмета / в данной области педагогической деятельности: </a:t>
            </a:r>
            <a:b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1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337233" y="226031"/>
            <a:ext cx="850881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компетенции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Специалист, освоивший содержание образовательной программы высшего образования I ступени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обладать следующими универсальными компетенциями: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УК-1. Быть способным сотрудничать и взаимодействовать, устанавливать, развивать и поддерживать социальные связи в качестве лидера и участника команды;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УК-2. Быть способным осуществлять эффективное педагогическое и межличностное взаимодействие с участниками образовательного процесса;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УК-3. Быть способным работать в коллективе, толерантно воспринимать социальные, этнические, конфессиональные, культурные и иные различия;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УК-4. Быть готовым к кооперации с коллегами и специалистами смежных областей, работать в творческом коллективе, знать принципы и методы организации и управления малыми коллективами; </a:t>
            </a:r>
          </a:p>
          <a:p>
            <a:pPr indent="449580" algn="just"/>
            <a:r>
              <a:rPr lang="ru-RU" sz="11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УК-5. Проявлять инициативу и адаптироваться к изменениям в профессиональной деятельности;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УК-6. Быть способным разрешать конфликты, понимать возможность объективных конфликтов интересов между социальными группами и отдельными людьми; </a:t>
            </a:r>
          </a:p>
          <a:p>
            <a:pPr indent="450215" algn="just"/>
            <a:r>
              <a:rPr lang="ru-RU" sz="11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УК-7. Обладать современной культурой мышления, уметь использовать психологические знания в профессиональной деятельности;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УК-8. Быть способным к осуществлению поиска, анализа и оценки информации, необходимой для постановки и решения задач профессионального и личностного развития;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УК-9. Обладать способностью понимать, анализировать и интерпретировать задачу, искать и выявлять закономерности и тенденции в массиве фактов;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УК-10. Владеть междисциплинарными подходами при решении проблем;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УК-11. Быть способным проявлять креативное мышление, изобретательность, инновационное мышление (включая субъективное и объективное творчество);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УК-12. Обладать способностью генерировать и исследовать новые идеи;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УК-13. Владеть развитой системой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самоконтроля; 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УК-14. Обладать способностью к критике и самокритике;</a:t>
            </a:r>
          </a:p>
          <a:p>
            <a:pPr indent="449580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УК-15. Быть способным к осуществлению самообразования в течение всей жизни; </a:t>
            </a:r>
          </a:p>
          <a:p>
            <a:pPr indent="449580" algn="just"/>
            <a:r>
              <a:rPr lang="ru-RU" sz="11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УК-16. Быть способным к саморазвитию и совершенствованию в профессиональ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ной деятельности.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852756" y="567298"/>
            <a:ext cx="68939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Базовые профессиональные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Специалист, освоивший содержание образовательной программы высшего образования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ступени, </a:t>
            </a:r>
            <a:r>
              <a:rPr lang="ru-RU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обладать следующими базовыми профессиональными компетенциями: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БПК-1. Владеть основами психологических знаний, необходимых для решения задач профессионального и личностного развития;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БПК-2. Быть способным к осуществлению поиска, анализа и оценки информации, необходимой для постановки и решения задач, профессионального и личностного развития;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БПК-3. Быть способным анализировать и оценивать педагогические явления и события в свете современного научного знания.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БПК-4. Уметь работать самостоятельно;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БПК-5. Осуществлять эффективное взаимодействие с участниками образовательного процесса на основе норм педагогической этики;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БПК-6. Обладать базовыми навыками коммуникации для решения задач межличностного и межкультурного взаимодействия;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БПК-7. Быть способным использовать методы конструктивного решения конфликтов, их предотвращения и профилактики.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body" idx="2"/>
          </p:nvPr>
        </p:nvSpPr>
        <p:spPr>
          <a:xfrm>
            <a:off x="2668776" y="1875909"/>
            <a:ext cx="5395220" cy="26516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обосновать, с помощью каких компетенций педагог может реализовывать потенциал учебного предмета/области педагогической деятельности для формирования функциональной грамотности обучающихся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-117651" y="1962520"/>
            <a:ext cx="3045000" cy="9082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Задача этапа: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sz="1200" dirty="0"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2"/>
          </p:nvPr>
        </p:nvSpPr>
        <p:spPr>
          <a:xfrm>
            <a:off x="457200" y="4265975"/>
            <a:ext cx="8229600" cy="6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809587" y="528982"/>
            <a:ext cx="5765568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«Глобальные компетенции-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ценностно-интегративный компонент функциональной грамотности, имеющий </a:t>
            </a:r>
            <a:r>
              <a:rPr lang="ru-RU" sz="2400" u="sng" dirty="0">
                <a:solidFill>
                  <a:schemeClr val="tx1">
                    <a:lumMod val="50000"/>
                  </a:schemeClr>
                </a:solidFill>
              </a:rPr>
              <a:t>собственное предметное содержание, ценностную основу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 нацеленный на формирование </a:t>
            </a:r>
            <a:r>
              <a:rPr lang="ru-RU" sz="2400" u="sng" dirty="0">
                <a:solidFill>
                  <a:schemeClr val="tx1">
                    <a:lumMod val="50000"/>
                  </a:schemeClr>
                </a:solidFill>
              </a:rPr>
              <a:t>универсальных навыков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soft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skills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)»</a:t>
            </a: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785666" y="879029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4322" y="4257855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Коваль, С.Е. </a:t>
            </a:r>
            <a:r>
              <a:rPr lang="ru-RU" sz="2400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Дюкова</a:t>
            </a:r>
            <a:endParaRPr lang="ru-RU" sz="24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160898" y="332509"/>
            <a:ext cx="6926680" cy="4537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Глобальная компетентность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подразумевает наличие у человека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знаний, установок, умений и навыков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которые стимулируют возможность: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-рассматривать проблемы с различных позиций — локальных, глобальных, межкультурных;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-понимать и уважать картину мира, точку зрения других людей;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-участвовать в открытом и эффективном взаимодействии с представителями различных культур;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-прилагать усилия для обеспечения коллективного благополучия и устойчивого развития.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6863137" y="2445250"/>
            <a:ext cx="2170320" cy="2041687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ведущие: </a:t>
            </a: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/>
              <a:t>умения оценивать различные ситуации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dirty="0"/>
              <a:t>принимать/понимать различные точки зрения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>способность  воспринимать и анализировать глобальные и локальные проблемы, решать их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74638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ru-RU" sz="2000" dirty="0"/>
              <a:t>быть готовыми к взаимодействию в решении задач/проблем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Периферийные компетенции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200" y="1239982"/>
            <a:ext cx="3303142" cy="34347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/>
              <a:t>Читательская грамотность</a:t>
            </a:r>
            <a:r>
              <a:rPr lang="ru-RU" sz="2000" dirty="0"/>
              <a:t> (возможность работать с текстовой информацией, понимать, воспринимать ее, уметь ее находить и анализировать и пр.)</a:t>
            </a:r>
            <a:endParaRPr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4410132" y="1239982"/>
            <a:ext cx="4695793" cy="34373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/>
              <a:t>стественнонаучная грамотность</a:t>
            </a:r>
            <a:r>
              <a:rPr lang="ru-RU" sz="2000" dirty="0"/>
              <a:t> (Понимание физиологических процессов в организме и их связи с психологическими процессами, состояниями и свойствами, понимание возрастных особенностей развития личности учеников и их влияния на характеристики восприятия, внимания, памяти, мышления, речи и пр.).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264"/>
            <a:ext cx="8191825" cy="425178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учебные дисциплины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создать условия для развития у студентов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5470614"/>
              </p:ext>
            </p:extLst>
          </p:nvPr>
        </p:nvGraphicFramePr>
        <p:xfrm>
          <a:off x="709011" y="743102"/>
          <a:ext cx="7780711" cy="453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350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026" name="Google Shape;1026;p23"/>
          <p:cNvGrpSpPr/>
          <p:nvPr/>
        </p:nvGrpSpPr>
        <p:grpSpPr>
          <a:xfrm>
            <a:off x="315891" y="1054852"/>
            <a:ext cx="2314292" cy="3139861"/>
            <a:chOff x="851435" y="2007080"/>
            <a:chExt cx="1618148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851435" y="2007080"/>
              <a:ext cx="1574295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851436" y="2300179"/>
              <a:ext cx="1618147" cy="1244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Компетентность мышления (познания): </a:t>
              </a:r>
              <a:endParaRPr sz="2000" dirty="0">
                <a:solidFill>
                  <a:srgbClr val="FFFFFF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</p:grpSp>
      <p:sp>
        <p:nvSpPr>
          <p:cNvPr id="1031" name="Google Shape;1031;p23"/>
          <p:cNvSpPr/>
          <p:nvPr/>
        </p:nvSpPr>
        <p:spPr>
          <a:xfrm>
            <a:off x="2630184" y="893618"/>
            <a:ext cx="6340633" cy="4010891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-способность понимать, анализировать и интерпретировать задачу;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искать и выявлять закономерности и тенденции в массиве фактов; выстраивать причинно-следственные цепочки;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идентифицировать неявные свойства предметов и процессов</a:t>
            </a:r>
            <a:r>
              <a:rPr lang="ru-RU" b="1" i="1" dirty="0">
                <a:solidFill>
                  <a:schemeClr val="bg1"/>
                </a:solidFill>
              </a:rPr>
              <a:t>; </a:t>
            </a:r>
            <a:r>
              <a:rPr lang="ru-RU" dirty="0">
                <a:solidFill>
                  <a:schemeClr val="bg1"/>
                </a:solidFill>
              </a:rPr>
              <a:t>находить скрытые ресурсы, нужные для решения задачи</a:t>
            </a:r>
            <a:r>
              <a:rPr lang="ru-RU" b="1" i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применять формальную логику в случае недостаточного знания</a:t>
            </a:r>
            <a:r>
              <a:rPr lang="ru-RU" b="1" i="1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выявлять, различать и классифицировать первичные и вторичные факторы, противоречия и сходства и т.д.</a:t>
            </a:r>
            <a:r>
              <a:rPr lang="ru-RU" b="1" i="1" dirty="0">
                <a:solidFill>
                  <a:schemeClr val="bg1"/>
                </a:solidFill>
              </a:rPr>
              <a:t>; </a:t>
            </a:r>
            <a:r>
              <a:rPr lang="ru-RU" dirty="0">
                <a:solidFill>
                  <a:schemeClr val="bg1"/>
                </a:solidFill>
              </a:rPr>
              <a:t>проявлять креативное и инновационное мышление, изобретательность</a:t>
            </a:r>
            <a:r>
              <a:rPr lang="ru-RU" b="1" i="1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уметь принимать решения в ситуациях новизны и неопределенности, при недостатке информации и т.д.</a:t>
            </a:r>
            <a:r>
              <a:rPr lang="ru-RU" b="1" i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-уметь проверять значимость новой информации при применении известных алгоритмов и нахождение новых решений в изменчивых условиях;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-выбор способа решения сложных задач, включая открытые задачи с несколькими решениями, умение предлагать несколько решений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Google Shape;1035;p23"/>
          <p:cNvSpPr/>
          <p:nvPr/>
        </p:nvSpPr>
        <p:spPr>
          <a:xfrm>
            <a:off x="1815764" y="2330131"/>
            <a:ext cx="294650" cy="2946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64" y="2431733"/>
            <a:ext cx="225572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191825" cy="350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026" name="Google Shape;1026;p23"/>
          <p:cNvGrpSpPr/>
          <p:nvPr/>
        </p:nvGrpSpPr>
        <p:grpSpPr>
          <a:xfrm>
            <a:off x="315891" y="1054852"/>
            <a:ext cx="2314292" cy="3139861"/>
            <a:chOff x="851435" y="2007080"/>
            <a:chExt cx="1618148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851435" y="2007080"/>
              <a:ext cx="1574295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851436" y="2300179"/>
              <a:ext cx="1618147" cy="1244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Компетентность в сфере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взаимодействия с другими людьми: </a:t>
              </a:r>
              <a:endParaRPr sz="2000" dirty="0">
                <a:solidFill>
                  <a:srgbClr val="FFFFFF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</p:grpSp>
      <p:sp>
        <p:nvSpPr>
          <p:cNvPr id="1031" name="Google Shape;1031;p23"/>
          <p:cNvSpPr/>
          <p:nvPr/>
        </p:nvSpPr>
        <p:spPr>
          <a:xfrm>
            <a:off x="2630185" y="1054853"/>
            <a:ext cx="6139276" cy="3393858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-способность педагога сотрудничать и взаимодействовать со всеми субъектами образовательного процесса; устанавливать, развивать и поддерживать социальные связи в качестве лидера и участника команды;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-способность брать и распределять ответственность за решения; способность координировать командную работу;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-способность вести переговоры (способность убеждать других, обосновывать свою позицию, уважать интересы других, учитывать социальное и культурное разнообразие);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-способность разрешать конфликты, осуществлять их профилактику.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Google Shape;1035;p23"/>
          <p:cNvSpPr/>
          <p:nvPr/>
        </p:nvSpPr>
        <p:spPr>
          <a:xfrm>
            <a:off x="2429875" y="2514171"/>
            <a:ext cx="294650" cy="2946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953" y="2626412"/>
            <a:ext cx="225572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626</Words>
  <Application>Microsoft Office PowerPoint</Application>
  <PresentationFormat>Экран (16:9)</PresentationFormat>
  <Paragraphs>89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Barlow Light</vt:lpstr>
      <vt:lpstr>Raleway Thin</vt:lpstr>
      <vt:lpstr>Calibri</vt:lpstr>
      <vt:lpstr>Barlow</vt:lpstr>
      <vt:lpstr>Raleway</vt:lpstr>
      <vt:lpstr>Times New Roman</vt:lpstr>
      <vt:lpstr>Arial</vt:lpstr>
      <vt:lpstr>Gaoler template</vt:lpstr>
      <vt:lpstr>    «Разработать перечни компетенций, отражающих готовность будущих педагогических работников к формированию функциональной грамотности обучающихся»  </vt:lpstr>
      <vt:lpstr>Презентация PowerPoint</vt:lpstr>
      <vt:lpstr>Презентация PowerPoint</vt:lpstr>
      <vt:lpstr>Презентация PowerPoint</vt:lpstr>
      <vt:lpstr>Глобальные компетенции как ведущие: </vt:lpstr>
      <vt:lpstr>Периферийные компетенции: </vt:lpstr>
      <vt:lpstr>Психологические учебные дисциплины позволяют создать условия для развития у студентов</vt:lpstr>
      <vt:lpstr>компетенции: </vt:lpstr>
      <vt:lpstr>компетенции: </vt:lpstr>
      <vt:lpstr>компетенции: </vt:lpstr>
      <vt:lpstr>Перечень компетенций, которые необходимы будущему  педагогу для формирования выделенных видов функциональной грамотности у обучающихся средствами учебного предмета / в данной области педагогической деятельности: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  Кейс-стади как условие формирования профессиональной компетентности у педагогов-предметников (на примере учебной дисциплины «Психология»)</dc:title>
  <dc:creator>Татьяна</dc:creator>
  <cp:lastModifiedBy>Пользователь Windows</cp:lastModifiedBy>
  <cp:revision>84</cp:revision>
  <dcterms:modified xsi:type="dcterms:W3CDTF">2022-11-23T17:02:50Z</dcterms:modified>
</cp:coreProperties>
</file>