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3" r:id="rId1"/>
  </p:sldMasterIdLst>
  <p:notesMasterIdLst>
    <p:notesMasterId r:id="rId9"/>
  </p:notesMasterIdLst>
  <p:sldIdLst>
    <p:sldId id="258" r:id="rId2"/>
    <p:sldId id="257" r:id="rId3"/>
    <p:sldId id="266" r:id="rId4"/>
    <p:sldId id="259" r:id="rId5"/>
    <p:sldId id="267" r:id="rId6"/>
    <p:sldId id="263" r:id="rId7"/>
    <p:sldId id="269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087582A-C6F8-4225-B5B5-F617767C460A}">
  <a:tblStyle styleId="{2087582A-C6F8-4225-B5B5-F617767C460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6" y="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7570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901000" y="189000"/>
            <a:ext cx="907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sz="60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1461000" y="2034000"/>
            <a:ext cx="10515600" cy="4097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>
                <a:solidFill>
                  <a:schemeClr val="dk2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Заголовок и объект">
  <p:cSld name="4_Заголовок и объект">
    <p:bg>
      <p:bgPr>
        <a:solidFill>
          <a:schemeClr val="lt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ftr" idx="11"/>
          </p:nvPr>
        </p:nvSpPr>
        <p:spPr>
          <a:xfrm>
            <a:off x="2271000" y="6356350"/>
            <a:ext cx="76500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Заголовок и объект">
  <p:cSld name="1_Заголовок и объект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901000" y="189000"/>
            <a:ext cx="907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sz="60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2423592" y="189000"/>
            <a:ext cx="9768408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ОНТП «Функциональная грамотность» (2021–2025 гг.).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31504" y="2276872"/>
            <a:ext cx="94330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Задание: «Разработать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обучающихся»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>
            <a:spLocks noGrp="1"/>
          </p:cNvSpPr>
          <p:nvPr>
            <p:ph type="title"/>
          </p:nvPr>
        </p:nvSpPr>
        <p:spPr>
          <a:xfrm>
            <a:off x="2901000" y="189000"/>
            <a:ext cx="9291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Обоснование необходимости обновления учебных программ по учебным дисциплинам специальности</a:t>
            </a:r>
            <a:endParaRPr sz="2400" dirty="0"/>
          </a:p>
        </p:txBody>
      </p:sp>
      <p:sp>
        <p:nvSpPr>
          <p:cNvPr id="99" name="Google Shape;99;p18"/>
          <p:cNvSpPr txBox="1">
            <a:spLocks noGrp="1"/>
          </p:cNvSpPr>
          <p:nvPr>
            <p:ph type="body" idx="1"/>
          </p:nvPr>
        </p:nvSpPr>
        <p:spPr>
          <a:xfrm>
            <a:off x="263352" y="2428558"/>
            <a:ext cx="2952328" cy="3160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количества 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научных работ и проведенных психолого-педагогических исследований по проблеме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alt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основ функциональной грамотности у воспитанников дошкольного возраста и студентов учреждений высшего образования</a:t>
            </a:r>
            <a:endParaRPr sz="1800" dirty="0"/>
          </a:p>
        </p:txBody>
      </p:sp>
      <p:sp>
        <p:nvSpPr>
          <p:cNvPr id="100" name="Google Shape;100;p18"/>
          <p:cNvSpPr txBox="1"/>
          <p:nvPr/>
        </p:nvSpPr>
        <p:spPr>
          <a:xfrm>
            <a:off x="4536800" y="1988840"/>
            <a:ext cx="7247832" cy="3907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современных результатов научных исследований в содержании учебных программ учебных дисциплин специальности «Дошкольное образование»;</a:t>
            </a:r>
          </a:p>
          <a:p>
            <a:pPr marL="34290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endParaRPr lang="ru-RU" alt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специфики, сущностных характеристик и структурных компонентов функциональной грамотности (воспитанников старшего дошкольного возраста, будущих воспитателей дошкольного образования);</a:t>
            </a:r>
          </a:p>
          <a:p>
            <a:pPr marL="34290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endParaRPr lang="ru-RU" alt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структурных компонентов готовности будущего воспитателя дошкольного образования к формированию основ функциональной грамотности детей дошкольного возраста, представленных мотивационным, эмоционально-волевым, когнитивным, </a:t>
            </a:r>
            <a:r>
              <a:rPr lang="ru-RU" alt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деятельностным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рефлексивно-оценочным компонентами.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3359696" y="3474628"/>
            <a:ext cx="1177104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>
            <a:spLocks noGrp="1"/>
          </p:cNvSpPr>
          <p:nvPr>
            <p:ph type="title"/>
          </p:nvPr>
        </p:nvSpPr>
        <p:spPr>
          <a:xfrm>
            <a:off x="2901000" y="189000"/>
            <a:ext cx="9291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Обоснование необходимости обновления учебных программ по учебным дисциплинам специальности</a:t>
            </a:r>
            <a:endParaRPr sz="2400" dirty="0"/>
          </a:p>
        </p:txBody>
      </p:sp>
      <p:sp>
        <p:nvSpPr>
          <p:cNvPr id="99" name="Google Shape;99;p18"/>
          <p:cNvSpPr txBox="1">
            <a:spLocks noGrp="1"/>
          </p:cNvSpPr>
          <p:nvPr>
            <p:ph type="body" idx="1"/>
          </p:nvPr>
        </p:nvSpPr>
        <p:spPr>
          <a:xfrm>
            <a:off x="1025874" y="1700808"/>
            <a:ext cx="10758758" cy="3153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реализации одной из задач дошкольного образования, представленной в «Концепции развития национальной системы образования на период до 2030 года»: «обеспечить условия для разностороннего развития и социализации детей дошкольного возраста, формирования у них функциональной грамотности» </a:t>
            </a:r>
          </a:p>
          <a:p>
            <a:pPr marL="285750" lvl="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включение в содержание учебных программ по учебным дисциплинам наиболее эффективных и приемлемых методов и технологий формирования у будущих воспитателей дошкольного образования готовности к формированию основ функциональной грамотности у детей дошкольного возраста</a:t>
            </a:r>
          </a:p>
          <a:p>
            <a:pPr marL="285750" lvl="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критериев и разработка инструментария для оценки уровня сформированности функциональной грамотности студентов и их готовности к формированию основ функциональной грамотности воспитанников старшего дошкольного возраста в учреждении дошкольного образования</a:t>
            </a:r>
          </a:p>
          <a:p>
            <a:pPr marL="285750" lvl="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63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2351584" y="189000"/>
            <a:ext cx="9840416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компоненты учебной программы по учебной дисциплине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3" name="Google Shape;113;p20"/>
          <p:cNvGraphicFramePr/>
          <p:nvPr>
            <p:extLst>
              <p:ext uri="{D42A27DB-BD31-4B8C-83A1-F6EECF244321}">
                <p14:modId xmlns:p14="http://schemas.microsoft.com/office/powerpoint/2010/main" val="3432290299"/>
              </p:ext>
            </p:extLst>
          </p:nvPr>
        </p:nvGraphicFramePr>
        <p:xfrm>
          <a:off x="551384" y="1772815"/>
          <a:ext cx="11161240" cy="4392488"/>
        </p:xfrm>
        <a:graphic>
          <a:graphicData uri="http://schemas.openxmlformats.org/drawingml/2006/table">
            <a:tbl>
              <a:tblPr firstRow="1" bandRow="1">
                <a:noFill/>
                <a:tableStyleId>{2087582A-C6F8-4225-B5B5-F617767C460A}</a:tableStyleId>
              </a:tblPr>
              <a:tblGrid>
                <a:gridCol w="2554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06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03816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«Пояснительная записка» 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800"/>
                        <a:buFont typeface="Calibri"/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цели и задач учебной дисциплины, требований к освоению учебной дисциплины (включая требования образовательного стандарта и учебного плана по специальности</a:t>
                      </a:r>
                      <a:endParaRPr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41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8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«Содержание учебного материала»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Содержание, обеспечивающее формирование фундаментальной предметной подготовки и основ функциональной грамотности детей дошкольного возраста (отдельные разделы в содержании учебной дисциплины, темы или вопросы по изучению особенностей и специфики формирования основ функциональной грамотности детей дошкольного возраста, основных методов ее формирования в условиях учреждения дошкольного образования с учетом актуальных исследований в дошкольном образовании )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45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«Учебно-методическая карта учебной дисциплины»</a:t>
                      </a:r>
                      <a:endParaRPr dirty="0"/>
                    </a:p>
                  </a:txBody>
                  <a:tcPr marL="91450" marR="91450" marT="45725" marB="4572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  <a:r>
                        <a:rPr lang="ru-RU" sz="16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учебно-методической карты представлено соотношением и количеством часов, вида занятий, </a:t>
                      </a:r>
                      <a:r>
                        <a:rPr lang="ru-RU" sz="16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формой контроля, указанием учебно-методических пособий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2351584" y="189000"/>
            <a:ext cx="9840416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компоненты учебной программы учебной дисциплины  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3" name="Google Shape;113;p20"/>
          <p:cNvGraphicFramePr/>
          <p:nvPr>
            <p:extLst>
              <p:ext uri="{D42A27DB-BD31-4B8C-83A1-F6EECF244321}">
                <p14:modId xmlns:p14="http://schemas.microsoft.com/office/powerpoint/2010/main" val="3308572005"/>
              </p:ext>
            </p:extLst>
          </p:nvPr>
        </p:nvGraphicFramePr>
        <p:xfrm>
          <a:off x="335360" y="1844824"/>
          <a:ext cx="11593288" cy="4480600"/>
        </p:xfrm>
        <a:graphic>
          <a:graphicData uri="http://schemas.openxmlformats.org/drawingml/2006/table">
            <a:tbl>
              <a:tblPr firstRow="1" bandRow="1">
                <a:noFill/>
                <a:tableStyleId>{2087582A-C6F8-4225-B5B5-F617767C460A}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5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425"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«Информационно-методическая часть учебной программы»</a:t>
                      </a:r>
                      <a:endParaRPr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dk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</a:t>
                      </a:r>
                      <a:r>
                        <a:rPr lang="ru-RU" sz="1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к выполнению самостоятельной и управляемой самостоятельной</a:t>
                      </a:r>
                      <a:r>
                        <a:rPr lang="ru-RU" sz="1800" b="0" i="0" u="none" strike="noStrike" cap="none" baseline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 работы </a:t>
                      </a:r>
                      <a:r>
                        <a:rPr lang="ru-RU" sz="1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 студентов (включает виды заданий: 1) актуализирующие знания изучаемой темы или  раздела, 2) требующие соотнесения знаний по разделу с практикой, описанной ситуацией, в том числе </a:t>
                      </a:r>
                      <a:r>
                        <a:rPr lang="ru-RU" sz="18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кейсовые</a:t>
                      </a:r>
                      <a:r>
                        <a:rPr lang="ru-RU" sz="1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 задания  и т.д.); 3) задания на основе конкретных ситуаций, предполагающие выполнение исследовательской работы)</a:t>
                      </a:r>
                      <a:endParaRPr sz="1800" dirty="0">
                        <a:solidFill>
                          <a:schemeClr val="dk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chemeClr val="dk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Рекомендуемые эффективные технологии и методы, направленные на формирование функциональной грамотности студентов,</a:t>
                      </a:r>
                      <a:r>
                        <a:rPr lang="ru-RU" sz="1800" baseline="0" dirty="0">
                          <a:solidFill>
                            <a:schemeClr val="dk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chemeClr val="dk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используемые при реализации содержания учебной дисциплины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Контрольно-оценочные средства диагностики результатов учебной деятельности, </a:t>
                      </a:r>
                      <a:r>
                        <a:rPr lang="ru-RU" sz="18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сформированности</a:t>
                      </a:r>
                      <a:r>
                        <a:rPr lang="ru-RU" sz="1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 универсальных составляющих функциональной</a:t>
                      </a:r>
                      <a:r>
                        <a:rPr lang="ru-RU" sz="1800" b="0" i="0" u="none" strike="noStrike" cap="none" baseline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 грамотности </a:t>
                      </a:r>
                      <a:r>
                        <a:rPr lang="ru-RU" sz="18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  <a:sym typeface="Arial"/>
                        </a:rPr>
                        <a:t> и готовности студента к формированию основ функциональной грамотности воспитанников дошкольного возраста</a:t>
                      </a:r>
                      <a:endParaRPr sz="1800" dirty="0">
                        <a:solidFill>
                          <a:schemeClr val="dk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dk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основной и дополнительной литературы (учебной, учебно-методической, научной, нормативной и др.) с учетом новых учебных изданий по формированию основ функциональной грамотности воспитанников дошкольного возраста.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746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4"/>
          <p:cNvSpPr txBox="1">
            <a:spLocks noGrp="1"/>
          </p:cNvSpPr>
          <p:nvPr>
            <p:ph type="title"/>
          </p:nvPr>
        </p:nvSpPr>
        <p:spPr>
          <a:xfrm>
            <a:off x="2279576" y="189000"/>
            <a:ext cx="9912424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компоненты учебной программы «Технологии логико-математического развития детей дошкольного возраста»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Google Shape;205;p24"/>
          <p:cNvSpPr txBox="1">
            <a:spLocks noGrp="1"/>
          </p:cNvSpPr>
          <p:nvPr>
            <p:ph type="body" idx="1"/>
          </p:nvPr>
        </p:nvSpPr>
        <p:spPr>
          <a:xfrm>
            <a:off x="1461000" y="2034000"/>
            <a:ext cx="10515600" cy="4097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590"/>
              <a:buNone/>
            </a:pPr>
            <a:endParaRPr sz="259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5" t="17948" r="18726" b="8334"/>
          <a:stretch/>
        </p:blipFill>
        <p:spPr bwMode="auto">
          <a:xfrm>
            <a:off x="479376" y="1628800"/>
            <a:ext cx="11089232" cy="505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1" t="19216" r="50746" b="7564"/>
          <a:stretch/>
        </p:blipFill>
        <p:spPr bwMode="auto">
          <a:xfrm>
            <a:off x="726259" y="620688"/>
            <a:ext cx="4717685" cy="5853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81" t="20128" r="50563" b="7436"/>
          <a:stretch/>
        </p:blipFill>
        <p:spPr bwMode="auto">
          <a:xfrm>
            <a:off x="5951984" y="476672"/>
            <a:ext cx="5112568" cy="6381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137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512</Words>
  <Application>Microsoft Office PowerPoint</Application>
  <PresentationFormat>Широкоэкранный</PresentationFormat>
  <Paragraphs>29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Тема Office</vt:lpstr>
      <vt:lpstr>ОНТП «Функциональная грамотность» (2021–2025 гг.). </vt:lpstr>
      <vt:lpstr>Обоснование необходимости обновления учебных программ по учебным дисциплинам специальности</vt:lpstr>
      <vt:lpstr>Обоснование необходимости обновления учебных программ по учебным дисциплинам специальности</vt:lpstr>
      <vt:lpstr>Структурные компоненты учебной программы по учебной дисциплине</vt:lpstr>
      <vt:lpstr>Структурные компоненты учебной программы учебной дисциплины  </vt:lpstr>
      <vt:lpstr>Структурные компоненты учебной программы «Технологии логико-математического развития детей дошкольного возраста»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 без  границ</dc:title>
  <dc:creator>Lenovo</dc:creator>
  <cp:lastModifiedBy>104k11-3</cp:lastModifiedBy>
  <cp:revision>16</cp:revision>
  <dcterms:modified xsi:type="dcterms:W3CDTF">2023-06-06T08:13:03Z</dcterms:modified>
</cp:coreProperties>
</file>