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54" r:id="rId3"/>
    <p:sldId id="312" r:id="rId4"/>
    <p:sldId id="365" r:id="rId5"/>
    <p:sldId id="343" r:id="rId6"/>
    <p:sldId id="315" r:id="rId7"/>
    <p:sldId id="366" r:id="rId8"/>
    <p:sldId id="367" r:id="rId9"/>
    <p:sldId id="368" r:id="rId10"/>
    <p:sldId id="369" r:id="rId11"/>
    <p:sldId id="342" r:id="rId12"/>
    <p:sldId id="370" r:id="rId13"/>
    <p:sldId id="371" r:id="rId14"/>
    <p:sldId id="364" r:id="rId15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C8B0"/>
    <a:srgbClr val="663300"/>
    <a:srgbClr val="F1EFDB"/>
    <a:srgbClr val="F6F3DE"/>
    <a:srgbClr val="EFE7DD"/>
    <a:srgbClr val="FDFDF5"/>
    <a:srgbClr val="996600"/>
    <a:srgbClr val="F9F8EB"/>
    <a:srgbClr val="FAF8E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>
      <p:cViewPr varScale="1">
        <p:scale>
          <a:sx n="112" d="100"/>
          <a:sy n="112" d="100"/>
        </p:scale>
        <p:origin x="114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19EC5-4689-4FC8-9BD7-61D4322362F2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42900-79D5-41FA-8B0A-9C73AA859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21712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096129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283999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880840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897759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7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0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00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Char char="–"/>
              <a:defRPr sz="2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Char char="•"/>
              <a:defRPr sz="24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–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4" name="Shape 3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" name="Shape 3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" name="Shape 3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375" cy="3000375"/>
          </a:xfrm>
        </p:spPr>
        <p:txBody>
          <a:bodyPr spcFirstLastPara="1" lIns="91425" tIns="45700" rIns="91425" bIns="45700" anchor="t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1DFEC2DF-267C-4ADC-916D-2A8C2A877890}" type="slidenum">
              <a:rPr lang="en-US"/>
              <a:pPr>
                <a:defRPr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32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36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7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02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32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5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14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61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3546-533C-4602-9AC6-D4444013B534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88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solidFill>
            <a:schemeClr val="bg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63587" y="1758702"/>
            <a:ext cx="7416825" cy="2962513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Разработать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учебные программы нового поколения, ориентированные на подготовку будущих педагогических работников к формированию функциональной грамотности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обучающихся</a:t>
            </a:r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/>
            <a:endParaRPr lang="ru-RU" sz="2400" b="1" i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85875" y="4469"/>
            <a:ext cx="75088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Белорусский</a:t>
            </a: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государственный педагогический</a:t>
            </a:r>
          </a:p>
          <a:p>
            <a:pPr eaLnBrk="1" hangingPunct="1">
              <a:defRPr/>
            </a:pP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университет  имени Максима Танка</a:t>
            </a:r>
            <a:r>
              <a:rPr lang="ru-RU" sz="2800" dirty="0">
                <a:solidFill>
                  <a:srgbClr val="3366CC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 smtClean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7812360" y="6384772"/>
            <a:ext cx="1152128" cy="340519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1400" b="0" i="1" dirty="0" smtClean="0">
                <a:solidFill>
                  <a:schemeClr val="tx1"/>
                </a:solidFill>
                <a:latin typeface="Arial" pitchFamily="34" charset="0"/>
              </a:rPr>
              <a:t>06.06.2023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04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1143000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Пояснительная записка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467544" y="1258888"/>
            <a:ext cx="8496944" cy="4476750"/>
          </a:xfrm>
        </p:spPr>
        <p:txBody>
          <a:bodyPr lIns="91425" tIns="45700" rIns="91425" bIns="45700"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результате изучения учебной дисциплины студент должен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знать: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основные подходы для формирования географических и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компетенций учащихся, функциональной грамотности;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виды функциональной грамотности, принципы формирования у обучающихся;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4703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be-BY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С</a:t>
            </a:r>
            <a:r>
              <a:rPr lang="ru-RU" sz="4000" b="1" i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одержани</a:t>
            </a:r>
            <a:r>
              <a:rPr lang="be-BY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е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 учебного 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материала</a:t>
            </a:r>
            <a:endParaRPr lang="ru-RU" altLang="en-US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467544" y="1250950"/>
            <a:ext cx="8336037" cy="534640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Раздел 1. Методологические основы методики обучения географии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Тема 2.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Метапредметные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образовательные результаты обучения как основа для формирования функциональной грамотности обучающихся. Принципы формирования функциональной грамотности обучающихся.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Тема 3. Содержание учебного предмета «География» при формировании читательской, финансовой, математической, естественнонаучной грамотности.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68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be-BY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С</a:t>
            </a:r>
            <a:r>
              <a:rPr lang="ru-RU" sz="4000" b="1" i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одержани</a:t>
            </a:r>
            <a:r>
              <a:rPr lang="be-BY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е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 учебного 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материала</a:t>
            </a:r>
            <a:endParaRPr lang="ru-RU" altLang="en-US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467544" y="1250950"/>
            <a:ext cx="8336037" cy="53464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Раздел 2. Современные педагогические технологии в обучении географии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Тема 1. Современные педагогические технологии как инструмент формирования функциональной грамотности обучающихся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303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8153400" cy="79238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be-BY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С</a:t>
            </a:r>
            <a:r>
              <a:rPr lang="ru-RU" sz="4000" b="1" i="1" dirty="0" err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одержани</a:t>
            </a:r>
            <a:r>
              <a:rPr lang="be-BY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е</a:t>
            </a:r>
            <a:r>
              <a:rPr lang="ru-RU" sz="40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 учебного 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материала</a:t>
            </a:r>
            <a:endParaRPr lang="ru-RU" altLang="en-US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467544" y="1250950"/>
            <a:ext cx="8336037" cy="53464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Раздел 3. Методика обучения отдельным курсам географии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i="1" dirty="0"/>
              <a:t>Тема 2. Методика обучения курсу «Физическая география</a:t>
            </a:r>
            <a:r>
              <a:rPr lang="ru-RU" sz="2400" i="1" dirty="0" smtClean="0"/>
              <a:t>».</a:t>
            </a:r>
            <a:endParaRPr lang="ru-RU" sz="2400" i="1" dirty="0"/>
          </a:p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Учет межпредметных предметных связей при изучении компонентов природы. Формирование читательской, математической грамотности при обучении курсу.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597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solidFill>
            <a:schemeClr val="bg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63587" y="1963012"/>
            <a:ext cx="7416825" cy="2553891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85875" y="4469"/>
            <a:ext cx="75088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Белорусский</a:t>
            </a: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государственный педагогический</a:t>
            </a:r>
          </a:p>
          <a:p>
            <a:pPr eaLnBrk="1" hangingPunct="1">
              <a:defRPr/>
            </a:pP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университет  имени Максима Танка</a:t>
            </a:r>
            <a:r>
              <a:rPr lang="ru-RU" sz="2800" dirty="0">
                <a:solidFill>
                  <a:srgbClr val="3366CC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 smtClean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0598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Специальности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1125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6-05-0113-03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Природоведческое образование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биология и химия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ctr">
              <a:buNone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6-05-0113-03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Природоведческое образование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биология и география)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4896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Естественнонаучная грамотность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373956" y="1412776"/>
            <a:ext cx="8370887" cy="5112568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Способность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осваивать и использовать естественнонаучные знания для освоения новых знаний, для объяснения естественнонаучных явлений, разрешения проблем с помощью научных методов, для получения выводов, основанных на наблюдениях и экспериментах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2800" dirty="0" smtClean="0"/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человека занимать активную гражданскую позицию по вопросам, связанным с естественными науками, и его готовность интересоваться естественнонаучными идеями</a:t>
            </a:r>
          </a:p>
        </p:txBody>
      </p:sp>
    </p:spTree>
    <p:extLst>
      <p:ext uri="{BB962C8B-B14F-4D97-AF65-F5344CB8AC3E}">
        <p14:creationId xmlns:p14="http://schemas.microsoft.com/office/powerpoint/2010/main" val="687012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7"/>
          <p:cNvSpPr>
            <a:spLocks noChangeArrowheads="1"/>
          </p:cNvSpPr>
          <p:nvPr/>
        </p:nvSpPr>
        <p:spPr bwMode="ltGray">
          <a:xfrm rot="5400000" flipH="1">
            <a:off x="-1711825" y="1594363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AutoShape 46"/>
          <p:cNvSpPr>
            <a:spLocks noChangeArrowheads="1"/>
          </p:cNvSpPr>
          <p:nvPr/>
        </p:nvSpPr>
        <p:spPr bwMode="ltGray">
          <a:xfrm rot="5400000">
            <a:off x="-2193729" y="1285105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 algn="ctr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grpSp>
        <p:nvGrpSpPr>
          <p:cNvPr id="64" name="Group 74"/>
          <p:cNvGrpSpPr>
            <a:grpSpLocks/>
          </p:cNvGrpSpPr>
          <p:nvPr/>
        </p:nvGrpSpPr>
        <p:grpSpPr bwMode="auto">
          <a:xfrm>
            <a:off x="1883483" y="1591866"/>
            <a:ext cx="381000" cy="381000"/>
            <a:chOff x="2078" y="1680"/>
            <a:chExt cx="1615" cy="1615"/>
          </a:xfrm>
        </p:grpSpPr>
        <p:sp>
          <p:nvSpPr>
            <p:cNvPr id="65" name="Oval 7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" name="Oval 7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" name="Oval 77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Oval 7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9" name="Oval 79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Oval 8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" name="AutoShape 48"/>
          <p:cNvSpPr>
            <a:spLocks noChangeArrowheads="1"/>
          </p:cNvSpPr>
          <p:nvPr/>
        </p:nvSpPr>
        <p:spPr bwMode="gray">
          <a:xfrm>
            <a:off x="2295732" y="1423932"/>
            <a:ext cx="5470162" cy="612678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Математическая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" name="Group 53"/>
          <p:cNvGrpSpPr>
            <a:grpSpLocks/>
          </p:cNvGrpSpPr>
          <p:nvPr/>
        </p:nvGrpSpPr>
        <p:grpSpPr bwMode="auto">
          <a:xfrm>
            <a:off x="2362257" y="2285822"/>
            <a:ext cx="381000" cy="381000"/>
            <a:chOff x="2078" y="1680"/>
            <a:chExt cx="1615" cy="1615"/>
          </a:xfrm>
        </p:grpSpPr>
        <p:sp>
          <p:nvSpPr>
            <p:cNvPr id="73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" name="Oval 56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" name="Oval 58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9" name="AutoShape 52"/>
          <p:cNvSpPr>
            <a:spLocks noChangeArrowheads="1"/>
          </p:cNvSpPr>
          <p:nvPr/>
        </p:nvSpPr>
        <p:spPr bwMode="gray">
          <a:xfrm>
            <a:off x="2989183" y="2955855"/>
            <a:ext cx="5465100" cy="608013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Читательская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0" name="Group 60"/>
          <p:cNvGrpSpPr>
            <a:grpSpLocks/>
          </p:cNvGrpSpPr>
          <p:nvPr/>
        </p:nvGrpSpPr>
        <p:grpSpPr bwMode="auto">
          <a:xfrm>
            <a:off x="2620272" y="3878334"/>
            <a:ext cx="381000" cy="381000"/>
            <a:chOff x="2078" y="1680"/>
            <a:chExt cx="1615" cy="1615"/>
          </a:xfrm>
        </p:grpSpPr>
        <p:sp>
          <p:nvSpPr>
            <p:cNvPr id="81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5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7" name="AutoShape 51"/>
          <p:cNvSpPr>
            <a:spLocks noChangeArrowheads="1"/>
          </p:cNvSpPr>
          <p:nvPr/>
        </p:nvSpPr>
        <p:spPr bwMode="gray">
          <a:xfrm>
            <a:off x="2745999" y="2171357"/>
            <a:ext cx="5501595" cy="60993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67"/>
          <p:cNvGrpSpPr>
            <a:grpSpLocks/>
          </p:cNvGrpSpPr>
          <p:nvPr/>
        </p:nvGrpSpPr>
        <p:grpSpPr bwMode="auto">
          <a:xfrm>
            <a:off x="2361549" y="4697147"/>
            <a:ext cx="381000" cy="381000"/>
            <a:chOff x="2078" y="1680"/>
            <a:chExt cx="1615" cy="1615"/>
          </a:xfrm>
        </p:grpSpPr>
        <p:sp>
          <p:nvSpPr>
            <p:cNvPr id="89" name="Oval 68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0" name="Oval 69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1" name="Oval 70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Oval 7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3" name="Oval 72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Oval 7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5" name="AutoShape 50"/>
          <p:cNvSpPr>
            <a:spLocks noChangeArrowheads="1"/>
          </p:cNvSpPr>
          <p:nvPr/>
        </p:nvSpPr>
        <p:spPr bwMode="gray">
          <a:xfrm>
            <a:off x="3017847" y="3801253"/>
            <a:ext cx="5479623" cy="60770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Коммуникативная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AutoShape 49"/>
          <p:cNvSpPr>
            <a:spLocks noChangeArrowheads="1"/>
          </p:cNvSpPr>
          <p:nvPr/>
        </p:nvSpPr>
        <p:spPr bwMode="gray">
          <a:xfrm>
            <a:off x="2775342" y="4624942"/>
            <a:ext cx="5465881" cy="5966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ts val="1700"/>
              </a:lnSpc>
              <a:defRPr/>
            </a:pP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4" name="Group 81"/>
          <p:cNvGrpSpPr>
            <a:grpSpLocks/>
          </p:cNvGrpSpPr>
          <p:nvPr/>
        </p:nvGrpSpPr>
        <p:grpSpPr bwMode="auto">
          <a:xfrm>
            <a:off x="1864962" y="5381030"/>
            <a:ext cx="355600" cy="381000"/>
            <a:chOff x="2078" y="1680"/>
            <a:chExt cx="1615" cy="1615"/>
          </a:xfrm>
        </p:grpSpPr>
        <p:sp>
          <p:nvSpPr>
            <p:cNvPr id="105" name="Oval 82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" name="Oval 83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" name="Oval 84"/>
            <p:cNvSpPr>
              <a:spLocks noChangeArrowheads="1"/>
            </p:cNvSpPr>
            <p:nvPr/>
          </p:nvSpPr>
          <p:spPr bwMode="gray">
            <a:xfrm>
              <a:off x="2251" y="1855"/>
              <a:ext cx="1262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Oval 85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" name="Oval 86"/>
            <p:cNvSpPr>
              <a:spLocks noChangeArrowheads="1"/>
            </p:cNvSpPr>
            <p:nvPr/>
          </p:nvSpPr>
          <p:spPr bwMode="gray">
            <a:xfrm>
              <a:off x="2338" y="1936"/>
              <a:ext cx="1096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Oval 87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E35E23"/>
                </a:gs>
                <a:gs pos="100000">
                  <a:srgbClr val="6E2E1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0" name="Прямоугольник 1"/>
          <p:cNvSpPr>
            <a:spLocks noChangeArrowheads="1"/>
          </p:cNvSpPr>
          <p:nvPr/>
        </p:nvSpPr>
        <p:spPr bwMode="auto">
          <a:xfrm>
            <a:off x="1619672" y="113536"/>
            <a:ext cx="67702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ru-RU" altLang="en-US" sz="3200" b="1" i="1" dirty="0" smtClean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Периферийные виды функциональной грамотности</a:t>
            </a:r>
          </a:p>
          <a:p>
            <a:pPr algn="ctr" eaLnBrk="1" hangingPunct="1"/>
            <a:endParaRPr lang="ru-RU" altLang="en-US" b="1" dirty="0">
              <a:solidFill>
                <a:srgbClr val="8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39747" y="3152097"/>
            <a:ext cx="2371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функциональная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грамотность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7" name="AutoShape 49"/>
          <p:cNvSpPr>
            <a:spLocks noChangeArrowheads="1"/>
          </p:cNvSpPr>
          <p:nvPr/>
        </p:nvSpPr>
        <p:spPr bwMode="gray">
          <a:xfrm>
            <a:off x="2678720" y="5465931"/>
            <a:ext cx="5465881" cy="5966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ts val="1700"/>
              </a:lnSpc>
              <a:defRPr/>
            </a:pP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Компьютерная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" name="Group 60"/>
          <p:cNvGrpSpPr>
            <a:grpSpLocks/>
          </p:cNvGrpSpPr>
          <p:nvPr/>
        </p:nvGrpSpPr>
        <p:grpSpPr bwMode="auto">
          <a:xfrm>
            <a:off x="2589310" y="3069716"/>
            <a:ext cx="381000" cy="381000"/>
            <a:chOff x="2078" y="1680"/>
            <a:chExt cx="1615" cy="1615"/>
          </a:xfrm>
        </p:grpSpPr>
        <p:sp>
          <p:nvSpPr>
            <p:cNvPr id="59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5648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640762" cy="708025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Программы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556792"/>
            <a:ext cx="8785100" cy="4390206"/>
          </a:xfrm>
        </p:spPr>
        <p:txBody>
          <a:bodyPr>
            <a:noAutofit/>
          </a:bodyPr>
          <a:lstStyle/>
          <a:p>
            <a:endParaRPr lang="ru-RU" sz="2800" b="1" dirty="0" smtClean="0"/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Общая методика обучения химии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Частная методика обучения географии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250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1143000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Пояснительная записка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323528" y="1196752"/>
            <a:ext cx="8640960" cy="4476750"/>
          </a:xfrm>
        </p:spPr>
        <p:txBody>
          <a:bodyPr lIns="91425" tIns="45700" rIns="91425" bIns="45700">
            <a:normAutofit/>
          </a:bodyPr>
          <a:lstStyle/>
          <a:p>
            <a:pPr marL="0" algn="just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изучения учебной дисциплины: создать организационные, методические, содержательные условия для формирования у студентов понимания теоретических и методологических основ методики обучения географии для применения полученных знаний при организации образовательного процесса по учебному предмету «География» на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компетентностной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основе для формирования функциональной грамотности обучающихся.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894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936848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Пояснительная записка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496944" cy="5616624"/>
          </a:xfrm>
        </p:spPr>
        <p:txBody>
          <a:bodyPr lIns="91425" tIns="45700" rIns="91425" bIns="45700"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ru-RU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сформировать представления об основных подходах в формировании географических и </a:t>
            </a:r>
            <a:r>
              <a:rPr lang="ru-RU" sz="3300" dirty="0" err="1"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 компетенций обучающихся, </a:t>
            </a:r>
            <a:r>
              <a:rPr lang="ru-RU" sz="3300" dirty="0" err="1"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 образовательных результатах как основе для формирования функциональной грамотности учащихся;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рассмотреть принципы формирования функциональной грамотности, ее виды. Использовать содержание учебного предмета «География», организованную самостоятельную и практическую деятельность для формирования читательской, финансовой, математической, естественнонаучной грамотности;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научиться составлять компетентностно-ориентированные </a:t>
            </a:r>
            <a:r>
              <a:rPr lang="ru-RU" sz="3300" dirty="0" err="1">
                <a:latin typeface="Arial" panose="020B0604020202020204" pitchFamily="34" charset="0"/>
                <a:cs typeface="Arial" panose="020B0604020202020204" pitchFamily="34" charset="0"/>
              </a:rPr>
              <a:t>разноуровневые</a:t>
            </a: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 задания на основе межпредметных связей учебного предмета «География» с другими учебными предметами;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научиться применять современные педагогические технологии при обучении разным курсам учебного предмета «География» для формирования функциональной грамотности учащихся;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изучить методику: обучения отдельным курсам учебного предмета «География»; конструирования заданий по физической и социально-экономической географии для формирования функциональной грамотности </a:t>
            </a:r>
            <a:r>
              <a:rPr lang="ru-RU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обучающихся.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886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936848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Пояснительная записка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467544" y="1124744"/>
            <a:ext cx="8496944" cy="5328592"/>
          </a:xfrm>
        </p:spPr>
        <p:txBody>
          <a:bodyPr lIns="91425" tIns="45700" rIns="91425" bIns="45700">
            <a:normAutofit fontScale="85000" lnSpcReduction="20000"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Базовые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профессиональный компетенции: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БПК-1. Способен осуществлять профессиональную деятельность в соответствии с нормативными правовыми актами в сфере образования, в том числе, регламентирующими проектирование образовательного процесса по учебному предмету «География» в направлении формирования функциональной грамотности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</a:p>
          <a:p>
            <a:pPr marL="0" indent="0" algn="just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БПК-2. Способен ставить обучающие цели для формирования естественнонаучной функциональной грамотности с учетом: развития информационных умений, эффективного решения читательских задач, умений моделировать и прогнозировать на основе математических показателей, владения знаниями в области экономики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444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936848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Пояснительная записка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8496944" cy="5760640"/>
          </a:xfrm>
        </p:spPr>
        <p:txBody>
          <a:bodyPr lIns="91425" tIns="45700" rIns="91425" bIns="45700">
            <a:normAutofit/>
          </a:bodyPr>
          <a:lstStyle/>
          <a:p>
            <a:pPr>
              <a:spcBef>
                <a:spcPts val="0"/>
              </a:spcBef>
            </a:pP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Универсальные компетенции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УК-2. Способен применять теоретические знания о закономерностях и особенностях развития и взаимодействия природных, производственных и социальных территориальных систем на основании фундаментальных знаний по географии и базовых знаний по химии, физике, математике, биологии для конструирования содержания географического образования на основе компетентностно-ориентированного подхода с учетом психолого-педагогических основ обучения для формирования функциональной грамотности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обучающихся.</a:t>
            </a:r>
          </a:p>
          <a:p>
            <a:pPr marL="0" indent="0" algn="just">
              <a:spcBef>
                <a:spcPts val="0"/>
              </a:spcBef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УК-4. Способен осуществлять социальное взаимодействие, осуществлять коммуникации при реализации образовательных проектов с учащимися, методических межпредметных проектов с педагогами, экологических акций, просветительских бесед с родителями по вопросам формирования функциональной грамотности обучающихся.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896581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5dd9ec0d53bff32117958d438a958c5c9c17a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3730</TotalTime>
  <Words>438</Words>
  <Application>Microsoft Office PowerPoint</Application>
  <PresentationFormat>Экран (4:3)</PresentationFormat>
  <Paragraphs>69</Paragraphs>
  <Slides>14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 Unicode MS</vt:lpstr>
      <vt:lpstr>Arial</vt:lpstr>
      <vt:lpstr>Arial Narrow</vt:lpstr>
      <vt:lpstr>Calibri</vt:lpstr>
      <vt:lpstr>Corsiva</vt:lpstr>
      <vt:lpstr>Times New Roman</vt:lpstr>
      <vt:lpstr>Wingdings</vt:lpstr>
      <vt:lpstr>Тема Office</vt:lpstr>
      <vt:lpstr>Презентация PowerPoint</vt:lpstr>
      <vt:lpstr>Специальности</vt:lpstr>
      <vt:lpstr>Естественнонаучная грамотность</vt:lpstr>
      <vt:lpstr>Презентация PowerPoint</vt:lpstr>
      <vt:lpstr>Программы</vt:lpstr>
      <vt:lpstr>Пояснительная записка</vt:lpstr>
      <vt:lpstr>Пояснительная записка</vt:lpstr>
      <vt:lpstr>Пояснительная записка</vt:lpstr>
      <vt:lpstr>Пояснительная записка</vt:lpstr>
      <vt:lpstr>Пояснительная записка</vt:lpstr>
      <vt:lpstr>Содержание учебного материала</vt:lpstr>
      <vt:lpstr>Содержание учебного материала</vt:lpstr>
      <vt:lpstr>Содержание учебного материала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vitka</cp:lastModifiedBy>
  <cp:revision>318</cp:revision>
  <dcterms:created xsi:type="dcterms:W3CDTF">2019-10-16T13:47:56Z</dcterms:created>
  <dcterms:modified xsi:type="dcterms:W3CDTF">2023-06-05T20:25:10Z</dcterms:modified>
</cp:coreProperties>
</file>