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notesMasterIdLst>
    <p:notesMasterId r:id="rId9"/>
  </p:notesMasterIdLst>
  <p:sldIdLst>
    <p:sldId id="301" r:id="rId2"/>
    <p:sldId id="315" r:id="rId3"/>
    <p:sldId id="320" r:id="rId4"/>
    <p:sldId id="321" r:id="rId5"/>
    <p:sldId id="322" r:id="rId6"/>
    <p:sldId id="323" r:id="rId7"/>
    <p:sldId id="324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AC"/>
    <a:srgbClr val="FEDADD"/>
    <a:srgbClr val="89DDFF"/>
    <a:srgbClr val="000066"/>
    <a:srgbClr val="FFEBFF"/>
    <a:srgbClr val="FFCCFF"/>
    <a:srgbClr val="FCC4FC"/>
    <a:srgbClr val="33CC33"/>
    <a:srgbClr val="FFFFCC"/>
    <a:srgbClr val="D0FC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93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15717F-4762-4B7F-8089-843542E9A9B9}" type="doc">
      <dgm:prSet loTypeId="urn:microsoft.com/office/officeart/2005/8/layout/process4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A7B57042-1377-461E-8FFF-A6B12863E6D9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800" b="1" dirty="0" smtClean="0">
              <a:solidFill>
                <a:srgbClr val="0000AC"/>
              </a:solidFill>
            </a:rPr>
            <a:t>новый образовательный стандарт</a:t>
          </a:r>
          <a:endParaRPr lang="ru-RU" sz="2800" dirty="0">
            <a:solidFill>
              <a:srgbClr val="0000AC"/>
            </a:solidFill>
          </a:endParaRPr>
        </a:p>
      </dgm:t>
    </dgm:pt>
    <dgm:pt modelId="{87EDFC5B-2D38-4804-A3C6-3E100EFF2215}" type="parTrans" cxnId="{55BE9D8F-72C0-461A-99EB-D76CADE6255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FEAD680C-DCA8-45EE-B0A7-D88A2AEA86DE}" type="sibTrans" cxnId="{55BE9D8F-72C0-461A-99EB-D76CADE6255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8A6C7C4A-331A-4FD5-B3B3-C87AE52C5292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000" i="1" dirty="0" smtClean="0"/>
            <a:t>введение специальности специального высшего образования</a:t>
          </a:r>
          <a:endParaRPr lang="ru-RU" sz="2000" i="1" dirty="0"/>
        </a:p>
      </dgm:t>
    </dgm:pt>
    <dgm:pt modelId="{0B02879E-249F-4348-921C-003BDDFBCA10}" type="parTrans" cxnId="{9E0BF5CC-FFA2-455A-8931-EEEC1DFFFB8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CC8DE88-9D6B-40A4-9C64-9B397DEE5940}" type="sibTrans" cxnId="{9E0BF5CC-FFA2-455A-8931-EEEC1DFFFB8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4A2EBF54-DFD3-48C3-8EFD-D70CD8590BEE}">
      <dgm:prSet phldrT="[Текст]" custT="1"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400" b="1" u="none" dirty="0" smtClean="0">
              <a:solidFill>
                <a:srgbClr val="FF0000"/>
              </a:solidFill>
            </a:rPr>
            <a:t>аргументы:</a:t>
          </a:r>
        </a:p>
        <a:p>
          <a:pPr marL="125730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000" dirty="0" smtClean="0"/>
            <a:t>- </a:t>
          </a:r>
          <a:r>
            <a:rPr lang="ru-RU" sz="2200" dirty="0" smtClean="0"/>
            <a:t>избегание повторов;</a:t>
          </a:r>
        </a:p>
        <a:p>
          <a:pPr marL="125730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200" dirty="0" smtClean="0"/>
            <a:t>- предотвращение дублирования учебного материала;</a:t>
          </a:r>
        </a:p>
        <a:p>
          <a:pPr marL="125730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200" dirty="0" smtClean="0"/>
            <a:t>- профилактика </a:t>
          </a:r>
          <a:r>
            <a:rPr lang="ru-RU" sz="2200" dirty="0" err="1" smtClean="0"/>
            <a:t>узкоспецифичности</a:t>
          </a:r>
          <a:r>
            <a:rPr lang="ru-RU" sz="2200" dirty="0" smtClean="0"/>
            <a:t>;</a:t>
          </a:r>
        </a:p>
        <a:p>
          <a:pPr marL="1438275" indent="-180975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200" dirty="0" smtClean="0"/>
            <a:t>- недопущение раздробленности и ориентированности на формирование частных профессиональных компетенций</a:t>
          </a:r>
        </a:p>
        <a:p>
          <a:pPr marL="1257300" indent="0" algn="l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2000" i="1" u="none" dirty="0">
            <a:solidFill>
              <a:srgbClr val="FF0000"/>
            </a:solidFill>
          </a:endParaRPr>
        </a:p>
      </dgm:t>
    </dgm:pt>
    <dgm:pt modelId="{1BFD3FE1-95E1-4037-B8F1-2D3A5147BBAB}" type="parTrans" cxnId="{4515E4FF-20CD-4962-9AF2-342D4ECA3AE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11EAD0A-FDBD-4453-A794-BA012E68EA4D}" type="sibTrans" cxnId="{4515E4FF-20CD-4962-9AF2-342D4ECA3AE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59F1CE11-D6DC-4AFB-B44C-510240069FF5}" type="pres">
      <dgm:prSet presAssocID="{4715717F-4762-4B7F-8089-843542E9A9B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301F71-EC25-4535-847E-D8FE03CFEA5D}" type="pres">
      <dgm:prSet presAssocID="{4A2EBF54-DFD3-48C3-8EFD-D70CD8590BEE}" presName="boxAndChildren" presStyleCnt="0"/>
      <dgm:spPr/>
    </dgm:pt>
    <dgm:pt modelId="{FBE61958-17A6-49AC-93F2-7F13464EB9C9}" type="pres">
      <dgm:prSet presAssocID="{4A2EBF54-DFD3-48C3-8EFD-D70CD8590BEE}" presName="parentTextBox" presStyleLbl="node1" presStyleIdx="0" presStyleCnt="2" custScaleY="213886" custLinFactNeighborX="1276" custLinFactNeighborY="13619"/>
      <dgm:spPr/>
      <dgm:t>
        <a:bodyPr/>
        <a:lstStyle/>
        <a:p>
          <a:endParaRPr lang="ru-RU"/>
        </a:p>
      </dgm:t>
    </dgm:pt>
    <dgm:pt modelId="{B2455CA1-371B-4299-890B-AB9523F3E546}" type="pres">
      <dgm:prSet presAssocID="{FEAD680C-DCA8-45EE-B0A7-D88A2AEA86DE}" presName="sp" presStyleCnt="0"/>
      <dgm:spPr/>
    </dgm:pt>
    <dgm:pt modelId="{2E616D60-F804-4CBD-BA67-AAF9F8788D44}" type="pres">
      <dgm:prSet presAssocID="{A7B57042-1377-461E-8FFF-A6B12863E6D9}" presName="arrowAndChildren" presStyleCnt="0"/>
      <dgm:spPr/>
    </dgm:pt>
    <dgm:pt modelId="{9D508CAD-398F-4197-BFC0-EE20AF694663}" type="pres">
      <dgm:prSet presAssocID="{A7B57042-1377-461E-8FFF-A6B12863E6D9}" presName="parentTextArrow" presStyleLbl="node1" presStyleIdx="0" presStyleCnt="2"/>
      <dgm:spPr/>
      <dgm:t>
        <a:bodyPr/>
        <a:lstStyle/>
        <a:p>
          <a:endParaRPr lang="ru-RU"/>
        </a:p>
      </dgm:t>
    </dgm:pt>
    <dgm:pt modelId="{420ED40D-7FC0-40BE-95FE-D9EE70B4E64C}" type="pres">
      <dgm:prSet presAssocID="{A7B57042-1377-461E-8FFF-A6B12863E6D9}" presName="arrow" presStyleLbl="node1" presStyleIdx="1" presStyleCnt="2"/>
      <dgm:spPr/>
      <dgm:t>
        <a:bodyPr/>
        <a:lstStyle/>
        <a:p>
          <a:endParaRPr lang="ru-RU"/>
        </a:p>
      </dgm:t>
    </dgm:pt>
    <dgm:pt modelId="{CB306C7F-68B2-42B2-8E55-DB22BE3444BB}" type="pres">
      <dgm:prSet presAssocID="{A7B57042-1377-461E-8FFF-A6B12863E6D9}" presName="descendantArrow" presStyleCnt="0"/>
      <dgm:spPr/>
    </dgm:pt>
    <dgm:pt modelId="{A6C1435F-D63E-4632-836E-E7A4C327CC01}" type="pres">
      <dgm:prSet presAssocID="{8A6C7C4A-331A-4FD5-B3B3-C87AE52C5292}" presName="childTextArrow" presStyleLbl="fgAccFollowNode1" presStyleIdx="0" presStyleCnt="1" custScaleY="869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15E4FF-20CD-4962-9AF2-342D4ECA3AE7}" srcId="{4715717F-4762-4B7F-8089-843542E9A9B9}" destId="{4A2EBF54-DFD3-48C3-8EFD-D70CD8590BEE}" srcOrd="1" destOrd="0" parTransId="{1BFD3FE1-95E1-4037-B8F1-2D3A5147BBAB}" sibTransId="{111EAD0A-FDBD-4453-A794-BA012E68EA4D}"/>
    <dgm:cxn modelId="{B27772F8-22B1-42FD-8F9C-02D151FEADC6}" type="presOf" srcId="{A7B57042-1377-461E-8FFF-A6B12863E6D9}" destId="{420ED40D-7FC0-40BE-95FE-D9EE70B4E64C}" srcOrd="1" destOrd="0" presId="urn:microsoft.com/office/officeart/2005/8/layout/process4"/>
    <dgm:cxn modelId="{9E0BF5CC-FFA2-455A-8931-EEEC1DFFFB8C}" srcId="{A7B57042-1377-461E-8FFF-A6B12863E6D9}" destId="{8A6C7C4A-331A-4FD5-B3B3-C87AE52C5292}" srcOrd="0" destOrd="0" parTransId="{0B02879E-249F-4348-921C-003BDDFBCA10}" sibTransId="{9CC8DE88-9D6B-40A4-9C64-9B397DEE5940}"/>
    <dgm:cxn modelId="{55BE9D8F-72C0-461A-99EB-D76CADE62557}" srcId="{4715717F-4762-4B7F-8089-843542E9A9B9}" destId="{A7B57042-1377-461E-8FFF-A6B12863E6D9}" srcOrd="0" destOrd="0" parTransId="{87EDFC5B-2D38-4804-A3C6-3E100EFF2215}" sibTransId="{FEAD680C-DCA8-45EE-B0A7-D88A2AEA86DE}"/>
    <dgm:cxn modelId="{A330FE61-B709-48FC-AC5E-98524860FC95}" type="presOf" srcId="{4715717F-4762-4B7F-8089-843542E9A9B9}" destId="{59F1CE11-D6DC-4AFB-B44C-510240069FF5}" srcOrd="0" destOrd="0" presId="urn:microsoft.com/office/officeart/2005/8/layout/process4"/>
    <dgm:cxn modelId="{8E4B7865-773E-468D-9284-046CE0AB10EE}" type="presOf" srcId="{4A2EBF54-DFD3-48C3-8EFD-D70CD8590BEE}" destId="{FBE61958-17A6-49AC-93F2-7F13464EB9C9}" srcOrd="0" destOrd="0" presId="urn:microsoft.com/office/officeart/2005/8/layout/process4"/>
    <dgm:cxn modelId="{5C7AB8A5-15A0-4586-A5C7-EBF9ABE4232D}" type="presOf" srcId="{A7B57042-1377-461E-8FFF-A6B12863E6D9}" destId="{9D508CAD-398F-4197-BFC0-EE20AF694663}" srcOrd="0" destOrd="0" presId="urn:microsoft.com/office/officeart/2005/8/layout/process4"/>
    <dgm:cxn modelId="{FB32C08A-241C-4A86-BC68-E30432C7C835}" type="presOf" srcId="{8A6C7C4A-331A-4FD5-B3B3-C87AE52C5292}" destId="{A6C1435F-D63E-4632-836E-E7A4C327CC01}" srcOrd="0" destOrd="0" presId="urn:microsoft.com/office/officeart/2005/8/layout/process4"/>
    <dgm:cxn modelId="{C92E7E0B-862A-4AD5-854D-5269BE6C3148}" type="presParOf" srcId="{59F1CE11-D6DC-4AFB-B44C-510240069FF5}" destId="{34301F71-EC25-4535-847E-D8FE03CFEA5D}" srcOrd="0" destOrd="0" presId="urn:microsoft.com/office/officeart/2005/8/layout/process4"/>
    <dgm:cxn modelId="{FC1E69F1-0403-429A-8D6F-9440E4BCAB70}" type="presParOf" srcId="{34301F71-EC25-4535-847E-D8FE03CFEA5D}" destId="{FBE61958-17A6-49AC-93F2-7F13464EB9C9}" srcOrd="0" destOrd="0" presId="urn:microsoft.com/office/officeart/2005/8/layout/process4"/>
    <dgm:cxn modelId="{F2A5C0A0-D838-43F6-B3F6-C21DC0D77BEE}" type="presParOf" srcId="{59F1CE11-D6DC-4AFB-B44C-510240069FF5}" destId="{B2455CA1-371B-4299-890B-AB9523F3E546}" srcOrd="1" destOrd="0" presId="urn:microsoft.com/office/officeart/2005/8/layout/process4"/>
    <dgm:cxn modelId="{A00BB344-E9FE-4392-8642-E52661914471}" type="presParOf" srcId="{59F1CE11-D6DC-4AFB-B44C-510240069FF5}" destId="{2E616D60-F804-4CBD-BA67-AAF9F8788D44}" srcOrd="2" destOrd="0" presId="urn:microsoft.com/office/officeart/2005/8/layout/process4"/>
    <dgm:cxn modelId="{693E5D05-1A8C-4537-ABF9-5A3C95AB2EAE}" type="presParOf" srcId="{2E616D60-F804-4CBD-BA67-AAF9F8788D44}" destId="{9D508CAD-398F-4197-BFC0-EE20AF694663}" srcOrd="0" destOrd="0" presId="urn:microsoft.com/office/officeart/2005/8/layout/process4"/>
    <dgm:cxn modelId="{1C1186DA-996A-44EE-84F9-65734C39CBCB}" type="presParOf" srcId="{2E616D60-F804-4CBD-BA67-AAF9F8788D44}" destId="{420ED40D-7FC0-40BE-95FE-D9EE70B4E64C}" srcOrd="1" destOrd="0" presId="urn:microsoft.com/office/officeart/2005/8/layout/process4"/>
    <dgm:cxn modelId="{1522EDF7-D3D1-40B8-83FE-DF254463804B}" type="presParOf" srcId="{2E616D60-F804-4CBD-BA67-AAF9F8788D44}" destId="{CB306C7F-68B2-42B2-8E55-DB22BE3444BB}" srcOrd="2" destOrd="0" presId="urn:microsoft.com/office/officeart/2005/8/layout/process4"/>
    <dgm:cxn modelId="{05FD7DEB-BD65-46E4-9D39-9BBE1A849863}" type="presParOf" srcId="{CB306C7F-68B2-42B2-8E55-DB22BE3444BB}" destId="{A6C1435F-D63E-4632-836E-E7A4C327CC0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61958-17A6-49AC-93F2-7F13464EB9C9}">
      <dsp:nvSpPr>
        <dsp:cNvPr id="0" name=""/>
        <dsp:cNvSpPr/>
      </dsp:nvSpPr>
      <dsp:spPr>
        <a:xfrm>
          <a:off x="0" y="1918061"/>
          <a:ext cx="8719393" cy="269045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b="1" u="none" kern="1200" dirty="0" smtClean="0">
              <a:solidFill>
                <a:srgbClr val="FF0000"/>
              </a:solidFill>
            </a:rPr>
            <a:t>аргументы:</a:t>
          </a:r>
        </a:p>
        <a:p>
          <a:pPr marL="125730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kern="1200" dirty="0" smtClean="0"/>
            <a:t>- </a:t>
          </a:r>
          <a:r>
            <a:rPr lang="ru-RU" sz="2200" kern="1200" dirty="0" smtClean="0"/>
            <a:t>избегание повторов;</a:t>
          </a:r>
        </a:p>
        <a:p>
          <a:pPr marL="125730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200" kern="1200" dirty="0" smtClean="0"/>
            <a:t>- предотвращение дублирования учебного материала;</a:t>
          </a:r>
        </a:p>
        <a:p>
          <a:pPr marL="125730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200" kern="1200" dirty="0" smtClean="0"/>
            <a:t>- профилактика </a:t>
          </a:r>
          <a:r>
            <a:rPr lang="ru-RU" sz="2200" kern="1200" dirty="0" err="1" smtClean="0"/>
            <a:t>узкоспецифичности</a:t>
          </a:r>
          <a:r>
            <a:rPr lang="ru-RU" sz="2200" kern="1200" dirty="0" smtClean="0"/>
            <a:t>;</a:t>
          </a:r>
        </a:p>
        <a:p>
          <a:pPr marL="1438275" lvl="0" indent="-180975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200" kern="1200" dirty="0" smtClean="0"/>
            <a:t>- недопущение раздробленности и ориентированности на формирование частных профессиональных компетенций</a:t>
          </a:r>
        </a:p>
        <a:p>
          <a:pPr marL="125730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i="1" u="none" kern="1200" dirty="0">
            <a:solidFill>
              <a:srgbClr val="FF0000"/>
            </a:solidFill>
          </a:endParaRPr>
        </a:p>
      </dsp:txBody>
      <dsp:txXfrm>
        <a:off x="0" y="1918061"/>
        <a:ext cx="8719393" cy="2690450"/>
      </dsp:txXfrm>
    </dsp:sp>
    <dsp:sp modelId="{420ED40D-7FC0-40BE-95FE-D9EE70B4E64C}">
      <dsp:nvSpPr>
        <dsp:cNvPr id="0" name=""/>
        <dsp:cNvSpPr/>
      </dsp:nvSpPr>
      <dsp:spPr>
        <a:xfrm rot="10800000">
          <a:off x="0" y="1147"/>
          <a:ext cx="8719393" cy="1934634"/>
        </a:xfrm>
        <a:prstGeom prst="upArrowCallout">
          <a:avLst/>
        </a:prstGeom>
        <a:gradFill rotWithShape="0">
          <a:gsLst>
            <a:gs pos="0">
              <a:schemeClr val="accent3">
                <a:hueOff val="-1137357"/>
                <a:satOff val="-4689"/>
                <a:lumOff val="-983"/>
                <a:alphaOff val="0"/>
                <a:tint val="1000"/>
                <a:satMod val="255000"/>
              </a:schemeClr>
            </a:gs>
            <a:gs pos="55000">
              <a:schemeClr val="accent3">
                <a:hueOff val="-1137357"/>
                <a:satOff val="-4689"/>
                <a:lumOff val="-983"/>
                <a:alphaOff val="0"/>
                <a:tint val="12000"/>
                <a:satMod val="255000"/>
              </a:schemeClr>
            </a:gs>
            <a:gs pos="100000">
              <a:schemeClr val="accent3">
                <a:hueOff val="-1137357"/>
                <a:satOff val="-4689"/>
                <a:lumOff val="-983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800" b="1" kern="1200" dirty="0" smtClean="0">
              <a:solidFill>
                <a:srgbClr val="0000AC"/>
              </a:solidFill>
            </a:rPr>
            <a:t>новый образовательный стандарт</a:t>
          </a:r>
          <a:endParaRPr lang="ru-RU" sz="2800" kern="1200" dirty="0">
            <a:solidFill>
              <a:srgbClr val="0000AC"/>
            </a:solidFill>
          </a:endParaRPr>
        </a:p>
      </dsp:txBody>
      <dsp:txXfrm rot="-10800000">
        <a:off x="0" y="1147"/>
        <a:ext cx="8719393" cy="679056"/>
      </dsp:txXfrm>
    </dsp:sp>
    <dsp:sp modelId="{A6C1435F-D63E-4632-836E-E7A4C327CC01}">
      <dsp:nvSpPr>
        <dsp:cNvPr id="0" name=""/>
        <dsp:cNvSpPr/>
      </dsp:nvSpPr>
      <dsp:spPr>
        <a:xfrm>
          <a:off x="0" y="718067"/>
          <a:ext cx="8719393" cy="50273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i="1" kern="1200" dirty="0" smtClean="0"/>
            <a:t>введение специальности специального высшего образования</a:t>
          </a:r>
          <a:endParaRPr lang="ru-RU" sz="2000" i="1" kern="1200" dirty="0"/>
        </a:p>
      </dsp:txBody>
      <dsp:txXfrm>
        <a:off x="0" y="718067"/>
        <a:ext cx="8719393" cy="502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AD97F4-91AA-4FC3-BA8C-4428BAE8068D}" type="datetimeFigureOut">
              <a:rPr lang="ru-RU"/>
              <a:pPr>
                <a:defRPr/>
              </a:pPr>
              <a:t>06.06.2023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546EC3B-410E-4829-B8DF-BD23565AC19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6937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0F881-7275-48EA-9A7A-305372A0066D}" type="datetimeFigureOut">
              <a:rPr lang="ru-RU"/>
              <a:pPr>
                <a:defRPr/>
              </a:pPr>
              <a:t>06.06.2023</a:t>
            </a:fld>
            <a:endParaRPr lang="ru-RU" dirty="0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9B4241-97CC-456E-8460-74ED5583A5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495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9D69D-0E6B-403F-8B70-229A486A5891}" type="datetimeFigureOut">
              <a:rPr lang="ru-RU"/>
              <a:pPr>
                <a:defRPr/>
              </a:pPr>
              <a:t>06.06.2023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D2B502-6D94-4B4B-B912-744958F138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8595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47C5A-2088-421E-A2E8-133AC2C42C18}" type="datetimeFigureOut">
              <a:rPr lang="ru-RU"/>
              <a:pPr>
                <a:defRPr/>
              </a:pPr>
              <a:t>06.06.2023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F7097-7397-4904-817B-E68C351167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59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2A4DA-7A30-4C16-B124-C717E04B2FF5}" type="datetimeFigureOut">
              <a:rPr lang="ru-RU"/>
              <a:pPr>
                <a:defRPr/>
              </a:pPr>
              <a:t>06.06.2023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F8CCF7-7744-4044-9FF8-AA230EC4D8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700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A3775-A4E5-4C07-9E13-5468EA113766}" type="datetimeFigureOut">
              <a:rPr lang="ru-RU"/>
              <a:pPr>
                <a:defRPr/>
              </a:pPr>
              <a:t>06.06.2023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44816-749C-45C2-83CD-F991E960BF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84937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7B39C-DF7D-4826-9D6A-19C241D4B0C9}" type="datetimeFigureOut">
              <a:rPr lang="ru-RU"/>
              <a:pPr>
                <a:defRPr/>
              </a:pPr>
              <a:t>06.06.2023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9684F-2D6C-4126-933A-1D8CB38907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676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B37C719-DCCA-4581-8196-32DB0F16816B}" type="datetimeFigureOut">
              <a:rPr lang="ru-RU"/>
              <a:pPr>
                <a:defRPr/>
              </a:pPr>
              <a:t>06.06.2023</a:t>
            </a:fld>
            <a:endParaRPr lang="ru-RU" dirty="0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F94728-989F-4282-B6CA-BE90A741559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162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E22AA-34BE-4338-9A07-24098D09B4FB}" type="datetimeFigureOut">
              <a:rPr lang="ru-RU"/>
              <a:pPr>
                <a:defRPr/>
              </a:pPr>
              <a:t>06.06.2023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320A1-0036-4A15-80F2-8761F1B32E8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292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E679F-8BD6-47A9-9BC6-5381CAA01B2B}" type="datetimeFigureOut">
              <a:rPr lang="ru-RU"/>
              <a:pPr>
                <a:defRPr/>
              </a:pPr>
              <a:t>06.06.2023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84249-C0C0-4C7C-88A0-1BA242D60F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1814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2CC0F-15F6-44C1-BAC3-2FF55F55B929}" type="datetimeFigureOut">
              <a:rPr lang="ru-RU"/>
              <a:pPr>
                <a:defRPr/>
              </a:pPr>
              <a:t>06.06.2023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E33F8B-2CB0-4346-8ABE-F868EDBE559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4475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71A85-3510-4140-B0DB-E50CC8094014}" type="datetimeFigureOut">
              <a:rPr lang="ru-RU"/>
              <a:pPr>
                <a:defRPr/>
              </a:pPr>
              <a:t>06.06.2023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13FFA-3692-4B78-B5A1-42627D9248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328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DA18AE-C4B6-44F1-A059-2F3D6F251788}" type="datetimeFigureOut">
              <a:rPr lang="ru-RU"/>
              <a:pPr>
                <a:defRPr/>
              </a:pPr>
              <a:t>06.06.2023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FFFFFF"/>
                </a:solidFill>
                <a:latin typeface="Constantia" panose="02030602050306030303" pitchFamily="18" charset="0"/>
              </a:defRPr>
            </a:lvl1pPr>
          </a:lstStyle>
          <a:p>
            <a:fld id="{0C20DA3A-4F20-4BC9-8DCD-FD742CA5ED8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7" r:id="rId1"/>
    <p:sldLayoutId id="2147484159" r:id="rId2"/>
    <p:sldLayoutId id="2147484160" r:id="rId3"/>
    <p:sldLayoutId id="2147484161" r:id="rId4"/>
    <p:sldLayoutId id="2147484168" r:id="rId5"/>
    <p:sldLayoutId id="2147484169" r:id="rId6"/>
    <p:sldLayoutId id="2147484162" r:id="rId7"/>
    <p:sldLayoutId id="2147484163" r:id="rId8"/>
    <p:sldLayoutId id="2147484164" r:id="rId9"/>
    <p:sldLayoutId id="2147484165" r:id="rId10"/>
    <p:sldLayoutId id="214748416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0BD0D9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0BD0D9"/>
        </a:buClr>
        <a:buFont typeface="Georgia" panose="02040502050405020303" pitchFamily="18" charset="0"/>
        <a:buChar char="▫"/>
        <a:defRPr sz="2000" kern="1200">
          <a:solidFill>
            <a:srgbClr val="0BD0D9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1"/>
          <p:cNvSpPr>
            <a:spLocks noChangeArrowheads="1"/>
          </p:cNvSpPr>
          <p:nvPr/>
        </p:nvSpPr>
        <p:spPr bwMode="auto">
          <a:xfrm>
            <a:off x="131870" y="836712"/>
            <a:ext cx="8815387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i="1" dirty="0" smtClean="0">
                <a:latin typeface="Arial" charset="0"/>
                <a:cs typeface="Arial" charset="0"/>
              </a:rPr>
              <a:t>ВНК </a:t>
            </a:r>
            <a:r>
              <a:rPr lang="ru-RU" sz="2000" b="1" i="1" dirty="0">
                <a:latin typeface="Arial" charset="0"/>
                <a:cs typeface="Arial" charset="0"/>
              </a:rPr>
              <a:t>ФГ22-008 </a:t>
            </a:r>
            <a:r>
              <a:rPr lang="ru-RU" sz="2000" dirty="0" smtClean="0"/>
              <a:t>«</a:t>
            </a:r>
            <a:r>
              <a:rPr lang="ru-RU" sz="2000" dirty="0"/>
              <a:t>Разработать научно-методическое обеспечение подготовки педагогов специального и инклюзивного образования</a:t>
            </a:r>
          </a:p>
          <a:p>
            <a:pPr algn="ctr">
              <a:defRPr/>
            </a:pPr>
            <a:r>
              <a:rPr lang="ru-RU" sz="2000" dirty="0"/>
              <a:t>к формированию функциональной грамотности обучающихся</a:t>
            </a:r>
            <a:r>
              <a:rPr lang="ru-RU" sz="2000" dirty="0" smtClean="0"/>
              <a:t>»</a:t>
            </a:r>
          </a:p>
          <a:p>
            <a:pPr algn="ctr">
              <a:defRPr/>
            </a:pPr>
            <a:r>
              <a:rPr lang="ru-RU" sz="2000" dirty="0" smtClean="0"/>
              <a:t>(«</a:t>
            </a:r>
            <a:r>
              <a:rPr lang="ru-RU" sz="2000" dirty="0"/>
              <a:t>Инклюзия»)</a:t>
            </a:r>
            <a:endParaRPr lang="ru-RU" sz="2000" dirty="0"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sz="2000" i="1" dirty="0">
              <a:latin typeface="Arial" charset="0"/>
              <a:cs typeface="Arial" charset="0"/>
            </a:endParaRPr>
          </a:p>
        </p:txBody>
      </p:sp>
      <p:sp>
        <p:nvSpPr>
          <p:cNvPr id="9" name="Прямоугольник 1"/>
          <p:cNvSpPr>
            <a:spLocks noChangeArrowheads="1"/>
          </p:cNvSpPr>
          <p:nvPr/>
        </p:nvSpPr>
        <p:spPr bwMode="auto">
          <a:xfrm>
            <a:off x="149299" y="2708920"/>
            <a:ext cx="8964613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b="1" i="1" dirty="0">
                <a:latin typeface="Arial" charset="0"/>
                <a:cs typeface="Arial" charset="0"/>
              </a:rPr>
              <a:t>Задание </a:t>
            </a:r>
            <a:r>
              <a:rPr lang="ru-RU" dirty="0" smtClean="0"/>
              <a:t>«</a:t>
            </a:r>
            <a:r>
              <a:rPr lang="ru-RU" b="1" dirty="0"/>
              <a:t>Разработать учебные программы нового поколения, ориентированные на подготовку будущих педагогических </a:t>
            </a:r>
            <a:r>
              <a:rPr lang="ru-RU" b="1" dirty="0" smtClean="0"/>
              <a:t>работников</a:t>
            </a:r>
          </a:p>
          <a:p>
            <a:pPr algn="ctr"/>
            <a:r>
              <a:rPr lang="ru-RU" b="1" dirty="0" smtClean="0"/>
              <a:t>к </a:t>
            </a:r>
            <a:r>
              <a:rPr lang="ru-RU" b="1" dirty="0"/>
              <a:t>формированию функциональной грамотности обучающихся</a:t>
            </a:r>
            <a:r>
              <a:rPr lang="ru-RU" dirty="0" smtClean="0"/>
              <a:t>»</a:t>
            </a:r>
            <a:endParaRPr lang="ru-RU" dirty="0"/>
          </a:p>
          <a:p>
            <a:pPr algn="ctr"/>
            <a:r>
              <a:rPr lang="ru-RU" dirty="0"/>
              <a:t>ОНТП «Функциональная грамотность» на 2021–2025 гг.</a:t>
            </a:r>
            <a:endParaRPr lang="ru-RU" altLang="ru-RU" sz="2000" b="1" dirty="0"/>
          </a:p>
        </p:txBody>
      </p:sp>
      <p:sp>
        <p:nvSpPr>
          <p:cNvPr id="10" name="TextBox 9"/>
          <p:cNvSpPr txBox="1"/>
          <p:nvPr/>
        </p:nvSpPr>
        <p:spPr bwMode="auto">
          <a:xfrm>
            <a:off x="249685" y="4293096"/>
            <a:ext cx="8845939" cy="92333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atin typeface="Arial Narrow" pitchFamily="34" charset="0"/>
                <a:cs typeface="+mn-cs"/>
              </a:rPr>
              <a:t>Исполнители</a:t>
            </a:r>
            <a:r>
              <a:rPr lang="ru-RU" b="1" dirty="0">
                <a:latin typeface="Arial Narrow" pitchFamily="34" charset="0"/>
                <a:cs typeface="+mn-cs"/>
              </a:rPr>
              <a:t>:  </a:t>
            </a:r>
            <a:r>
              <a:rPr lang="ru-RU" dirty="0">
                <a:latin typeface="Arial Narrow" pitchFamily="34" charset="0"/>
                <a:cs typeface="+mn-cs"/>
              </a:rPr>
              <a:t>кандидат биологических наук, доцент  О.В. </a:t>
            </a:r>
            <a:r>
              <a:rPr lang="ru-RU" dirty="0" err="1">
                <a:latin typeface="Arial Narrow" pitchFamily="34" charset="0"/>
                <a:cs typeface="+mn-cs"/>
              </a:rPr>
              <a:t>Даливеля</a:t>
            </a:r>
            <a:r>
              <a:rPr lang="ru-RU" dirty="0">
                <a:latin typeface="Arial Narrow" pitchFamily="34" charset="0"/>
                <a:cs typeface="+mn-cs"/>
              </a:rPr>
              <a:t>,</a:t>
            </a:r>
          </a:p>
          <a:p>
            <a:pPr marL="14335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Arial Narrow" pitchFamily="34" charset="0"/>
                <a:cs typeface="Arial" charset="0"/>
              </a:rPr>
              <a:t>кандидат педагогических наук, доцент В.Э. </a:t>
            </a:r>
            <a:r>
              <a:rPr lang="ru-RU" dirty="0" smtClean="0">
                <a:latin typeface="Arial Narrow" pitchFamily="34" charset="0"/>
                <a:cs typeface="Arial" charset="0"/>
              </a:rPr>
              <a:t>Гаманович</a:t>
            </a:r>
          </a:p>
          <a:p>
            <a:pPr marL="39481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Arial Narrow" pitchFamily="34" charset="0"/>
                <a:cs typeface="Arial" charset="0"/>
              </a:rPr>
              <a:t>а</a:t>
            </a:r>
            <a:r>
              <a:rPr lang="ru-RU" dirty="0" smtClean="0">
                <a:latin typeface="Arial Narrow" pitchFamily="34" charset="0"/>
                <a:cs typeface="Arial" charset="0"/>
              </a:rPr>
              <a:t>спирант Т.К. Чигирь</a:t>
            </a:r>
            <a:endParaRPr lang="ru-RU" dirty="0">
              <a:latin typeface="Arial Narrow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15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29067"/>
            <a:ext cx="91440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ru-RU" sz="1700" b="1" dirty="0" smtClean="0">
                <a:solidFill>
                  <a:srgbClr val="0000AC"/>
                </a:solidFill>
                <a:latin typeface="+mj-lt"/>
              </a:rPr>
              <a:t>ОСНОВАНИЯ РАЗРАБОТКИ УЧЕБНЫХ ПРОГРАММ НОВОГО ПОКОЛЕНИЯ</a:t>
            </a:r>
            <a:endParaRPr lang="ru-RU" sz="1700" dirty="0">
              <a:solidFill>
                <a:srgbClr val="0000AC"/>
              </a:solidFill>
              <a:latin typeface="+mj-lt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4279094366"/>
              </p:ext>
            </p:extLst>
          </p:nvPr>
        </p:nvGraphicFramePr>
        <p:xfrm>
          <a:off x="212303" y="1340768"/>
          <a:ext cx="8719393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5414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690" y="307793"/>
            <a:ext cx="8784976" cy="940709"/>
          </a:xfrm>
          <a:prstGeom prst="rect">
            <a:avLst/>
          </a:prstGeom>
          <a:scene3d>
            <a:camera prst="orthographicFront"/>
            <a:lightRig rig="flat" dir="t"/>
          </a:scene3d>
          <a:sp3d z="-1905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lIns="76200" tIns="76200" rIns="76200" bIns="76200" spcCol="1270" anchor="ctr"/>
          <a:lstStyle/>
          <a:p>
            <a:pPr algn="ctr" defTabSz="889000">
              <a:lnSpc>
                <a:spcPct val="90000"/>
              </a:lnSpc>
              <a:spcAft>
                <a:spcPts val="0"/>
              </a:spcAft>
              <a:defRPr/>
            </a:pPr>
            <a:r>
              <a:rPr lang="ru-RU" b="1" dirty="0">
                <a:solidFill>
                  <a:srgbClr val="0000AC"/>
                </a:solidFill>
              </a:rPr>
              <a:t>учебная программа учреждения высшего </a:t>
            </a:r>
            <a:r>
              <a:rPr lang="ru-RU" b="1" dirty="0" smtClean="0">
                <a:solidFill>
                  <a:srgbClr val="0000AC"/>
                </a:solidFill>
              </a:rPr>
              <a:t>образования</a:t>
            </a:r>
          </a:p>
          <a:p>
            <a:pPr algn="ctr" defTabSz="889000">
              <a:lnSpc>
                <a:spcPct val="90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AC"/>
                </a:solidFill>
              </a:rPr>
              <a:t>по </a:t>
            </a:r>
            <a:r>
              <a:rPr lang="ru-RU" b="1" dirty="0">
                <a:solidFill>
                  <a:srgbClr val="0000AC"/>
                </a:solidFill>
              </a:rPr>
              <a:t>учебной дисциплине «Методика преподавания </a:t>
            </a:r>
            <a:r>
              <a:rPr lang="ru-RU" b="1" dirty="0" smtClean="0">
                <a:solidFill>
                  <a:srgbClr val="0000AC"/>
                </a:solidFill>
              </a:rPr>
              <a:t>предмета</a:t>
            </a:r>
          </a:p>
          <a:p>
            <a:pPr algn="ctr" defTabSz="889000">
              <a:lnSpc>
                <a:spcPct val="90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AC"/>
                </a:solidFill>
              </a:rPr>
              <a:t>«Человек </a:t>
            </a:r>
            <a:r>
              <a:rPr lang="ru-RU" b="1" dirty="0">
                <a:solidFill>
                  <a:srgbClr val="0000AC"/>
                </a:solidFill>
              </a:rPr>
              <a:t>и мир» с основами современного естествознания»</a:t>
            </a:r>
            <a:endParaRPr lang="ru-RU" b="1" dirty="0">
              <a:solidFill>
                <a:srgbClr val="0000AC"/>
              </a:solidFill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8748464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ru-RU" sz="1700" b="1" dirty="0">
                <a:solidFill>
                  <a:schemeClr val="bg1"/>
                </a:solidFill>
                <a:latin typeface="+mj-lt"/>
              </a:rPr>
              <a:t>ОПИСАНИЕ ПОЛУЧЕННОЙ НАУЧНО-МЕТОДИЧЕСКОЙ ПРОДУКЦИИ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32033"/>
              </p:ext>
            </p:extLst>
          </p:nvPr>
        </p:nvGraphicFramePr>
        <p:xfrm>
          <a:off x="179512" y="1196752"/>
          <a:ext cx="8821488" cy="551496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3842185854"/>
                    </a:ext>
                  </a:extLst>
                </a:gridCol>
                <a:gridCol w="7237312">
                  <a:extLst>
                    <a:ext uri="{9D8B030D-6E8A-4147-A177-3AD203B41FA5}">
                      <a16:colId xmlns:a16="http://schemas.microsoft.com/office/drawing/2014/main" val="345638101"/>
                    </a:ext>
                  </a:extLst>
                </a:gridCol>
              </a:tblGrid>
              <a:tr h="52701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Структурный элемент</a:t>
                      </a:r>
                      <a:endParaRPr lang="ru-RU" sz="1600" b="1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15" marR="579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Новшества</a:t>
                      </a:r>
                      <a:endParaRPr lang="ru-RU" sz="1600" b="1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15" marR="57915" marT="0" marB="0" anchor="ctr"/>
                </a:tc>
                <a:extLst>
                  <a:ext uri="{0D108BD9-81ED-4DB2-BD59-A6C34878D82A}">
                    <a16:rowId xmlns:a16="http://schemas.microsoft.com/office/drawing/2014/main" val="1289450958"/>
                  </a:ext>
                </a:extLst>
              </a:tr>
              <a:tr h="17127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ИДЕЯ</a:t>
                      </a:r>
                      <a:endParaRPr lang="ru-RU" sz="1600" b="0" i="0" dirty="0" smtClean="0"/>
                    </a:p>
                  </a:txBody>
                  <a:tcPr marL="57915" marR="5791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естественнонаучной грамотности у студентов как основы формирования разных видов ФГ у учащихся на I ступени общего среднего образования: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естественнонаучной;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err="1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здоровьесбережения</a:t>
                      </a: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социальной;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общественно-политической</a:t>
                      </a:r>
                      <a:endParaRPr lang="ru-RU" sz="1800" b="0" dirty="0" smtClean="0">
                        <a:solidFill>
                          <a:srgbClr val="0000AC"/>
                        </a:solidFill>
                      </a:endParaRPr>
                    </a:p>
                  </a:txBody>
                  <a:tcPr marL="57915" marR="57915" marT="0" marB="0"/>
                </a:tc>
                <a:extLst>
                  <a:ext uri="{0D108BD9-81ED-4DB2-BD59-A6C34878D82A}">
                    <a16:rowId xmlns:a16="http://schemas.microsoft.com/office/drawing/2014/main" val="3699657130"/>
                  </a:ext>
                </a:extLst>
              </a:tr>
              <a:tr h="8182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ЦЕЛЬ</a:t>
                      </a:r>
                    </a:p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600" b="1" i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915" marR="5791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учет формирования у студентов естественнонаучной грамотности как основы методической компетенции обучения учащихся на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ступени общего среднего образования</a:t>
                      </a:r>
                    </a:p>
                  </a:txBody>
                  <a:tcPr marL="57915" marR="57915" marT="0" marB="0"/>
                </a:tc>
                <a:extLst>
                  <a:ext uri="{0D108BD9-81ED-4DB2-BD59-A6C34878D82A}">
                    <a16:rowId xmlns:a16="http://schemas.microsoft.com/office/drawing/2014/main" val="3059761227"/>
                  </a:ext>
                </a:extLst>
              </a:tr>
              <a:tr h="17127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1600" b="0" i="0" dirty="0" smtClean="0"/>
                    </a:p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600" b="1" i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915" marR="5791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ориентир на формирование естественнонаучной грамотности у студентов и профессиональных компетенций, обеспечивающих готовность к формированию актуальных видов ФГ у учащихся: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сформировать представления об основополагающих концепциях современного естествознания, как компонентов содержания естественнонаучной грамотности;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сформировать профессиональные компетенции, обеспечивающие готовность к формированию у учащихся актуальных видов ФГ (…)</a:t>
                      </a:r>
                    </a:p>
                  </a:txBody>
                  <a:tcPr marL="57915" marR="57915" marT="0" marB="0"/>
                </a:tc>
                <a:extLst>
                  <a:ext uri="{0D108BD9-81ED-4DB2-BD59-A6C34878D82A}">
                    <a16:rowId xmlns:a16="http://schemas.microsoft.com/office/drawing/2014/main" val="3982274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42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472067"/>
            <a:ext cx="8784976" cy="940709"/>
          </a:xfrm>
          <a:prstGeom prst="rect">
            <a:avLst/>
          </a:prstGeom>
          <a:scene3d>
            <a:camera prst="orthographicFront"/>
            <a:lightRig rig="flat" dir="t"/>
          </a:scene3d>
          <a:sp3d z="-1905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lIns="76200" tIns="76200" rIns="76200" bIns="76200" spcCol="1270" anchor="ctr"/>
          <a:lstStyle/>
          <a:p>
            <a:pPr algn="ctr" defTabSz="889000">
              <a:lnSpc>
                <a:spcPct val="90000"/>
              </a:lnSpc>
              <a:spcAft>
                <a:spcPts val="0"/>
              </a:spcAft>
              <a:defRPr/>
            </a:pPr>
            <a:r>
              <a:rPr lang="ru-RU" b="1" dirty="0">
                <a:solidFill>
                  <a:srgbClr val="0000AC"/>
                </a:solidFill>
              </a:rPr>
              <a:t>учебная программа учреждения высшего </a:t>
            </a:r>
            <a:r>
              <a:rPr lang="ru-RU" b="1" dirty="0" smtClean="0">
                <a:solidFill>
                  <a:srgbClr val="0000AC"/>
                </a:solidFill>
              </a:rPr>
              <a:t>образования</a:t>
            </a:r>
          </a:p>
          <a:p>
            <a:pPr algn="ctr" defTabSz="889000">
              <a:lnSpc>
                <a:spcPct val="90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AC"/>
                </a:solidFill>
              </a:rPr>
              <a:t>по </a:t>
            </a:r>
            <a:r>
              <a:rPr lang="ru-RU" b="1" dirty="0">
                <a:solidFill>
                  <a:srgbClr val="0000AC"/>
                </a:solidFill>
              </a:rPr>
              <a:t>учебной дисциплине «Методика преподавания </a:t>
            </a:r>
            <a:r>
              <a:rPr lang="ru-RU" b="1" dirty="0" smtClean="0">
                <a:solidFill>
                  <a:srgbClr val="0000AC"/>
                </a:solidFill>
              </a:rPr>
              <a:t>предмета</a:t>
            </a:r>
          </a:p>
          <a:p>
            <a:pPr algn="ctr" defTabSz="889000">
              <a:lnSpc>
                <a:spcPct val="90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AC"/>
                </a:solidFill>
              </a:rPr>
              <a:t>«Человек </a:t>
            </a:r>
            <a:r>
              <a:rPr lang="ru-RU" b="1" dirty="0">
                <a:solidFill>
                  <a:srgbClr val="0000AC"/>
                </a:solidFill>
              </a:rPr>
              <a:t>и мир» с основами современного естествознания»</a:t>
            </a:r>
            <a:endParaRPr lang="ru-RU" b="1" dirty="0">
              <a:solidFill>
                <a:srgbClr val="0000AC"/>
              </a:solidFill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8748464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ru-RU" sz="1700" b="1" dirty="0">
                <a:solidFill>
                  <a:schemeClr val="bg1"/>
                </a:solidFill>
                <a:latin typeface="+mj-lt"/>
              </a:rPr>
              <a:t>ОПИСАНИЕ ПОЛУЧЕННОЙ НАУЧНО-МЕТОДИЧЕСКОЙ ПРОДУКЦИИ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157879"/>
              </p:ext>
            </p:extLst>
          </p:nvPr>
        </p:nvGraphicFramePr>
        <p:xfrm>
          <a:off x="179512" y="1412776"/>
          <a:ext cx="8821488" cy="519045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3842185854"/>
                    </a:ext>
                  </a:extLst>
                </a:gridCol>
                <a:gridCol w="7093296">
                  <a:extLst>
                    <a:ext uri="{9D8B030D-6E8A-4147-A177-3AD203B41FA5}">
                      <a16:colId xmlns:a16="http://schemas.microsoft.com/office/drawing/2014/main" val="345638101"/>
                    </a:ext>
                  </a:extLst>
                </a:gridCol>
              </a:tblGrid>
              <a:tr h="52701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Структурный элемент</a:t>
                      </a:r>
                      <a:endParaRPr lang="ru-RU" sz="1600" b="1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15" marR="579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Новшества</a:t>
                      </a:r>
                      <a:endParaRPr lang="ru-RU" sz="1600" b="1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15" marR="57915" marT="0" marB="0" anchor="ctr"/>
                </a:tc>
                <a:extLst>
                  <a:ext uri="{0D108BD9-81ED-4DB2-BD59-A6C34878D82A}">
                    <a16:rowId xmlns:a16="http://schemas.microsoft.com/office/drawing/2014/main" val="1289450958"/>
                  </a:ext>
                </a:extLst>
              </a:tr>
              <a:tr h="17127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ОЖИДАЕМЫЕ РЕЗУЛЬТАТЫ</a:t>
                      </a:r>
                      <a:endParaRPr lang="ru-RU" sz="1600" b="0" i="0" dirty="0" smtClean="0"/>
                    </a:p>
                  </a:txBody>
                  <a:tcPr marL="57915" marR="57915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дидактические единицы, позволяющие определить степень сформированности у студентов естественнонаучной грамотности и готовности к формированию разных видов ФГ у учащихся: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знать:</a:t>
                      </a:r>
                      <a:endParaRPr kumimoji="0" lang="ru-RU" sz="1800" kern="1200" dirty="0" smtClean="0">
                        <a:solidFill>
                          <a:srgbClr val="0000AC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содержание разных видов ФГ, соответствующих содержанию учебного предмета;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уметь:</a:t>
                      </a:r>
                      <a:endParaRPr kumimoji="0" lang="ru-RU" sz="1800" kern="1200" dirty="0" smtClean="0">
                        <a:solidFill>
                          <a:srgbClr val="0000AC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адаптировать и модифицировать содержание учебного материала с учетом особых образовательных потребностей учащихся при реализации принципа инклюзии, содержания разных видов ФГ,</a:t>
                      </a:r>
                      <a:r>
                        <a:rPr kumimoji="0" lang="ru-RU" sz="1800" kern="1200" baseline="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актуальных для учащихся в рамках учебного предмета «Человек и мир»;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ru-RU" sz="1800" b="1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владеть: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умениями комплексного использования современных методов и технологий формирования разных видов ФГ на уроках по учебному предмету «Человек и мир», в том числе при реализации принципа инклюзии;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915" marR="57915" marT="0" marB="0"/>
                </a:tc>
                <a:extLst>
                  <a:ext uri="{0D108BD9-81ED-4DB2-BD59-A6C34878D82A}">
                    <a16:rowId xmlns:a16="http://schemas.microsoft.com/office/drawing/2014/main" val="3699657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295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690" y="307793"/>
            <a:ext cx="8784976" cy="940709"/>
          </a:xfrm>
          <a:prstGeom prst="rect">
            <a:avLst/>
          </a:prstGeom>
          <a:scene3d>
            <a:camera prst="orthographicFront"/>
            <a:lightRig rig="flat" dir="t"/>
          </a:scene3d>
          <a:sp3d z="-1905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lIns="76200" tIns="76200" rIns="76200" bIns="76200" spcCol="1270" anchor="ctr"/>
          <a:lstStyle/>
          <a:p>
            <a:pPr algn="ctr" defTabSz="889000">
              <a:lnSpc>
                <a:spcPct val="90000"/>
              </a:lnSpc>
              <a:spcAft>
                <a:spcPts val="0"/>
              </a:spcAft>
              <a:defRPr/>
            </a:pPr>
            <a:r>
              <a:rPr lang="ru-RU" b="1" dirty="0">
                <a:solidFill>
                  <a:srgbClr val="0000AC"/>
                </a:solidFill>
              </a:rPr>
              <a:t>учебная программа учреждения высшего </a:t>
            </a:r>
            <a:r>
              <a:rPr lang="ru-RU" b="1" dirty="0" smtClean="0">
                <a:solidFill>
                  <a:srgbClr val="0000AC"/>
                </a:solidFill>
              </a:rPr>
              <a:t>образования</a:t>
            </a:r>
          </a:p>
          <a:p>
            <a:pPr algn="ctr" defTabSz="889000">
              <a:lnSpc>
                <a:spcPct val="90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AC"/>
                </a:solidFill>
              </a:rPr>
              <a:t>по </a:t>
            </a:r>
            <a:r>
              <a:rPr lang="ru-RU" b="1" dirty="0">
                <a:solidFill>
                  <a:srgbClr val="0000AC"/>
                </a:solidFill>
              </a:rPr>
              <a:t>учебной дисциплине «Методика преподавания </a:t>
            </a:r>
            <a:r>
              <a:rPr lang="ru-RU" b="1" dirty="0" smtClean="0">
                <a:solidFill>
                  <a:srgbClr val="0000AC"/>
                </a:solidFill>
              </a:rPr>
              <a:t>предмета</a:t>
            </a:r>
          </a:p>
          <a:p>
            <a:pPr algn="ctr" defTabSz="889000">
              <a:lnSpc>
                <a:spcPct val="90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AC"/>
                </a:solidFill>
              </a:rPr>
              <a:t>«Человек </a:t>
            </a:r>
            <a:r>
              <a:rPr lang="ru-RU" b="1" dirty="0">
                <a:solidFill>
                  <a:srgbClr val="0000AC"/>
                </a:solidFill>
              </a:rPr>
              <a:t>и мир» с основами современного естествознания»</a:t>
            </a:r>
            <a:endParaRPr lang="ru-RU" b="1" dirty="0">
              <a:solidFill>
                <a:srgbClr val="0000AC"/>
              </a:solidFill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8748464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ru-RU" sz="1700" b="1" dirty="0">
                <a:solidFill>
                  <a:schemeClr val="bg1"/>
                </a:solidFill>
                <a:latin typeface="+mj-lt"/>
              </a:rPr>
              <a:t>ОПИСАНИЕ ПОЛУЧЕННОЙ НАУЧНО-МЕТОДИЧЕСКОЙ ПРОДУКЦИИ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482660"/>
              </p:ext>
            </p:extLst>
          </p:nvPr>
        </p:nvGraphicFramePr>
        <p:xfrm>
          <a:off x="179512" y="1248502"/>
          <a:ext cx="8821488" cy="525903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3842185854"/>
                    </a:ext>
                  </a:extLst>
                </a:gridCol>
                <a:gridCol w="7237312">
                  <a:extLst>
                    <a:ext uri="{9D8B030D-6E8A-4147-A177-3AD203B41FA5}">
                      <a16:colId xmlns:a16="http://schemas.microsoft.com/office/drawing/2014/main" val="345638101"/>
                    </a:ext>
                  </a:extLst>
                </a:gridCol>
              </a:tblGrid>
              <a:tr h="52701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Структурный элемент</a:t>
                      </a:r>
                      <a:endParaRPr lang="ru-RU" sz="1600" b="1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15" marR="579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Новшества</a:t>
                      </a:r>
                      <a:endParaRPr lang="ru-RU" sz="1600" b="1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15" marR="57915" marT="0" marB="0" anchor="ctr"/>
                </a:tc>
                <a:extLst>
                  <a:ext uri="{0D108BD9-81ED-4DB2-BD59-A6C34878D82A}">
                    <a16:rowId xmlns:a16="http://schemas.microsoft.com/office/drawing/2014/main" val="1289450958"/>
                  </a:ext>
                </a:extLst>
              </a:tr>
              <a:tr h="17127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СПЕЦИАЛИЗИРОВАННЫЕ КОМПЕТЕН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i="0" dirty="0" smtClean="0"/>
                    </a:p>
                  </a:txBody>
                  <a:tcPr marL="57915" marR="5791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включены компетенции, определенные на предыдущих этапах НИР:</a:t>
                      </a:r>
                      <a:endParaRPr lang="ru-RU" dirty="0" smtClean="0"/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соотносить ФГ с соответствующими методами, методиками и технологиями их формирования с учетом особых образовательных потребностей учащихся;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выделять сопутствующие виды грамотности (коммуникативная; </a:t>
                      </a:r>
                      <a:r>
                        <a:rPr kumimoji="0" lang="ru-RU" sz="1800" b="0" kern="1200" dirty="0" err="1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деятельностная</a:t>
                      </a: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информационная и др.) с целью обеспечения коррекционной направленности учебного предмета «Человек и мир»</a:t>
                      </a:r>
                    </a:p>
                  </a:txBody>
                  <a:tcPr marL="57915" marR="57915" marT="0" marB="0"/>
                </a:tc>
                <a:extLst>
                  <a:ext uri="{0D108BD9-81ED-4DB2-BD59-A6C34878D82A}">
                    <a16:rowId xmlns:a16="http://schemas.microsoft.com/office/drawing/2014/main" val="3699657130"/>
                  </a:ext>
                </a:extLst>
              </a:tr>
              <a:tr h="8182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ПРОГРАММЫ</a:t>
                      </a:r>
                    </a:p>
                  </a:txBody>
                  <a:tcPr marL="57915" marR="57915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включены вопросы формирования естественнонаучной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грамотности у студентов, актуальных для учащихся базовых и сопутствующих видов ФГ: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особенности естественнонаучного метода познания и эксперимента;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базовых (естественнонаучная, </a:t>
                      </a:r>
                      <a:r>
                        <a:rPr kumimoji="0" lang="ru-RU" sz="1800" b="0" kern="1200" dirty="0" err="1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здоровьесбережения</a:t>
                      </a: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социальная, общественно-политическая) и сопутствующих (читательская, бытовая, коммуникативная, </a:t>
                      </a:r>
                      <a:r>
                        <a:rPr kumimoji="0" lang="ru-RU" sz="1800" b="0" kern="1200" dirty="0" err="1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деятельностная</a:t>
                      </a: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информационная и др.) видов ФГ у учащихся </a:t>
                      </a:r>
                      <a:endParaRPr kumimoji="0" lang="ru-RU" sz="1800" b="0" kern="1200" dirty="0">
                        <a:solidFill>
                          <a:srgbClr val="0000AC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915" marR="57915" marT="0" marB="0"/>
                </a:tc>
                <a:extLst>
                  <a:ext uri="{0D108BD9-81ED-4DB2-BD59-A6C34878D82A}">
                    <a16:rowId xmlns:a16="http://schemas.microsoft.com/office/drawing/2014/main" val="3059761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79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365403"/>
            <a:ext cx="8821487" cy="940709"/>
          </a:xfrm>
          <a:prstGeom prst="rect">
            <a:avLst/>
          </a:prstGeom>
          <a:scene3d>
            <a:camera prst="orthographicFront"/>
            <a:lightRig rig="flat" dir="t"/>
          </a:scene3d>
          <a:sp3d z="-1905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lIns="76200" tIns="76200" rIns="76200" bIns="76200" spcCol="1270" anchor="ctr"/>
          <a:lstStyle/>
          <a:p>
            <a:pPr algn="ctr" defTabSz="889000">
              <a:lnSpc>
                <a:spcPct val="90000"/>
              </a:lnSpc>
              <a:spcAft>
                <a:spcPts val="0"/>
              </a:spcAft>
              <a:defRPr/>
            </a:pPr>
            <a:r>
              <a:rPr lang="ru-RU" b="1" dirty="0">
                <a:solidFill>
                  <a:srgbClr val="0000AC"/>
                </a:solidFill>
              </a:rPr>
              <a:t>учебная программа учреждения высшего </a:t>
            </a:r>
            <a:r>
              <a:rPr lang="ru-RU" b="1" dirty="0" smtClean="0">
                <a:solidFill>
                  <a:srgbClr val="0000AC"/>
                </a:solidFill>
              </a:rPr>
              <a:t>образования</a:t>
            </a:r>
          </a:p>
          <a:p>
            <a:pPr algn="ctr" defTabSz="889000">
              <a:lnSpc>
                <a:spcPct val="90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AC"/>
                </a:solidFill>
              </a:rPr>
              <a:t>по </a:t>
            </a:r>
            <a:r>
              <a:rPr lang="ru-RU" b="1" dirty="0">
                <a:solidFill>
                  <a:srgbClr val="0000AC"/>
                </a:solidFill>
              </a:rPr>
              <a:t>учебной дисциплине «Методика преподавания </a:t>
            </a:r>
            <a:r>
              <a:rPr lang="ru-RU" b="1" dirty="0" smtClean="0">
                <a:solidFill>
                  <a:srgbClr val="0000AC"/>
                </a:solidFill>
              </a:rPr>
              <a:t>предмета</a:t>
            </a:r>
          </a:p>
          <a:p>
            <a:pPr algn="ctr" defTabSz="889000">
              <a:lnSpc>
                <a:spcPct val="90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AC"/>
                </a:solidFill>
              </a:rPr>
              <a:t>«Человек </a:t>
            </a:r>
            <a:r>
              <a:rPr lang="ru-RU" b="1" dirty="0">
                <a:solidFill>
                  <a:srgbClr val="0000AC"/>
                </a:solidFill>
              </a:rPr>
              <a:t>и мир» с основами современного естествознания»</a:t>
            </a:r>
            <a:endParaRPr lang="ru-RU" b="1" dirty="0">
              <a:solidFill>
                <a:srgbClr val="0000AC"/>
              </a:solidFill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8748464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ru-RU" sz="1700" b="1" dirty="0">
                <a:solidFill>
                  <a:schemeClr val="bg1"/>
                </a:solidFill>
                <a:latin typeface="+mj-lt"/>
              </a:rPr>
              <a:t>ОПИСАНИЕ ПОЛУЧЕННОЙ НАУЧНО-МЕТОДИЧЕСКОЙ ПРОДУКЦИИ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706615"/>
              </p:ext>
            </p:extLst>
          </p:nvPr>
        </p:nvGraphicFramePr>
        <p:xfrm>
          <a:off x="179512" y="1340768"/>
          <a:ext cx="8821488" cy="523160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3842185854"/>
                    </a:ext>
                  </a:extLst>
                </a:gridCol>
                <a:gridCol w="6949280">
                  <a:extLst>
                    <a:ext uri="{9D8B030D-6E8A-4147-A177-3AD203B41FA5}">
                      <a16:colId xmlns:a16="http://schemas.microsoft.com/office/drawing/2014/main" val="345638101"/>
                    </a:ext>
                  </a:extLst>
                </a:gridCol>
              </a:tblGrid>
              <a:tr h="52701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Структурный элемент</a:t>
                      </a:r>
                      <a:endParaRPr lang="ru-RU" sz="1600" b="1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15" marR="579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Новшества</a:t>
                      </a:r>
                      <a:endParaRPr lang="ru-RU" sz="1600" b="1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15" marR="57915" marT="0" marB="0" anchor="ctr"/>
                </a:tc>
                <a:extLst>
                  <a:ext uri="{0D108BD9-81ED-4DB2-BD59-A6C34878D82A}">
                    <a16:rowId xmlns:a16="http://schemas.microsoft.com/office/drawing/2014/main" val="1289450958"/>
                  </a:ext>
                </a:extLst>
              </a:tr>
              <a:tr h="10054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УЧЕБНО-МЕТОДИЧЕСКАЯ КАРТА УЧЕБНОЙ ДИСЦИПЛИНЫ</a:t>
                      </a:r>
                    </a:p>
                  </a:txBody>
                  <a:tcPr marL="57915" marR="5791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часть «Форма контроля знаний» внесено: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решение задач PISA;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моделирование объектов;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разработку</a:t>
                      </a:r>
                      <a:r>
                        <a:rPr kumimoji="0" lang="ru-RU" sz="1800" b="0" kern="1200" baseline="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планов-конспектов уроков, предусматривающих формирование у учащихся разных видов ФГ</a:t>
                      </a:r>
                      <a:endParaRPr kumimoji="0" lang="ru-RU" sz="1800" b="0" kern="1200" dirty="0" smtClean="0">
                        <a:solidFill>
                          <a:srgbClr val="0000AC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915" marR="57915" marT="0" marB="0" anchor="ctr"/>
                </a:tc>
                <a:extLst>
                  <a:ext uri="{0D108BD9-81ED-4DB2-BD59-A6C34878D82A}">
                    <a16:rowId xmlns:a16="http://schemas.microsoft.com/office/drawing/2014/main" val="3699657130"/>
                  </a:ext>
                </a:extLst>
              </a:tr>
              <a:tr h="8182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ИНФОРМАЦИОННО-МЕТОДИЧЕС КАЯ ЧАСТЬ</a:t>
                      </a:r>
                    </a:p>
                  </a:txBody>
                  <a:tcPr marL="57915" marR="57915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Список дополнительной литературы: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научные публикации;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сборник задач PISA.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Требования к выполнению самостоятельной работы студентов: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решение задач PISA;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моделирование объектов.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Вопросы и задания к экзамену: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в часть «</a:t>
                      </a:r>
                      <a:r>
                        <a:rPr kumimoji="0" lang="ru-RU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Практикоориентированные</a:t>
                      </a:r>
                      <a:r>
                        <a:rPr kumimoji="0"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задания»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→ </a:t>
                      </a:r>
                      <a:r>
                        <a:rPr kumimoji="0"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диагностика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степени сформированности естественнонаучной грамотности у студентов;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компетенций по формированию разных видов ФГ у учащихся на уроках по учебному предмету «Человек и мир»;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</a:t>
                      </a:r>
                      <a:r>
                        <a:rPr kumimoji="0" lang="ru-RU" sz="1800" kern="1200" dirty="0" smtClean="0">
                          <a:solidFill>
                            <a:srgbClr val="0000A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тдельный блок «Примерные задачи PISA»</a:t>
                      </a:r>
                      <a:endParaRPr kumimoji="0" lang="ru-RU" sz="1800" b="0" kern="1200" dirty="0" smtClean="0">
                        <a:solidFill>
                          <a:srgbClr val="0000AC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915" marR="57915" marT="0" marB="0"/>
                </a:tc>
                <a:extLst>
                  <a:ext uri="{0D108BD9-81ED-4DB2-BD59-A6C34878D82A}">
                    <a16:rowId xmlns:a16="http://schemas.microsoft.com/office/drawing/2014/main" val="3059761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91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1"/>
          <p:cNvSpPr>
            <a:spLocks noChangeArrowheads="1"/>
          </p:cNvSpPr>
          <p:nvPr/>
        </p:nvSpPr>
        <p:spPr bwMode="auto">
          <a:xfrm>
            <a:off x="131870" y="836712"/>
            <a:ext cx="8815387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i="1" dirty="0" smtClean="0">
                <a:latin typeface="Arial" charset="0"/>
                <a:cs typeface="Arial" charset="0"/>
              </a:rPr>
              <a:t>ВНК </a:t>
            </a:r>
            <a:r>
              <a:rPr lang="ru-RU" sz="2000" b="1" i="1" dirty="0">
                <a:latin typeface="Arial" charset="0"/>
                <a:cs typeface="Arial" charset="0"/>
              </a:rPr>
              <a:t>ФГ22-008 </a:t>
            </a:r>
            <a:r>
              <a:rPr lang="ru-RU" sz="2000" dirty="0" smtClean="0"/>
              <a:t>«</a:t>
            </a:r>
            <a:r>
              <a:rPr lang="ru-RU" sz="2000" dirty="0"/>
              <a:t>Разработать научно-методическое обеспечение подготовки педагогов специального и инклюзивного образования</a:t>
            </a:r>
          </a:p>
          <a:p>
            <a:pPr algn="ctr">
              <a:defRPr/>
            </a:pPr>
            <a:r>
              <a:rPr lang="ru-RU" sz="2000" dirty="0"/>
              <a:t>к формированию функциональной грамотности обучающихся</a:t>
            </a:r>
            <a:r>
              <a:rPr lang="ru-RU" sz="2000" dirty="0" smtClean="0"/>
              <a:t>»</a:t>
            </a:r>
          </a:p>
          <a:p>
            <a:pPr algn="ctr">
              <a:defRPr/>
            </a:pPr>
            <a:r>
              <a:rPr lang="ru-RU" sz="2000" dirty="0" smtClean="0"/>
              <a:t>(«</a:t>
            </a:r>
            <a:r>
              <a:rPr lang="ru-RU" sz="2000" dirty="0"/>
              <a:t>Инклюзия»)</a:t>
            </a:r>
            <a:endParaRPr lang="ru-RU" sz="2000" dirty="0"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sz="2000" i="1" dirty="0">
              <a:latin typeface="Arial" charset="0"/>
              <a:cs typeface="Arial" charset="0"/>
            </a:endParaRPr>
          </a:p>
        </p:txBody>
      </p:sp>
      <p:sp>
        <p:nvSpPr>
          <p:cNvPr id="9" name="Прямоугольник 1"/>
          <p:cNvSpPr>
            <a:spLocks noChangeArrowheads="1"/>
          </p:cNvSpPr>
          <p:nvPr/>
        </p:nvSpPr>
        <p:spPr bwMode="auto">
          <a:xfrm>
            <a:off x="149299" y="2708920"/>
            <a:ext cx="8964613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b="1" i="1" dirty="0">
                <a:latin typeface="Arial" charset="0"/>
                <a:cs typeface="Arial" charset="0"/>
              </a:rPr>
              <a:t>Задание </a:t>
            </a:r>
            <a:r>
              <a:rPr lang="ru-RU" dirty="0" smtClean="0"/>
              <a:t>«</a:t>
            </a:r>
            <a:r>
              <a:rPr lang="ru-RU" b="1" dirty="0"/>
              <a:t>Разработать учебные программы нового поколения, ориентированные на подготовку будущих педагогических </a:t>
            </a:r>
            <a:r>
              <a:rPr lang="ru-RU" b="1" dirty="0" smtClean="0"/>
              <a:t>работников</a:t>
            </a:r>
          </a:p>
          <a:p>
            <a:pPr algn="ctr"/>
            <a:r>
              <a:rPr lang="ru-RU" b="1" dirty="0" smtClean="0"/>
              <a:t>к </a:t>
            </a:r>
            <a:r>
              <a:rPr lang="ru-RU" b="1" dirty="0"/>
              <a:t>формированию функциональной грамотности обучающихся</a:t>
            </a:r>
            <a:r>
              <a:rPr lang="ru-RU" dirty="0" smtClean="0"/>
              <a:t>»</a:t>
            </a:r>
            <a:endParaRPr lang="ru-RU" dirty="0"/>
          </a:p>
          <a:p>
            <a:pPr algn="ctr"/>
            <a:r>
              <a:rPr lang="ru-RU" dirty="0"/>
              <a:t>ОНТП «Функциональная грамотность» на 2021–2025 гг.</a:t>
            </a:r>
            <a:endParaRPr lang="ru-RU" altLang="ru-RU" sz="2000" b="1" dirty="0"/>
          </a:p>
        </p:txBody>
      </p:sp>
      <p:sp>
        <p:nvSpPr>
          <p:cNvPr id="10" name="TextBox 9"/>
          <p:cNvSpPr txBox="1"/>
          <p:nvPr/>
        </p:nvSpPr>
        <p:spPr bwMode="auto">
          <a:xfrm>
            <a:off x="249685" y="4293096"/>
            <a:ext cx="8845939" cy="92333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atin typeface="Arial Narrow" pitchFamily="34" charset="0"/>
                <a:cs typeface="+mn-cs"/>
              </a:rPr>
              <a:t>Исполнители</a:t>
            </a:r>
            <a:r>
              <a:rPr lang="ru-RU" b="1" dirty="0">
                <a:latin typeface="Arial Narrow" pitchFamily="34" charset="0"/>
                <a:cs typeface="+mn-cs"/>
              </a:rPr>
              <a:t>:  </a:t>
            </a:r>
            <a:r>
              <a:rPr lang="ru-RU" dirty="0">
                <a:latin typeface="Arial Narrow" pitchFamily="34" charset="0"/>
                <a:cs typeface="+mn-cs"/>
              </a:rPr>
              <a:t>кандидат биологических наук, доцент  О.В. </a:t>
            </a:r>
            <a:r>
              <a:rPr lang="ru-RU" dirty="0" err="1">
                <a:latin typeface="Arial Narrow" pitchFamily="34" charset="0"/>
                <a:cs typeface="+mn-cs"/>
              </a:rPr>
              <a:t>Даливеля</a:t>
            </a:r>
            <a:r>
              <a:rPr lang="ru-RU" dirty="0">
                <a:latin typeface="Arial Narrow" pitchFamily="34" charset="0"/>
                <a:cs typeface="+mn-cs"/>
              </a:rPr>
              <a:t>,</a:t>
            </a:r>
          </a:p>
          <a:p>
            <a:pPr marL="14335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Arial Narrow" pitchFamily="34" charset="0"/>
                <a:cs typeface="Arial" charset="0"/>
              </a:rPr>
              <a:t>кандидат педагогических наук, доцент В.Э. </a:t>
            </a:r>
            <a:r>
              <a:rPr lang="ru-RU" dirty="0" smtClean="0">
                <a:latin typeface="Arial Narrow" pitchFamily="34" charset="0"/>
                <a:cs typeface="Arial" charset="0"/>
              </a:rPr>
              <a:t>Гаманович</a:t>
            </a:r>
          </a:p>
          <a:p>
            <a:pPr marL="39481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Arial Narrow" pitchFamily="34" charset="0"/>
                <a:cs typeface="Arial" charset="0"/>
              </a:rPr>
              <a:t>а</a:t>
            </a:r>
            <a:r>
              <a:rPr lang="ru-RU" dirty="0" smtClean="0">
                <a:latin typeface="Arial Narrow" pitchFamily="34" charset="0"/>
                <a:cs typeface="Arial" charset="0"/>
              </a:rPr>
              <a:t>спирант Т.К. Чигирь</a:t>
            </a:r>
            <a:endParaRPr lang="ru-RU" dirty="0">
              <a:latin typeface="Arial Narrow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25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1250</TotalTime>
  <Words>714</Words>
  <Application>Microsoft Office PowerPoint</Application>
  <PresentationFormat>Экран (4:3)</PresentationFormat>
  <Paragraphs>97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Arial Narrow</vt:lpstr>
      <vt:lpstr>Bookman Old Style</vt:lpstr>
      <vt:lpstr>Calibri</vt:lpstr>
      <vt:lpstr>Constantia</vt:lpstr>
      <vt:lpstr>Georgia</vt:lpstr>
      <vt:lpstr>Times New Roman</vt:lpstr>
      <vt:lpstr>Wingdings 2</vt:lpstr>
      <vt:lpstr>Городская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Дали</dc:creator>
  <cp:lastModifiedBy>ADMIN</cp:lastModifiedBy>
  <cp:revision>198</cp:revision>
  <dcterms:created xsi:type="dcterms:W3CDTF">2015-09-13T08:06:53Z</dcterms:created>
  <dcterms:modified xsi:type="dcterms:W3CDTF">2023-06-06T09:11:46Z</dcterms:modified>
</cp:coreProperties>
</file>