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76" r:id="rId4"/>
    <p:sldId id="310" r:id="rId5"/>
    <p:sldId id="287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60" r:id="rId15"/>
    <p:sldId id="319" r:id="rId16"/>
    <p:sldId id="328" r:id="rId17"/>
    <p:sldId id="297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264" r:id="rId26"/>
    <p:sldId id="329" r:id="rId27"/>
  </p:sldIdLst>
  <p:sldSz cx="18288000" cy="10287000"/>
  <p:notesSz cx="6858000" cy="9144000"/>
  <p:embeddedFontLst>
    <p:embeddedFont>
      <p:font typeface="Mansalva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ntonio Bold" panose="020B0604020202020204" charset="0"/>
      <p:regular r:id="rId34"/>
    </p:embeddedFont>
    <p:embeddedFont>
      <p:font typeface="WC Mano Negra Bold" panose="020B0604020202020204" charset="0"/>
      <p:regular r:id="rId35"/>
    </p:embeddedFont>
    <p:embeddedFont>
      <p:font typeface="Gothic A1 Bold" panose="020B0604020202020204" charset="-127"/>
      <p:regular r:id="rId36"/>
    </p:embeddedFont>
    <p:embeddedFont>
      <p:font typeface="Antonio Bold Bold" panose="020B0604020202020204" charset="0"/>
      <p:regular r:id="rId37"/>
    </p:embeddedFont>
    <p:embeddedFont>
      <p:font typeface="Clear Sans Regular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EA14"/>
    <a:srgbClr val="99FF66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423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8A914-0FBE-4D1B-9BBA-825C98F4A2F2}" type="doc">
      <dgm:prSet loTypeId="urn:microsoft.com/office/officeart/2005/8/layout/gear1" loCatId="process" qsTypeId="urn:microsoft.com/office/officeart/2005/8/quickstyle/simple5" qsCatId="simple" csTypeId="urn:microsoft.com/office/officeart/2005/8/colors/accent3_2" csCatId="accent3" phldr="1"/>
      <dgm:spPr/>
    </dgm:pt>
    <dgm:pt modelId="{C33A8FAF-EE03-4B51-A332-45D6E3E76A8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учебно-методическая карта</a:t>
          </a:r>
          <a:endParaRPr lang="ru-RU" sz="2800" dirty="0">
            <a:solidFill>
              <a:schemeClr val="tx1"/>
            </a:solidFill>
          </a:endParaRPr>
        </a:p>
      </dgm:t>
    </dgm:pt>
    <dgm:pt modelId="{1648CA57-297B-4AA4-9948-331D61897AF1}" type="parTrans" cxnId="{8F307BE6-4042-42D4-9AA2-837F6EA1145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A4F91F7-B054-4408-9DDA-550EF2DFC103}" type="sibTrans" cxnId="{8F307BE6-4042-42D4-9AA2-837F6EA1145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81180A-6834-446C-926F-FE4BE1FF78B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пояснительная записка</a:t>
          </a:r>
          <a:endParaRPr lang="ru-RU" sz="2800" dirty="0">
            <a:solidFill>
              <a:schemeClr val="tx1"/>
            </a:solidFill>
          </a:endParaRPr>
        </a:p>
      </dgm:t>
    </dgm:pt>
    <dgm:pt modelId="{0A6A6E9E-A6AB-4A49-8DBB-18988C4E68D7}" type="parTrans" cxnId="{6117D5A4-68E2-463D-B286-BAEFAD7174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039C3A4-1974-468F-83CF-819C3088C541}" type="sibTrans" cxnId="{6117D5A4-68E2-463D-B286-BAEFAD7174B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8F4EC2B-75A2-41A3-971A-6A163F12EF07}">
      <dgm:prSet phldrT="[Текст]"/>
      <dgm:spPr/>
      <dgm:t>
        <a:bodyPr/>
        <a:lstStyle/>
        <a:p>
          <a:endParaRPr lang="ru-RU"/>
        </a:p>
      </dgm:t>
    </dgm:pt>
    <dgm:pt modelId="{EB0DC0DD-620A-4C9F-9BC5-605AC3446893}" type="parTrans" cxnId="{49CE322F-EF00-401F-A893-DCD10EC12982}">
      <dgm:prSet/>
      <dgm:spPr/>
      <dgm:t>
        <a:bodyPr/>
        <a:lstStyle/>
        <a:p>
          <a:endParaRPr lang="ru-RU" sz="2000"/>
        </a:p>
      </dgm:t>
    </dgm:pt>
    <dgm:pt modelId="{A8A0460A-ABB5-4958-B332-B9F8B5B77441}" type="sibTrans" cxnId="{49CE322F-EF00-401F-A893-DCD10EC12982}">
      <dgm:prSet/>
      <dgm:spPr/>
      <dgm:t>
        <a:bodyPr/>
        <a:lstStyle/>
        <a:p>
          <a:endParaRPr lang="ru-RU" sz="2000"/>
        </a:p>
      </dgm:t>
    </dgm:pt>
    <dgm:pt modelId="{CA1C1C9F-760C-4376-829F-E97393BDEB59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информационно-методическая часть</a:t>
          </a:r>
          <a:endParaRPr lang="ru-RU" sz="3200" dirty="0">
            <a:solidFill>
              <a:schemeClr val="tx1"/>
            </a:solidFill>
          </a:endParaRPr>
        </a:p>
      </dgm:t>
    </dgm:pt>
    <dgm:pt modelId="{D480B7EC-D156-4093-909A-5F3EB0B4FF1C}" type="sibTrans" cxnId="{10B66530-3770-4D98-88E8-1D60E6E60F8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9255C7A-F485-4729-9C89-E29BA8C2BA49}" type="parTrans" cxnId="{10B66530-3770-4D98-88E8-1D60E6E60F8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12EFA41-6E26-4C0C-A015-FF56BFF1F239}" type="pres">
      <dgm:prSet presAssocID="{B328A914-0FBE-4D1B-9BBA-825C98F4A2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773ECE-3F04-45EC-9213-D37692663922}" type="pres">
      <dgm:prSet presAssocID="{CA1C1C9F-760C-4376-829F-E97393BDEB59}" presName="gear1" presStyleLbl="node1" presStyleIdx="0" presStyleCnt="3" custScaleX="89268" custScaleY="75887" custLinFactNeighborX="73078" custLinFactNeighborY="-3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D0FA7-9C85-4CCC-93F2-62B3E52EBE7D}" type="pres">
      <dgm:prSet presAssocID="{CA1C1C9F-760C-4376-829F-E97393BDEB59}" presName="gear1srcNode" presStyleLbl="node1" presStyleIdx="0" presStyleCnt="3"/>
      <dgm:spPr/>
      <dgm:t>
        <a:bodyPr/>
        <a:lstStyle/>
        <a:p>
          <a:endParaRPr lang="ru-RU"/>
        </a:p>
      </dgm:t>
    </dgm:pt>
    <dgm:pt modelId="{E1CE6173-519A-4647-8D2D-F1A521979CBD}" type="pres">
      <dgm:prSet presAssocID="{CA1C1C9F-760C-4376-829F-E97393BDEB59}" presName="gear1dstNode" presStyleLbl="node1" presStyleIdx="0" presStyleCnt="3"/>
      <dgm:spPr/>
      <dgm:t>
        <a:bodyPr/>
        <a:lstStyle/>
        <a:p>
          <a:endParaRPr lang="ru-RU"/>
        </a:p>
      </dgm:t>
    </dgm:pt>
    <dgm:pt modelId="{5F4B26DC-DA09-40FC-91F7-DA39E26F3BFD}" type="pres">
      <dgm:prSet presAssocID="{C33A8FAF-EE03-4B51-A332-45D6E3E76A8F}" presName="gear2" presStyleLbl="node1" presStyleIdx="1" presStyleCnt="3" custScaleX="137392" custScaleY="105625" custLinFactNeighborX="56700" custLinFactNeighborY="195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9F30E-E43F-49C8-BE1D-BD5D83DC4672}" type="pres">
      <dgm:prSet presAssocID="{C33A8FAF-EE03-4B51-A332-45D6E3E76A8F}" presName="gear2srcNode" presStyleLbl="node1" presStyleIdx="1" presStyleCnt="3"/>
      <dgm:spPr/>
      <dgm:t>
        <a:bodyPr/>
        <a:lstStyle/>
        <a:p>
          <a:endParaRPr lang="ru-RU"/>
        </a:p>
      </dgm:t>
    </dgm:pt>
    <dgm:pt modelId="{1580D3B0-E133-4F63-9329-94657A628429}" type="pres">
      <dgm:prSet presAssocID="{C33A8FAF-EE03-4B51-A332-45D6E3E76A8F}" presName="gear2dstNode" presStyleLbl="node1" presStyleIdx="1" presStyleCnt="3"/>
      <dgm:spPr/>
      <dgm:t>
        <a:bodyPr/>
        <a:lstStyle/>
        <a:p>
          <a:endParaRPr lang="ru-RU"/>
        </a:p>
      </dgm:t>
    </dgm:pt>
    <dgm:pt modelId="{A454585B-B428-468F-A3D3-E967A47F8AE6}" type="pres">
      <dgm:prSet presAssocID="{7081180A-6834-446C-926F-FE4BE1FF78B9}" presName="gear3" presStyleLbl="node1" presStyleIdx="2" presStyleCnt="3" custScaleX="109043" custScaleY="102222" custLinFactNeighborX="20292" custLinFactNeighborY="-15672"/>
      <dgm:spPr/>
      <dgm:t>
        <a:bodyPr/>
        <a:lstStyle/>
        <a:p>
          <a:endParaRPr lang="ru-RU"/>
        </a:p>
      </dgm:t>
    </dgm:pt>
    <dgm:pt modelId="{0EBE4EFE-511A-41B7-8392-8F36FEB9AE23}" type="pres">
      <dgm:prSet presAssocID="{7081180A-6834-446C-926F-FE4BE1FF78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130A3-8041-4D64-AC67-82D666070580}" type="pres">
      <dgm:prSet presAssocID="{7081180A-6834-446C-926F-FE4BE1FF78B9}" presName="gear3srcNode" presStyleLbl="node1" presStyleIdx="2" presStyleCnt="3"/>
      <dgm:spPr/>
      <dgm:t>
        <a:bodyPr/>
        <a:lstStyle/>
        <a:p>
          <a:endParaRPr lang="ru-RU"/>
        </a:p>
      </dgm:t>
    </dgm:pt>
    <dgm:pt modelId="{A7B58BC9-0C64-4A35-BB08-DB221C49F22F}" type="pres">
      <dgm:prSet presAssocID="{7081180A-6834-446C-926F-FE4BE1FF78B9}" presName="gear3dstNode" presStyleLbl="node1" presStyleIdx="2" presStyleCnt="3"/>
      <dgm:spPr/>
      <dgm:t>
        <a:bodyPr/>
        <a:lstStyle/>
        <a:p>
          <a:endParaRPr lang="ru-RU"/>
        </a:p>
      </dgm:t>
    </dgm:pt>
    <dgm:pt modelId="{5EF55688-95D0-4323-9D01-D843D0748148}" type="pres">
      <dgm:prSet presAssocID="{D480B7EC-D156-4093-909A-5F3EB0B4FF1C}" presName="connector1" presStyleLbl="sibTrans2D1" presStyleIdx="0" presStyleCnt="3" custLinFactNeighborX="32619" custLinFactNeighborY="3137"/>
      <dgm:spPr/>
      <dgm:t>
        <a:bodyPr/>
        <a:lstStyle/>
        <a:p>
          <a:endParaRPr lang="ru-RU"/>
        </a:p>
      </dgm:t>
    </dgm:pt>
    <dgm:pt modelId="{67B6B5DA-45AB-4D98-A455-7A92A7DE9706}" type="pres">
      <dgm:prSet presAssocID="{7A4F91F7-B054-4408-9DDA-550EF2DFC103}" presName="connector2" presStyleLbl="sibTrans2D1" presStyleIdx="1" presStyleCnt="3" custLinFactNeighborX="25241" custLinFactNeighborY="19820"/>
      <dgm:spPr/>
      <dgm:t>
        <a:bodyPr/>
        <a:lstStyle/>
        <a:p>
          <a:endParaRPr lang="ru-RU"/>
        </a:p>
      </dgm:t>
    </dgm:pt>
    <dgm:pt modelId="{5BEBC0A8-D934-4AA3-A5A1-7ECD40692B9F}" type="pres">
      <dgm:prSet presAssocID="{5039C3A4-1974-468F-83CF-819C3088C541}" presName="connector3" presStyleLbl="sibTrans2D1" presStyleIdx="2" presStyleCnt="3" custLinFactNeighborX="6891" custLinFactNeighborY="-11119"/>
      <dgm:spPr/>
      <dgm:t>
        <a:bodyPr/>
        <a:lstStyle/>
        <a:p>
          <a:endParaRPr lang="ru-RU"/>
        </a:p>
      </dgm:t>
    </dgm:pt>
  </dgm:ptLst>
  <dgm:cxnLst>
    <dgm:cxn modelId="{6117D5A4-68E2-463D-B286-BAEFAD7174B5}" srcId="{B328A914-0FBE-4D1B-9BBA-825C98F4A2F2}" destId="{7081180A-6834-446C-926F-FE4BE1FF78B9}" srcOrd="2" destOrd="0" parTransId="{0A6A6E9E-A6AB-4A49-8DBB-18988C4E68D7}" sibTransId="{5039C3A4-1974-468F-83CF-819C3088C541}"/>
    <dgm:cxn modelId="{D329250B-08FE-4B9B-AE7F-A351C48BD3B9}" type="presOf" srcId="{CA1C1C9F-760C-4376-829F-E97393BDEB59}" destId="{686D0FA7-9C85-4CCC-93F2-62B3E52EBE7D}" srcOrd="1" destOrd="0" presId="urn:microsoft.com/office/officeart/2005/8/layout/gear1"/>
    <dgm:cxn modelId="{BE2D094A-FD96-4B41-9D48-EA7EFB0AD087}" type="presOf" srcId="{7A4F91F7-B054-4408-9DDA-550EF2DFC103}" destId="{67B6B5DA-45AB-4D98-A455-7A92A7DE9706}" srcOrd="0" destOrd="0" presId="urn:microsoft.com/office/officeart/2005/8/layout/gear1"/>
    <dgm:cxn modelId="{5552B829-E6BC-4BBC-B07F-8FE4CB3C8CA7}" type="presOf" srcId="{B328A914-0FBE-4D1B-9BBA-825C98F4A2F2}" destId="{312EFA41-6E26-4C0C-A015-FF56BFF1F239}" srcOrd="0" destOrd="0" presId="urn:microsoft.com/office/officeart/2005/8/layout/gear1"/>
    <dgm:cxn modelId="{A7904300-F307-48F9-949D-B0CD11B0BDFA}" type="presOf" srcId="{C33A8FAF-EE03-4B51-A332-45D6E3E76A8F}" destId="{F919F30E-E43F-49C8-BE1D-BD5D83DC4672}" srcOrd="1" destOrd="0" presId="urn:microsoft.com/office/officeart/2005/8/layout/gear1"/>
    <dgm:cxn modelId="{BB359BBE-AD67-46C4-A505-9235C82628A9}" type="presOf" srcId="{7081180A-6834-446C-926F-FE4BE1FF78B9}" destId="{A454585B-B428-468F-A3D3-E967A47F8AE6}" srcOrd="0" destOrd="0" presId="urn:microsoft.com/office/officeart/2005/8/layout/gear1"/>
    <dgm:cxn modelId="{49CE322F-EF00-401F-A893-DCD10EC12982}" srcId="{B328A914-0FBE-4D1B-9BBA-825C98F4A2F2}" destId="{38F4EC2B-75A2-41A3-971A-6A163F12EF07}" srcOrd="3" destOrd="0" parTransId="{EB0DC0DD-620A-4C9F-9BC5-605AC3446893}" sibTransId="{A8A0460A-ABB5-4958-B332-B9F8B5B77441}"/>
    <dgm:cxn modelId="{10B66530-3770-4D98-88E8-1D60E6E60F84}" srcId="{B328A914-0FBE-4D1B-9BBA-825C98F4A2F2}" destId="{CA1C1C9F-760C-4376-829F-E97393BDEB59}" srcOrd="0" destOrd="0" parTransId="{C9255C7A-F485-4729-9C89-E29BA8C2BA49}" sibTransId="{D480B7EC-D156-4093-909A-5F3EB0B4FF1C}"/>
    <dgm:cxn modelId="{83C5976B-5C9B-412B-BF47-CDB3F64D34BD}" type="presOf" srcId="{D480B7EC-D156-4093-909A-5F3EB0B4FF1C}" destId="{5EF55688-95D0-4323-9D01-D843D0748148}" srcOrd="0" destOrd="0" presId="urn:microsoft.com/office/officeart/2005/8/layout/gear1"/>
    <dgm:cxn modelId="{8F307BE6-4042-42D4-9AA2-837F6EA1145B}" srcId="{B328A914-0FBE-4D1B-9BBA-825C98F4A2F2}" destId="{C33A8FAF-EE03-4B51-A332-45D6E3E76A8F}" srcOrd="1" destOrd="0" parTransId="{1648CA57-297B-4AA4-9948-331D61897AF1}" sibTransId="{7A4F91F7-B054-4408-9DDA-550EF2DFC103}"/>
    <dgm:cxn modelId="{17AFD3E5-C800-4FEA-9436-A161237394BA}" type="presOf" srcId="{C33A8FAF-EE03-4B51-A332-45D6E3E76A8F}" destId="{5F4B26DC-DA09-40FC-91F7-DA39E26F3BFD}" srcOrd="0" destOrd="0" presId="urn:microsoft.com/office/officeart/2005/8/layout/gear1"/>
    <dgm:cxn modelId="{8F78E7F6-95D9-4BB3-90FA-6B802260A494}" type="presOf" srcId="{7081180A-6834-446C-926F-FE4BE1FF78B9}" destId="{AA9130A3-8041-4D64-AC67-82D666070580}" srcOrd="2" destOrd="0" presId="urn:microsoft.com/office/officeart/2005/8/layout/gear1"/>
    <dgm:cxn modelId="{050EC943-918F-47EB-9DC5-3DDDE46064EC}" type="presOf" srcId="{CA1C1C9F-760C-4376-829F-E97393BDEB59}" destId="{25773ECE-3F04-45EC-9213-D37692663922}" srcOrd="0" destOrd="0" presId="urn:microsoft.com/office/officeart/2005/8/layout/gear1"/>
    <dgm:cxn modelId="{C63CA3EE-2FC4-4884-B24F-F0F23953681B}" type="presOf" srcId="{7081180A-6834-446C-926F-FE4BE1FF78B9}" destId="{0EBE4EFE-511A-41B7-8392-8F36FEB9AE23}" srcOrd="1" destOrd="0" presId="urn:microsoft.com/office/officeart/2005/8/layout/gear1"/>
    <dgm:cxn modelId="{8089699F-F6E0-486A-B601-0285B3C90571}" type="presOf" srcId="{5039C3A4-1974-468F-83CF-819C3088C541}" destId="{5BEBC0A8-D934-4AA3-A5A1-7ECD40692B9F}" srcOrd="0" destOrd="0" presId="urn:microsoft.com/office/officeart/2005/8/layout/gear1"/>
    <dgm:cxn modelId="{BE58CB93-34FF-45B3-8133-ED0A4D3F5BB8}" type="presOf" srcId="{7081180A-6834-446C-926F-FE4BE1FF78B9}" destId="{A7B58BC9-0C64-4A35-BB08-DB221C49F22F}" srcOrd="3" destOrd="0" presId="urn:microsoft.com/office/officeart/2005/8/layout/gear1"/>
    <dgm:cxn modelId="{F894214E-506B-437A-BE6B-BE76AA2B9755}" type="presOf" srcId="{CA1C1C9F-760C-4376-829F-E97393BDEB59}" destId="{E1CE6173-519A-4647-8D2D-F1A521979CBD}" srcOrd="2" destOrd="0" presId="urn:microsoft.com/office/officeart/2005/8/layout/gear1"/>
    <dgm:cxn modelId="{E282DA2E-F570-474C-A616-61C82CBCD0D0}" type="presOf" srcId="{C33A8FAF-EE03-4B51-A332-45D6E3E76A8F}" destId="{1580D3B0-E133-4F63-9329-94657A628429}" srcOrd="2" destOrd="0" presId="urn:microsoft.com/office/officeart/2005/8/layout/gear1"/>
    <dgm:cxn modelId="{23DD746A-C1DC-433F-97B3-70482DDADBB0}" type="presParOf" srcId="{312EFA41-6E26-4C0C-A015-FF56BFF1F239}" destId="{25773ECE-3F04-45EC-9213-D37692663922}" srcOrd="0" destOrd="0" presId="urn:microsoft.com/office/officeart/2005/8/layout/gear1"/>
    <dgm:cxn modelId="{76EA1820-D36A-460D-BEDC-EFBEA7726EC1}" type="presParOf" srcId="{312EFA41-6E26-4C0C-A015-FF56BFF1F239}" destId="{686D0FA7-9C85-4CCC-93F2-62B3E52EBE7D}" srcOrd="1" destOrd="0" presId="urn:microsoft.com/office/officeart/2005/8/layout/gear1"/>
    <dgm:cxn modelId="{2F73FA17-B02A-4ABC-B50D-462492B3EC95}" type="presParOf" srcId="{312EFA41-6E26-4C0C-A015-FF56BFF1F239}" destId="{E1CE6173-519A-4647-8D2D-F1A521979CBD}" srcOrd="2" destOrd="0" presId="urn:microsoft.com/office/officeart/2005/8/layout/gear1"/>
    <dgm:cxn modelId="{C16BE464-81BC-4C88-A681-9EE821C9AB47}" type="presParOf" srcId="{312EFA41-6E26-4C0C-A015-FF56BFF1F239}" destId="{5F4B26DC-DA09-40FC-91F7-DA39E26F3BFD}" srcOrd="3" destOrd="0" presId="urn:microsoft.com/office/officeart/2005/8/layout/gear1"/>
    <dgm:cxn modelId="{F69491F1-A27A-44D2-9635-32C8AE3D71CE}" type="presParOf" srcId="{312EFA41-6E26-4C0C-A015-FF56BFF1F239}" destId="{F919F30E-E43F-49C8-BE1D-BD5D83DC4672}" srcOrd="4" destOrd="0" presId="urn:microsoft.com/office/officeart/2005/8/layout/gear1"/>
    <dgm:cxn modelId="{3067B035-6B76-4ECC-87F2-96DACC9B325F}" type="presParOf" srcId="{312EFA41-6E26-4C0C-A015-FF56BFF1F239}" destId="{1580D3B0-E133-4F63-9329-94657A628429}" srcOrd="5" destOrd="0" presId="urn:microsoft.com/office/officeart/2005/8/layout/gear1"/>
    <dgm:cxn modelId="{9270A101-50AB-4A3D-8F7A-B55F9A5C9690}" type="presParOf" srcId="{312EFA41-6E26-4C0C-A015-FF56BFF1F239}" destId="{A454585B-B428-468F-A3D3-E967A47F8AE6}" srcOrd="6" destOrd="0" presId="urn:microsoft.com/office/officeart/2005/8/layout/gear1"/>
    <dgm:cxn modelId="{2A9D9A09-54FE-4FED-BE9E-773BA53C338C}" type="presParOf" srcId="{312EFA41-6E26-4C0C-A015-FF56BFF1F239}" destId="{0EBE4EFE-511A-41B7-8392-8F36FEB9AE23}" srcOrd="7" destOrd="0" presId="urn:microsoft.com/office/officeart/2005/8/layout/gear1"/>
    <dgm:cxn modelId="{1F9197E8-20DE-495E-BD35-014128775506}" type="presParOf" srcId="{312EFA41-6E26-4C0C-A015-FF56BFF1F239}" destId="{AA9130A3-8041-4D64-AC67-82D666070580}" srcOrd="8" destOrd="0" presId="urn:microsoft.com/office/officeart/2005/8/layout/gear1"/>
    <dgm:cxn modelId="{06DF6F1A-83EE-4165-BE28-D8E77D764AE4}" type="presParOf" srcId="{312EFA41-6E26-4C0C-A015-FF56BFF1F239}" destId="{A7B58BC9-0C64-4A35-BB08-DB221C49F22F}" srcOrd="9" destOrd="0" presId="urn:microsoft.com/office/officeart/2005/8/layout/gear1"/>
    <dgm:cxn modelId="{6B55C5D5-40D3-46A2-94A9-A5009F067CB8}" type="presParOf" srcId="{312EFA41-6E26-4C0C-A015-FF56BFF1F239}" destId="{5EF55688-95D0-4323-9D01-D843D0748148}" srcOrd="10" destOrd="0" presId="urn:microsoft.com/office/officeart/2005/8/layout/gear1"/>
    <dgm:cxn modelId="{F88FE674-69DA-41BF-9F24-D1CE26961B2B}" type="presParOf" srcId="{312EFA41-6E26-4C0C-A015-FF56BFF1F239}" destId="{67B6B5DA-45AB-4D98-A455-7A92A7DE9706}" srcOrd="11" destOrd="0" presId="urn:microsoft.com/office/officeart/2005/8/layout/gear1"/>
    <dgm:cxn modelId="{A687571B-EA01-49CA-877D-07D8991FAC2C}" type="presParOf" srcId="{312EFA41-6E26-4C0C-A015-FF56BFF1F239}" destId="{5BEBC0A8-D934-4AA3-A5A1-7ECD40692B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AB20E-A90D-47B1-96D5-98EA9E5BB9B5}" type="doc">
      <dgm:prSet loTypeId="urn:microsoft.com/office/officeart/2005/8/layout/gear1" loCatId="process" qsTypeId="urn:microsoft.com/office/officeart/2005/8/quickstyle/simple5" qsCatId="simple" csTypeId="urn:microsoft.com/office/officeart/2005/8/colors/accent3_5" csCatId="accent3" phldr="1"/>
      <dgm:spPr/>
    </dgm:pt>
    <dgm:pt modelId="{94D8EC86-4B36-4288-B0DE-3EED64A11AA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содержание  учебного материала</a:t>
          </a:r>
          <a:endParaRPr lang="ru-RU" sz="2800" dirty="0">
            <a:solidFill>
              <a:schemeClr val="tx1"/>
            </a:solidFill>
          </a:endParaRPr>
        </a:p>
      </dgm:t>
    </dgm:pt>
    <dgm:pt modelId="{A3B69AEA-FA5A-4B13-AEBF-0C89506DCBA8}" type="parTrans" cxnId="{55903C7E-37DA-4603-8E0A-42491065D2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82083F-D45F-4BE7-85E3-A1B0C15DB90C}" type="sibTrans" cxnId="{55903C7E-37DA-4603-8E0A-42491065D24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E75E63-6AFF-4E81-9F4B-EC3E18601B1F}" type="pres">
      <dgm:prSet presAssocID="{882AB20E-A90D-47B1-96D5-98EA9E5BB9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CF4038-A31C-4D5B-A4A6-E40ECD24760F}" type="pres">
      <dgm:prSet presAssocID="{94D8EC86-4B36-4288-B0DE-3EED64A11AAE}" presName="gear1" presStyleLbl="node1" presStyleIdx="0" presStyleCnt="1" custScaleX="118335" custLinFactNeighborX="61618" custLinFactNeighborY="140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31CC9-483F-4DCC-8CF9-DEF61D4EFC3D}" type="pres">
      <dgm:prSet presAssocID="{94D8EC86-4B36-4288-B0DE-3EED64A11AAE}" presName="gear1srcNode" presStyleLbl="node1" presStyleIdx="0" presStyleCnt="1"/>
      <dgm:spPr/>
      <dgm:t>
        <a:bodyPr/>
        <a:lstStyle/>
        <a:p>
          <a:endParaRPr lang="ru-RU"/>
        </a:p>
      </dgm:t>
    </dgm:pt>
    <dgm:pt modelId="{A9B7A1D6-2D67-41FE-8B23-A07B5CA7D47D}" type="pres">
      <dgm:prSet presAssocID="{94D8EC86-4B36-4288-B0DE-3EED64A11AAE}" presName="gear1dstNode" presStyleLbl="node1" presStyleIdx="0" presStyleCnt="1"/>
      <dgm:spPr/>
      <dgm:t>
        <a:bodyPr/>
        <a:lstStyle/>
        <a:p>
          <a:endParaRPr lang="ru-RU"/>
        </a:p>
      </dgm:t>
    </dgm:pt>
    <dgm:pt modelId="{60D10409-E07F-42F3-BAF3-2D4EFC3D7ABA}" type="pres">
      <dgm:prSet presAssocID="{FF82083F-D45F-4BE7-85E3-A1B0C15DB90C}" presName="connector1" presStyleLbl="sibTrans2D1" presStyleIdx="0" presStyleCnt="1" custLinFactNeighborX="43272" custLinFactNeighborY="11655"/>
      <dgm:spPr/>
      <dgm:t>
        <a:bodyPr/>
        <a:lstStyle/>
        <a:p>
          <a:endParaRPr lang="ru-RU"/>
        </a:p>
      </dgm:t>
    </dgm:pt>
  </dgm:ptLst>
  <dgm:cxnLst>
    <dgm:cxn modelId="{44FD5F93-E86F-4F89-9742-7D305550C6F8}" type="presOf" srcId="{94D8EC86-4B36-4288-B0DE-3EED64A11AAE}" destId="{A9B7A1D6-2D67-41FE-8B23-A07B5CA7D47D}" srcOrd="2" destOrd="0" presId="urn:microsoft.com/office/officeart/2005/8/layout/gear1"/>
    <dgm:cxn modelId="{DD90BB06-0263-49B2-9985-39FD4F49F1B6}" type="presOf" srcId="{FF82083F-D45F-4BE7-85E3-A1B0C15DB90C}" destId="{60D10409-E07F-42F3-BAF3-2D4EFC3D7ABA}" srcOrd="0" destOrd="0" presId="urn:microsoft.com/office/officeart/2005/8/layout/gear1"/>
    <dgm:cxn modelId="{168C3B2E-7648-4276-BDE2-7477869CD616}" type="presOf" srcId="{882AB20E-A90D-47B1-96D5-98EA9E5BB9B5}" destId="{0DE75E63-6AFF-4E81-9F4B-EC3E18601B1F}" srcOrd="0" destOrd="0" presId="urn:microsoft.com/office/officeart/2005/8/layout/gear1"/>
    <dgm:cxn modelId="{87685A86-EB9B-4F2C-883A-5F146DDC2419}" type="presOf" srcId="{94D8EC86-4B36-4288-B0DE-3EED64A11AAE}" destId="{0AE31CC9-483F-4DCC-8CF9-DEF61D4EFC3D}" srcOrd="1" destOrd="0" presId="urn:microsoft.com/office/officeart/2005/8/layout/gear1"/>
    <dgm:cxn modelId="{55903C7E-37DA-4603-8E0A-42491065D24E}" srcId="{882AB20E-A90D-47B1-96D5-98EA9E5BB9B5}" destId="{94D8EC86-4B36-4288-B0DE-3EED64A11AAE}" srcOrd="0" destOrd="0" parTransId="{A3B69AEA-FA5A-4B13-AEBF-0C89506DCBA8}" sibTransId="{FF82083F-D45F-4BE7-85E3-A1B0C15DB90C}"/>
    <dgm:cxn modelId="{E7F95B67-2DBC-4584-8B8C-546AB3B41398}" type="presOf" srcId="{94D8EC86-4B36-4288-B0DE-3EED64A11AAE}" destId="{71CF4038-A31C-4D5B-A4A6-E40ECD24760F}" srcOrd="0" destOrd="0" presId="urn:microsoft.com/office/officeart/2005/8/layout/gear1"/>
    <dgm:cxn modelId="{8D451A13-4FB8-47B6-AD2C-452793333DB0}" type="presParOf" srcId="{0DE75E63-6AFF-4E81-9F4B-EC3E18601B1F}" destId="{71CF4038-A31C-4D5B-A4A6-E40ECD24760F}" srcOrd="0" destOrd="0" presId="urn:microsoft.com/office/officeart/2005/8/layout/gear1"/>
    <dgm:cxn modelId="{A928B282-DA93-4E14-8E27-DF1F4600E99B}" type="presParOf" srcId="{0DE75E63-6AFF-4E81-9F4B-EC3E18601B1F}" destId="{0AE31CC9-483F-4DCC-8CF9-DEF61D4EFC3D}" srcOrd="1" destOrd="0" presId="urn:microsoft.com/office/officeart/2005/8/layout/gear1"/>
    <dgm:cxn modelId="{962DFB7E-4C4D-4E85-B078-A5E5792BDFBD}" type="presParOf" srcId="{0DE75E63-6AFF-4E81-9F4B-EC3E18601B1F}" destId="{A9B7A1D6-2D67-41FE-8B23-A07B5CA7D47D}" srcOrd="2" destOrd="0" presId="urn:microsoft.com/office/officeart/2005/8/layout/gear1"/>
    <dgm:cxn modelId="{DA972975-67A8-4BCD-AA05-2A5F4D5BFE39}" type="presParOf" srcId="{0DE75E63-6AFF-4E81-9F4B-EC3E18601B1F}" destId="{60D10409-E07F-42F3-BAF3-2D4EFC3D7AB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73ECE-3F04-45EC-9213-D37692663922}">
      <dsp:nvSpPr>
        <dsp:cNvPr id="0" name=""/>
        <dsp:cNvSpPr/>
      </dsp:nvSpPr>
      <dsp:spPr>
        <a:xfrm>
          <a:off x="8629638" y="4267188"/>
          <a:ext cx="3562361" cy="3392452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информационно-методическая часть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9333132" y="5061854"/>
        <a:ext cx="2155373" cy="1743790"/>
      </dsp:txXfrm>
    </dsp:sp>
    <dsp:sp modelId="{5F4B26DC-DA09-40FC-91F7-DA39E26F3BFD}">
      <dsp:nvSpPr>
        <dsp:cNvPr id="0" name=""/>
        <dsp:cNvSpPr/>
      </dsp:nvSpPr>
      <dsp:spPr>
        <a:xfrm>
          <a:off x="4405506" y="3352814"/>
          <a:ext cx="4466888" cy="343408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учебно-методическая карта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420176" y="4222579"/>
        <a:ext cx="2437548" cy="1694550"/>
      </dsp:txXfrm>
    </dsp:sp>
    <dsp:sp modelId="{A454585B-B428-468F-A3D3-E967A47F8AE6}">
      <dsp:nvSpPr>
        <dsp:cNvPr id="0" name=""/>
        <dsp:cNvSpPr/>
      </dsp:nvSpPr>
      <dsp:spPr>
        <a:xfrm rot="20700000">
          <a:off x="5598805" y="405683"/>
          <a:ext cx="3553109" cy="3176763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пояснительная записка</a:t>
          </a:r>
          <a:endParaRPr lang="ru-RU" sz="2800" kern="1200" dirty="0">
            <a:solidFill>
              <a:schemeClr val="tx1"/>
            </a:solidFill>
          </a:endParaRPr>
        </a:p>
      </dsp:txBody>
      <dsp:txXfrm rot="-20700000">
        <a:off x="6400428" y="1080118"/>
        <a:ext cx="1949863" cy="1827892"/>
      </dsp:txXfrm>
    </dsp:sp>
    <dsp:sp modelId="{5EF55688-95D0-4323-9D01-D843D0748148}">
      <dsp:nvSpPr>
        <dsp:cNvPr id="0" name=""/>
        <dsp:cNvSpPr/>
      </dsp:nvSpPr>
      <dsp:spPr>
        <a:xfrm>
          <a:off x="7338627" y="3343501"/>
          <a:ext cx="5722112" cy="5722112"/>
        </a:xfrm>
        <a:prstGeom prst="circularArrow">
          <a:avLst>
            <a:gd name="adj1" fmla="val 4687"/>
            <a:gd name="adj2" fmla="val 299029"/>
            <a:gd name="adj3" fmla="val 2567367"/>
            <a:gd name="adj4" fmla="val 15755082"/>
            <a:gd name="adj5" fmla="val 546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B6B5DA-45AB-4D98-A455-7A92A7DE9706}">
      <dsp:nvSpPr>
        <dsp:cNvPr id="0" name=""/>
        <dsp:cNvSpPr/>
      </dsp:nvSpPr>
      <dsp:spPr>
        <a:xfrm>
          <a:off x="3643526" y="2895594"/>
          <a:ext cx="4157472" cy="4157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EBC0A8-D934-4AA3-A5A1-7ECD40692B9F}">
      <dsp:nvSpPr>
        <dsp:cNvPr id="0" name=""/>
        <dsp:cNvSpPr/>
      </dsp:nvSpPr>
      <dsp:spPr>
        <a:xfrm>
          <a:off x="4562977" y="-648211"/>
          <a:ext cx="4482592" cy="44825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F4038-A31C-4D5B-A4A6-E40ECD24760F}">
      <dsp:nvSpPr>
        <dsp:cNvPr id="0" name=""/>
        <dsp:cNvSpPr/>
      </dsp:nvSpPr>
      <dsp:spPr>
        <a:xfrm>
          <a:off x="2721084" y="1849188"/>
          <a:ext cx="3679715" cy="3109575"/>
        </a:xfrm>
        <a:prstGeom prst="gear9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содержание  учебного материала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418259" y="2577591"/>
        <a:ext cx="2285365" cy="1598386"/>
      </dsp:txXfrm>
    </dsp:sp>
    <dsp:sp modelId="{60D10409-E07F-42F3-BAF3-2D4EFC3D7ABA}">
      <dsp:nvSpPr>
        <dsp:cNvPr id="0" name=""/>
        <dsp:cNvSpPr/>
      </dsp:nvSpPr>
      <dsp:spPr>
        <a:xfrm>
          <a:off x="3490406" y="1305053"/>
          <a:ext cx="3824777" cy="3824777"/>
        </a:xfrm>
        <a:prstGeom prst="circularArrow">
          <a:avLst>
            <a:gd name="adj1" fmla="val 4878"/>
            <a:gd name="adj2" fmla="val 312630"/>
            <a:gd name="adj3" fmla="val 3237860"/>
            <a:gd name="adj4" fmla="val 15096504"/>
            <a:gd name="adj5" fmla="val 5691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0AD77-8EC6-4397-A8AD-47DF882365A4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3A595-5836-4055-B6E4-EE2D718C6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7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A595-5836-4055-B6E4-EE2D718C69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1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3A595-5836-4055-B6E4-EE2D718C69E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/>
          <p:nvPr/>
        </p:nvSpPr>
        <p:spPr>
          <a:xfrm>
            <a:off x="486412" y="3314874"/>
            <a:ext cx="3841599" cy="1761355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3" name="TextBox 3"/>
          <p:cNvSpPr txBox="1"/>
          <p:nvPr/>
        </p:nvSpPr>
        <p:spPr>
          <a:xfrm>
            <a:off x="7311657" y="3013285"/>
            <a:ext cx="110490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sz="800" b="1" dirty="0"/>
          </a:p>
          <a:p>
            <a:r>
              <a:rPr lang="ru-RU" sz="3600" b="1" dirty="0">
                <a:solidFill>
                  <a:srgbClr val="191919"/>
                </a:solidFill>
                <a:latin typeface="Antonio Bold Bold"/>
              </a:rPr>
              <a:t>Разработать </a:t>
            </a:r>
            <a:r>
              <a:rPr lang="ru-RU" sz="3600" b="1" dirty="0">
                <a:solidFill>
                  <a:srgbClr val="7AEA14"/>
                </a:solidFill>
                <a:latin typeface="Antonio Bold Bold"/>
              </a:rPr>
              <a:t>учебные программы нового поколения,</a:t>
            </a:r>
            <a:r>
              <a:rPr lang="ru-RU" sz="3600" b="1" dirty="0">
                <a:solidFill>
                  <a:srgbClr val="191919"/>
                </a:solidFill>
                <a:latin typeface="Antonio Bold Bold"/>
              </a:rPr>
              <a:t> ориентированные на подготовку будущих педагогических работников к формированию функциональной грамотности обучающихся</a:t>
            </a:r>
            <a:endParaRPr lang="en-US" sz="3600" b="1" dirty="0">
              <a:solidFill>
                <a:srgbClr val="191919"/>
              </a:solidFill>
              <a:latin typeface="Antonio Bo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38" y="7335093"/>
            <a:ext cx="6934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ОНТП «ФУНКЦИОНАЛЬНАЯ ГРАМОТНОСТЬ», </a:t>
            </a:r>
          </a:p>
          <a:p>
            <a:pPr algn="ctr"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2021–2025 гг.</a:t>
            </a:r>
            <a:endParaRPr lang="en-US" sz="2100" dirty="0">
              <a:solidFill>
                <a:srgbClr val="191919"/>
              </a:solidFill>
              <a:latin typeface="Gothic A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8703" y="342900"/>
            <a:ext cx="1449723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u="sng" dirty="0" smtClean="0">
                <a:solidFill>
                  <a:srgbClr val="92D050"/>
                </a:solidFill>
                <a:latin typeface="Gothic A1 Bold"/>
              </a:rPr>
              <a:t>НАУЧНО-ИССЛЕДОВАТЕЛЬСКАЯ РАБОТА</a:t>
            </a:r>
            <a:endParaRPr lang="ru-RU" sz="2100" u="sng" dirty="0">
              <a:solidFill>
                <a:srgbClr val="92D050"/>
              </a:solidFill>
              <a:latin typeface="Gothic A1 Bold"/>
            </a:endParaRPr>
          </a:p>
          <a:p>
            <a:pPr algn="ctr">
              <a:lnSpc>
                <a:spcPts val="2940"/>
              </a:lnSpc>
            </a:pPr>
            <a:r>
              <a:rPr lang="ru-RU" sz="2100" u="sng" dirty="0">
                <a:solidFill>
                  <a:srgbClr val="191919"/>
                </a:solidFill>
                <a:latin typeface="Gothic A1 Bold"/>
              </a:rPr>
              <a:t>«Разработать научно-методическое обеспечение подготовки будущих педагогических работников к формированию функциональной грамотности обучающихся» </a:t>
            </a:r>
          </a:p>
        </p:txBody>
      </p:sp>
      <p:pic>
        <p:nvPicPr>
          <p:cNvPr id="1028" name="Picture 4" descr="Образование в Древних Афинах | Портал путешествий | Путеводители | Заказ  экскурсий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8" y="3448857"/>
            <a:ext cx="5046738" cy="33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7363048" y="5661558"/>
            <a:ext cx="10086752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b="1" dirty="0" smtClean="0">
                <a:solidFill>
                  <a:srgbClr val="7AEA14"/>
                </a:solidFill>
                <a:latin typeface="Gothic A1 Bold"/>
              </a:rPr>
              <a:t>Члены ВНК: </a:t>
            </a:r>
          </a:p>
          <a:p>
            <a:pPr>
              <a:lnSpc>
                <a:spcPts val="2940"/>
              </a:lnSpc>
            </a:pPr>
            <a:r>
              <a:rPr lang="ru-RU" sz="2100" dirty="0" err="1" smtClean="0">
                <a:solidFill>
                  <a:srgbClr val="191919"/>
                </a:solidFill>
                <a:latin typeface="Gothic A1 Bold"/>
              </a:rPr>
              <a:t>Корзюк</a:t>
            </a: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 А.А.,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доцент кафедры всеобщей истории и методики преподавания истории(руководитель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ВНК),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к.п.н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.;</a:t>
            </a:r>
          </a:p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Богданович И.И.,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доцент кафедры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всеобщей истории и методики преподавания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истории,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к.п.н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.;</a:t>
            </a:r>
          </a:p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Субботина Д.О.,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преподаватель кафедры всеобщей истории и методики преподавания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истории, магистр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исторических наук;</a:t>
            </a:r>
          </a:p>
          <a:p>
            <a:pPr>
              <a:lnSpc>
                <a:spcPts val="2940"/>
              </a:lnSpc>
            </a:pPr>
            <a:r>
              <a:rPr lang="ru-RU" sz="2100" dirty="0" err="1" smtClean="0">
                <a:solidFill>
                  <a:srgbClr val="191919"/>
                </a:solidFill>
                <a:latin typeface="Gothic A1 Bold"/>
              </a:rPr>
              <a:t>Свентуховская</a:t>
            </a: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 Г.В.,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учитель истории ГУО «Средняя школа 16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г.Бреста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». квалификационной категории «учитель-методист»</a:t>
            </a:r>
            <a:endParaRPr lang="en-US" dirty="0">
              <a:solidFill>
                <a:srgbClr val="191919"/>
              </a:solidFill>
              <a:latin typeface="Gothic A1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590800" y="3467100"/>
            <a:ext cx="14020800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ОСВАИВАТЬ ГРУППОВЫЕ И ПАРНЫЕ ФОРМЫ 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обучения истории,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что будет способствовать реализации сотрудничества и преемственности в рамках кооперации и коммуникации. Умение слушать и задавать вопросы, чтобы понять смысл сообщений и точку зрения других людей, понимание информации в вербальной и невербальной форме, признание и принятие различных идей и точек зрения, принятие общей цели деятельности,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осуществление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конструктивной обратной связи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с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членами группы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—эти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умения развиваются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при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использовании данных форм обучения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7960" y="2869019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6</a:t>
            </a:r>
            <a:endParaRPr lang="ru-RU" sz="28700" b="1" dirty="0">
              <a:solidFill>
                <a:srgbClr val="7AEA14"/>
              </a:solidFill>
            </a:endParaRPr>
          </a:p>
        </p:txBody>
      </p:sp>
      <p:pic>
        <p:nvPicPr>
          <p:cNvPr id="6146" name="Picture 2" descr="проектное обучение скачать бесплатно - Проблемы внедрения решения  бизнес-организации сотрудничества - инновац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98462" l="10000" r="96538">
                        <a14:foregroundMark x1="32692" y1="28846" x2="30385" y2="36538"/>
                        <a14:foregroundMark x1="16154" y1="80769" x2="16154" y2="83846"/>
                        <a14:foregroundMark x1="69231" y1="27308" x2="72308" y2="73846"/>
                        <a14:foregroundMark x1="86154" y1="75385" x2="88077" y2="83846"/>
                        <a14:foregroundMark x1="73077" y1="65385" x2="76154" y2="84615"/>
                        <a14:foregroundMark x1="78462" y1="66538" x2="78846" y2="91923"/>
                        <a14:foregroundMark x1="80000" y1="80769" x2="83462" y2="88077"/>
                        <a14:foregroundMark x1="48846" y1="53077" x2="50769" y2="79231"/>
                        <a14:foregroundMark x1="26154" y1="6154" x2="26154" y2="21923"/>
                        <a14:foregroundMark x1="24231" y1="41923" x2="16538" y2="77308"/>
                        <a14:foregroundMark x1="76538" y1="26538" x2="80769" y2="37308"/>
                        <a14:foregroundMark x1="93077" y1="66538" x2="91538" y2="78462"/>
                        <a14:foregroundMark x1="25000" y1="4615" x2="36538" y2="14231"/>
                        <a14:foregroundMark x1="26154" y1="19231" x2="25000" y2="3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5653596"/>
            <a:ext cx="4360728" cy="436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Медийно-информационная грамотность | Государственная библиотека Юг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509194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679404" y="3443656"/>
            <a:ext cx="14770396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ФОРМИРОВАНИЕ И РАЗВИТИЕ ИНФОРМАЦИОННОЙ ИНФРАСТРУКТУРЫ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,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реализация концепции непрерывного образования вызывают необходимость конкретизировать в учебной программе темы, связанные с использованием информационно-коммуникационных технологий, сделав его более широким и системным.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endParaRPr lang="ru-RU" sz="3500" dirty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Информационная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грамотность, </a:t>
            </a:r>
            <a:r>
              <a:rPr lang="ru-RU" sz="3500" dirty="0" err="1">
                <a:solidFill>
                  <a:srgbClr val="191919"/>
                </a:solidFill>
                <a:latin typeface="Clear Sans Regular"/>
              </a:rPr>
              <a:t>медиаобразование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,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компьютерная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грамотность развиваются в ходе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учебной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деятельности с использованием </a:t>
            </a:r>
            <a:endParaRPr lang="ru-RU" sz="3500" dirty="0" smtClean="0">
              <a:solidFill>
                <a:srgbClr val="191919"/>
              </a:solidFill>
              <a:latin typeface="Clear Sans Regular"/>
            </a:endParaRPr>
          </a:p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сервисов </a:t>
            </a:r>
            <a:r>
              <a:rPr lang="ru-RU" sz="3500" dirty="0" err="1">
                <a:solidFill>
                  <a:srgbClr val="191919"/>
                </a:solidFill>
                <a:latin typeface="Clear Sans Regular"/>
              </a:rPr>
              <a:t>Web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2.0.</a:t>
            </a:r>
            <a:endParaRPr lang="ru-RU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7960" y="2869019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7</a:t>
            </a:r>
            <a:endParaRPr lang="ru-RU" sz="28700" b="1" dirty="0">
              <a:solidFill>
                <a:srgbClr val="7AEA14"/>
              </a:solidFill>
            </a:endParaRPr>
          </a:p>
        </p:txBody>
      </p:sp>
      <p:sp>
        <p:nvSpPr>
          <p:cNvPr id="4" name="AutoShape 4" descr="Информационная грамотность в цифровом мире · St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Информационная грамотность в цифровом мире · St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Информационная грамотность в цифровом мире · Step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679405" y="3487597"/>
            <a:ext cx="14020800" cy="279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На рефлексию, а также оценочную самостоятельность опирается </a:t>
            </a: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УМЕНИЕ ОБУЧАЮЩИХСЯ УЧИТЬСЯ САМОСТОЯТЕЛЬНО, ОСУЩЕСТВЛЯТЬ САМО- И ВЗАИМООЦЕНИВАНИЕ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. 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Поэтому для будущих учителей истории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является важным освещение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вопросов формирующего и </a:t>
            </a:r>
            <a:r>
              <a:rPr lang="ru-RU" sz="3500" dirty="0" err="1">
                <a:solidFill>
                  <a:srgbClr val="191919"/>
                </a:solidFill>
                <a:latin typeface="Clear Sans Regular"/>
              </a:rPr>
              <a:t>суммативного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 оценивания, позволяющего осуществлять результативно-оценочный компонент </a:t>
            </a:r>
            <a:r>
              <a:rPr lang="ru-RU" sz="3500" dirty="0" err="1">
                <a:solidFill>
                  <a:srgbClr val="191919"/>
                </a:solidFill>
                <a:latin typeface="Clear Sans Regular"/>
              </a:rPr>
              <a:t>компетентностной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 модели подготовки будущих педагогов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.</a:t>
            </a:r>
            <a:endParaRPr lang="ru-RU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77960" y="2869019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>
                <a:solidFill>
                  <a:srgbClr val="7AEA14"/>
                </a:solidFill>
              </a:rPr>
              <a:t>8</a:t>
            </a:r>
          </a:p>
        </p:txBody>
      </p:sp>
      <p:pic>
        <p:nvPicPr>
          <p:cNvPr id="7170" name="Picture 2" descr="Как заставить себя учиться самостоятельно? - Блог ШС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25629"/>
            <a:ext cx="9372600" cy="38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181600" y="3715159"/>
            <a:ext cx="10709263" cy="3975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Для установления и понимания обратной связи, оценивания уровня собственной подготовки целесообразно включить в учебную программу вопросы, позволяющие изучать </a:t>
            </a: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ФОРМЫ РЕФЛЕКСИИ ЛИЧНОГО ПЕДАГОГИЧЕСКОГО ОПЫТА И ЕГО КОРРЕКЦИИ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,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формирование необходимости повышать свой методический уровень, профессионально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развиваться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, быть эффективным с учетом требования настоящего, повышать качество преподавания учебного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предмета. 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890863" y="3579224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>
                <a:solidFill>
                  <a:srgbClr val="7AEA14"/>
                </a:solidFill>
              </a:rPr>
              <a:t>9</a:t>
            </a:r>
          </a:p>
        </p:txBody>
      </p:sp>
      <p:sp>
        <p:nvSpPr>
          <p:cNvPr id="4" name="AutoShape 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Как рефлексия помогает в обучен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14" r="94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854"/>
            <a:ext cx="4957928" cy="33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3975" y="928356"/>
            <a:ext cx="78966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rgbClr val="191919"/>
                </a:solidFill>
                <a:latin typeface="Antonio Bold"/>
              </a:rPr>
              <a:t>ПРЕДЛОЖЕНИЯ ПО ОБНОВЛЕНИЮ СТРУКТУРНЫХ КОМПОНЕНТОВ</a:t>
            </a:r>
            <a:endParaRPr lang="de-DE" sz="4400" b="1" dirty="0">
              <a:solidFill>
                <a:srgbClr val="191919"/>
              </a:solidFill>
              <a:latin typeface="Antonio Bold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81650526"/>
              </p:ext>
            </p:extLst>
          </p:nvPr>
        </p:nvGraphicFramePr>
        <p:xfrm>
          <a:off x="4662287" y="12573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095884010"/>
              </p:ext>
            </p:extLst>
          </p:nvPr>
        </p:nvGraphicFramePr>
        <p:xfrm>
          <a:off x="10972800" y="-74955"/>
          <a:ext cx="6400800" cy="565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1219200" y="6819900"/>
            <a:ext cx="5729363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34400" dirty="0" smtClean="0">
                <a:solidFill>
                  <a:srgbClr val="92D050"/>
                </a:solidFill>
                <a:latin typeface="Antonio Bold"/>
              </a:rPr>
              <a:t>ФГ</a:t>
            </a:r>
            <a:endParaRPr lang="en-US" sz="34400" dirty="0">
              <a:solidFill>
                <a:srgbClr val="92D050"/>
              </a:solidFill>
              <a:latin typeface="Antoni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49" y="0"/>
            <a:ext cx="5540689" cy="10287000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2DF79-8F95-4D47-8B21-892C90A84A9F}"/>
              </a:ext>
            </a:extLst>
          </p:cNvPr>
          <p:cNvSpPr txBox="1"/>
          <p:nvPr/>
        </p:nvSpPr>
        <p:spPr>
          <a:xfrm>
            <a:off x="0" y="369570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ЗАДАЧИ</a:t>
            </a:r>
          </a:p>
          <a:p>
            <a:pPr algn="ctr"/>
            <a:r>
              <a:rPr lang="ru-RU" sz="6600" b="1" dirty="0" smtClean="0"/>
              <a:t>изучения учебной дисциплины</a:t>
            </a:r>
            <a:endParaRPr lang="ru-RU" sz="6600" b="1" dirty="0"/>
          </a:p>
        </p:txBody>
      </p:sp>
      <p:sp>
        <p:nvSpPr>
          <p:cNvPr id="8" name="TextBox 9"/>
          <p:cNvSpPr txBox="1"/>
          <p:nvPr/>
        </p:nvSpPr>
        <p:spPr>
          <a:xfrm>
            <a:off x="6234223" y="526411"/>
            <a:ext cx="9525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ПОЯСНИТЕЛЬНАЯ ЗАПИСКА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198781" y="2628900"/>
            <a:ext cx="118110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600" dirty="0"/>
              <a:t>5. Овладение первоначальными умениями моделирования процесса обучения истории и конструирования наиболее эффективных организационных форм и технологий обучения, обеспечивающих формирование функциональной грамотности учащихся, продуктивную деятельность школьников по овладению историческими знаниями и их использованию в качестве инструмента познания фактов общественной жизни прошлого и настоящего.</a:t>
            </a:r>
          </a:p>
        </p:txBody>
      </p:sp>
    </p:spTree>
    <p:extLst>
      <p:ext uri="{BB962C8B-B14F-4D97-AF65-F5344CB8AC3E}">
        <p14:creationId xmlns:p14="http://schemas.microsoft.com/office/powerpoint/2010/main" val="24704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49" y="0"/>
            <a:ext cx="5540689" cy="10287000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2DF79-8F95-4D47-8B21-892C90A84A9F}"/>
              </a:ext>
            </a:extLst>
          </p:cNvPr>
          <p:cNvSpPr txBox="1"/>
          <p:nvPr/>
        </p:nvSpPr>
        <p:spPr>
          <a:xfrm>
            <a:off x="0" y="3695700"/>
            <a:ext cx="44937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НОВАЯ СТРУКТУРА</a:t>
            </a:r>
            <a:endParaRPr lang="ru-RU" sz="6600" b="1" dirty="0"/>
          </a:p>
        </p:txBody>
      </p:sp>
      <p:sp>
        <p:nvSpPr>
          <p:cNvPr id="9" name="TextBox 5"/>
          <p:cNvSpPr txBox="1"/>
          <p:nvPr/>
        </p:nvSpPr>
        <p:spPr>
          <a:xfrm>
            <a:off x="6096000" y="1819513"/>
            <a:ext cx="118110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600" dirty="0"/>
              <a:t>Раздел 1. Школьное историческое образование в Республике </a:t>
            </a:r>
            <a:r>
              <a:rPr lang="ru-RU" sz="3600" dirty="0" smtClean="0"/>
              <a:t>Беларусь</a:t>
            </a:r>
          </a:p>
          <a:p>
            <a:pPr fontAlgn="t"/>
            <a:endParaRPr lang="ru-RU" sz="3600" dirty="0"/>
          </a:p>
          <a:p>
            <a:pPr fontAlgn="t"/>
            <a:r>
              <a:rPr lang="ru-RU" sz="3600" dirty="0"/>
              <a:t>Раздел 2. Компетентностный подход в обучении </a:t>
            </a:r>
            <a:r>
              <a:rPr lang="ru-RU" sz="3600" dirty="0" smtClean="0"/>
              <a:t>истории</a:t>
            </a:r>
          </a:p>
          <a:p>
            <a:pPr fontAlgn="t"/>
            <a:endParaRPr lang="ru-RU" sz="3600" dirty="0"/>
          </a:p>
          <a:p>
            <a:pPr fontAlgn="t"/>
            <a:r>
              <a:rPr lang="ru-RU" sz="3600" dirty="0"/>
              <a:t>Раздел 3. Методика формирования исторических </a:t>
            </a:r>
            <a:r>
              <a:rPr lang="ru-RU" sz="3600" dirty="0" smtClean="0"/>
              <a:t>знаний</a:t>
            </a:r>
          </a:p>
          <a:p>
            <a:pPr fontAlgn="t"/>
            <a:endParaRPr lang="ru-RU" sz="3600" dirty="0" smtClean="0"/>
          </a:p>
          <a:p>
            <a:pPr fontAlgn="t"/>
            <a:r>
              <a:rPr lang="ru-RU" sz="3600" dirty="0"/>
              <a:t>Раздел 4. Проектирование и содержательное наполнение урока </a:t>
            </a:r>
            <a:r>
              <a:rPr lang="ru-RU" sz="3600" dirty="0" smtClean="0"/>
              <a:t>истории</a:t>
            </a:r>
          </a:p>
          <a:p>
            <a:pPr fontAlgn="t"/>
            <a:endParaRPr lang="ru-RU" sz="3600" dirty="0"/>
          </a:p>
          <a:p>
            <a:pPr fontAlgn="t"/>
            <a:r>
              <a:rPr lang="ru-RU" sz="3600" dirty="0"/>
              <a:t>Раздел 5. Реализация традиционных и инновационных методов обучения </a:t>
            </a:r>
            <a:r>
              <a:rPr lang="ru-RU" sz="3600" dirty="0" smtClean="0"/>
              <a:t>истории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18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804322" y="3162300"/>
            <a:ext cx="15121478" cy="3108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1. ШКОЛЬНОЕ ИСТОРИЧЕСКОЕ ОБРАЗОВАНИЕ В РЕСПУБЛИКЕ БЕЛАРУСЬ</a:t>
            </a:r>
          </a:p>
          <a:p>
            <a:pPr fontAlgn="t"/>
            <a:endParaRPr lang="ru-RU" sz="2800" dirty="0"/>
          </a:p>
          <a:p>
            <a:r>
              <a:rPr lang="ru-RU" sz="2800" b="1" dirty="0"/>
              <a:t>Тема 1.2</a:t>
            </a:r>
            <a:r>
              <a:rPr lang="ru-RU" sz="2800" dirty="0"/>
              <a:t> </a:t>
            </a:r>
            <a:r>
              <a:rPr lang="ru-RU" sz="2800" b="1" dirty="0"/>
              <a:t>История развития методики обучения истории как педагогической дисциплины </a:t>
            </a:r>
            <a:endParaRPr lang="ru-RU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Инновационные технологии преподавания истории в школе и их использование в разных странах </a:t>
            </a:r>
            <a:r>
              <a:rPr lang="ru-RU" sz="2800" dirty="0" smtClean="0"/>
              <a:t>мира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Модернизация </a:t>
            </a:r>
            <a:r>
              <a:rPr lang="ru-RU" sz="2800" dirty="0"/>
              <a:t>и трансформация исторического образования в условиях информационного общества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6298152" y="3196754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19767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670391" flipV="1">
            <a:off x="15389485" y="2421016"/>
            <a:ext cx="1916563" cy="1092441"/>
          </a:xfrm>
          <a:prstGeom prst="rect">
            <a:avLst/>
          </a:prstGeom>
          <a:solidFill>
            <a:srgbClr val="A4E84C"/>
          </a:solidFill>
        </p:spPr>
      </p:pic>
      <p:sp>
        <p:nvSpPr>
          <p:cNvPr id="5" name="TextBox 5"/>
          <p:cNvSpPr txBox="1"/>
          <p:nvPr/>
        </p:nvSpPr>
        <p:spPr>
          <a:xfrm>
            <a:off x="609599" y="3238500"/>
            <a:ext cx="17400181" cy="3631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2. КОМПЕТЕНТНОСТНЫЙ ПОДХОД В ОБУЧЕНИИ ИСТОРИИ</a:t>
            </a:r>
          </a:p>
          <a:p>
            <a:pPr fontAlgn="t"/>
            <a:endParaRPr lang="ru-RU" sz="3400" dirty="0" smtClean="0"/>
          </a:p>
          <a:p>
            <a:pPr fontAlgn="t"/>
            <a:endParaRPr lang="ru-RU" sz="2800" dirty="0"/>
          </a:p>
          <a:p>
            <a:r>
              <a:rPr lang="ru-RU" sz="2800" b="1" dirty="0"/>
              <a:t>Тема 2.2	Функциональная грамотность как основной результат обучения </a:t>
            </a:r>
            <a:r>
              <a:rPr lang="ru-RU" sz="2800" b="1" dirty="0" smtClean="0"/>
              <a:t>истории</a:t>
            </a:r>
          </a:p>
          <a:p>
            <a:endParaRPr lang="ru-RU" sz="2800" b="1" dirty="0"/>
          </a:p>
          <a:p>
            <a:r>
              <a:rPr lang="ru-RU" sz="2800" b="1" dirty="0"/>
              <a:t>Тема 2.3	Использование исторических источников как дидактическое условие формирования читательской грамотности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24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8" y="187857"/>
            <a:ext cx="1395346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 </a:t>
            </a:r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57955" y="1177823"/>
            <a:ext cx="18059403" cy="9140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3. МЕТОДИКА ФОРМИРОВАНИЯ ИСТОРИЧЕСКИХ ЗНАНИЙ</a:t>
            </a:r>
          </a:p>
          <a:p>
            <a:pPr fontAlgn="t"/>
            <a:endParaRPr lang="ru-RU" sz="2800" dirty="0" smtClean="0"/>
          </a:p>
          <a:p>
            <a:r>
              <a:rPr lang="ru-RU" sz="2800" b="1" dirty="0"/>
              <a:t>Тема 3.1 Структура исторических знаний учащихся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Роль деятельностного компонента содержания исторического материала в формировании предметных и метапредметных компетенций учащихся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Контекстное обучение </a:t>
            </a:r>
            <a:r>
              <a:rPr lang="ru-RU" sz="2800" dirty="0" smtClean="0"/>
              <a:t>истории, применение </a:t>
            </a:r>
            <a:r>
              <a:rPr lang="ru-RU" sz="2800" dirty="0"/>
              <a:t>исторических знаний в решении задач повседневной жизни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3.4 Методика формирования исторических закономерностей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Установление исторических </a:t>
            </a:r>
            <a:r>
              <a:rPr lang="ru-RU" sz="2800" dirty="0"/>
              <a:t>закономерностей как условия формирования функциональной грамотности учащихся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Развитие когнитивного компонента исторического сознания.  Моделирование фрагмента урока по раскрытию исторической закономерности и формированию функциональной грамотности </a:t>
            </a:r>
            <a:r>
              <a:rPr lang="ru-RU" sz="2800" dirty="0" smtClean="0"/>
              <a:t>учащихся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 smtClean="0"/>
              <a:t>Тема </a:t>
            </a:r>
            <a:r>
              <a:rPr lang="ru-RU" sz="2800" b="1" dirty="0"/>
              <a:t>3.6 Роль внутри- и </a:t>
            </a:r>
            <a:r>
              <a:rPr lang="ru-RU" sz="2800" b="1" dirty="0" err="1"/>
              <a:t>межпредметных</a:t>
            </a:r>
            <a:r>
              <a:rPr lang="ru-RU" sz="2800" b="1" dirty="0"/>
              <a:t> связей в обучении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Междисциплинарный компонент школьного исторического образования.  </a:t>
            </a:r>
            <a:r>
              <a:rPr lang="ru-RU" sz="2800" dirty="0" smtClean="0"/>
              <a:t>Содержание </a:t>
            </a:r>
            <a:r>
              <a:rPr lang="ru-RU" sz="2800" dirty="0" err="1"/>
              <a:t>межпредметных</a:t>
            </a:r>
            <a:r>
              <a:rPr lang="ru-RU" sz="2800" dirty="0"/>
              <a:t> </a:t>
            </a:r>
            <a:r>
              <a:rPr lang="ru-RU" sz="2800" dirty="0" smtClean="0"/>
              <a:t>связей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3.7 Технология разработки </a:t>
            </a:r>
            <a:r>
              <a:rPr lang="ru-RU" sz="2800" b="1" dirty="0" err="1" smtClean="0"/>
              <a:t>компетентностно</a:t>
            </a:r>
            <a:r>
              <a:rPr lang="ru-RU" sz="2800" b="1" dirty="0" smtClean="0"/>
              <a:t> ориентированных </a:t>
            </a:r>
            <a:r>
              <a:rPr lang="ru-RU" sz="2800" b="1" dirty="0"/>
              <a:t>заданий по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Признаки </a:t>
            </a:r>
            <a:r>
              <a:rPr lang="ru-RU" sz="2800" dirty="0" err="1" smtClean="0"/>
              <a:t>компетентностно</a:t>
            </a:r>
            <a:r>
              <a:rPr lang="ru-RU" sz="2800" dirty="0"/>
              <a:t> </a:t>
            </a:r>
            <a:r>
              <a:rPr lang="ru-RU" sz="2800" dirty="0" smtClean="0"/>
              <a:t>ориентированного </a:t>
            </a:r>
            <a:r>
              <a:rPr lang="ru-RU" sz="2800" dirty="0"/>
              <a:t>задания по </a:t>
            </a:r>
            <a:r>
              <a:rPr lang="ru-RU" sz="2800" dirty="0" smtClean="0"/>
              <a:t>истории, его пятикомпонентная </a:t>
            </a:r>
            <a:r>
              <a:rPr lang="ru-RU" sz="2800" dirty="0"/>
              <a:t>структура </a:t>
            </a:r>
            <a:endParaRPr lang="ru-RU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Констурирование</a:t>
            </a:r>
            <a:r>
              <a:rPr lang="ru-RU" sz="2800" dirty="0" smtClean="0"/>
              <a:t> </a:t>
            </a:r>
            <a:r>
              <a:rPr lang="ru-RU" sz="2800" dirty="0"/>
              <a:t>дидактического и диагностического инструментария по формированию предметных, метапредметных и личностных компетенций </a:t>
            </a:r>
            <a:r>
              <a:rPr lang="ru-RU" sz="2800" dirty="0" smtClean="0"/>
              <a:t>учащихся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Принципы </a:t>
            </a:r>
            <a:r>
              <a:rPr lang="ru-RU" sz="2800" dirty="0"/>
              <a:t>отбора исторического материала для </a:t>
            </a:r>
            <a:r>
              <a:rPr lang="ru-RU" sz="2800" dirty="0" err="1"/>
              <a:t>компетентностно</a:t>
            </a:r>
            <a:r>
              <a:rPr lang="ru-RU" sz="2800" dirty="0"/>
              <a:t> ориентированных заданий. Особенности использования </a:t>
            </a:r>
            <a:r>
              <a:rPr lang="ru-RU" sz="2800" dirty="0" err="1"/>
              <a:t>компетентностно</a:t>
            </a:r>
            <a:r>
              <a:rPr lang="ru-RU" sz="2800" dirty="0"/>
              <a:t> ориентированных заданий на уроке </a:t>
            </a:r>
            <a:r>
              <a:rPr lang="ru-RU" sz="2800" dirty="0" smtClean="0"/>
              <a:t>истории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5694285" y="657298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15807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2"/>
          <p:cNvSpPr/>
          <p:nvPr/>
        </p:nvSpPr>
        <p:spPr>
          <a:xfrm>
            <a:off x="1758080" y="7516106"/>
            <a:ext cx="15467996" cy="1400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4" name="AutoShape 2"/>
          <p:cNvSpPr/>
          <p:nvPr/>
        </p:nvSpPr>
        <p:spPr>
          <a:xfrm>
            <a:off x="1842247" y="5685464"/>
            <a:ext cx="15467996" cy="1400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0" name="AutoShape 2"/>
          <p:cNvSpPr/>
          <p:nvPr/>
        </p:nvSpPr>
        <p:spPr>
          <a:xfrm>
            <a:off x="1828800" y="3467100"/>
            <a:ext cx="15467996" cy="1400000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AutoShape 3"/>
          <p:cNvSpPr/>
          <p:nvPr/>
        </p:nvSpPr>
        <p:spPr>
          <a:xfrm>
            <a:off x="-304800" y="635386"/>
            <a:ext cx="2517062" cy="4874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Прямоугольник 9"/>
          <p:cNvSpPr/>
          <p:nvPr/>
        </p:nvSpPr>
        <p:spPr>
          <a:xfrm>
            <a:off x="938930" y="1526933"/>
            <a:ext cx="16545688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rgbClr val="191919"/>
                </a:solidFill>
                <a:latin typeface="Antonio Bold"/>
              </a:rPr>
              <a:t>НАПРАВЛЕНИЯ ОБНОВЛЕНИЯ </a:t>
            </a:r>
          </a:p>
          <a:p>
            <a:pPr>
              <a:lnSpc>
                <a:spcPts val="4500"/>
              </a:lnSpc>
            </a:pPr>
            <a:r>
              <a:rPr lang="ru-RU" sz="4400" b="1" i="1" dirty="0" smtClean="0">
                <a:solidFill>
                  <a:srgbClr val="191919"/>
                </a:solidFill>
                <a:latin typeface="Antonio Bold"/>
              </a:rPr>
              <a:t>учебной программы по методике преподавания истории </a:t>
            </a:r>
          </a:p>
          <a:p>
            <a:pPr>
              <a:lnSpc>
                <a:spcPts val="4500"/>
              </a:lnSpc>
            </a:pPr>
            <a:r>
              <a:rPr lang="ru-RU" sz="4400" b="1" dirty="0" smtClean="0">
                <a:solidFill>
                  <a:srgbClr val="191919"/>
                </a:solidFill>
                <a:latin typeface="Antonio Bold"/>
              </a:rPr>
              <a:t>С УЧЕТОМ СТРУКТУРЫ ФГ</a:t>
            </a:r>
            <a:endParaRPr lang="de-DE" sz="4400" b="1" dirty="0">
              <a:solidFill>
                <a:srgbClr val="191919"/>
              </a:solidFill>
              <a:latin typeface="Antonio Bold"/>
            </a:endParaRPr>
          </a:p>
        </p:txBody>
      </p:sp>
      <p:grpSp>
        <p:nvGrpSpPr>
          <p:cNvPr id="21" name="Group 7"/>
          <p:cNvGrpSpPr/>
          <p:nvPr/>
        </p:nvGrpSpPr>
        <p:grpSpPr>
          <a:xfrm>
            <a:off x="2367377" y="3589202"/>
            <a:ext cx="14333568" cy="1230055"/>
            <a:chOff x="-39004" y="-167560"/>
            <a:chExt cx="6642199" cy="1640075"/>
          </a:xfrm>
        </p:grpSpPr>
        <p:sp>
          <p:nvSpPr>
            <p:cNvPr id="22" name="TextBox 8"/>
            <p:cNvSpPr txBox="1"/>
            <p:nvPr/>
          </p:nvSpPr>
          <p:spPr>
            <a:xfrm>
              <a:off x="-39004" y="-167560"/>
              <a:ext cx="6603195" cy="1600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600" dirty="0">
                  <a:solidFill>
                    <a:srgbClr val="191919"/>
                  </a:solidFill>
                  <a:latin typeface="Gothic A1 Bold"/>
                </a:rPr>
                <a:t>познавательная база, представляющая собой органическое единство предметных, </a:t>
              </a:r>
              <a:r>
                <a:rPr lang="ru-RU" sz="2600" dirty="0" err="1">
                  <a:solidFill>
                    <a:srgbClr val="191919"/>
                  </a:solidFill>
                  <a:latin typeface="Gothic A1 Bold"/>
                </a:rPr>
                <a:t>межпредметных</a:t>
              </a:r>
              <a:r>
                <a:rPr lang="ru-RU" sz="2600" dirty="0">
                  <a:solidFill>
                    <a:srgbClr val="191919"/>
                  </a:solidFill>
                  <a:latin typeface="Gothic A1 Bold"/>
                </a:rPr>
                <a:t> и интегративных знаний, умений и навыков, которые обеспечивают понимание и выполнение определенных правил, норм и </a:t>
              </a:r>
              <a:r>
                <a:rPr lang="ru-RU" sz="2600" dirty="0" smtClean="0">
                  <a:solidFill>
                    <a:srgbClr val="191919"/>
                  </a:solidFill>
                  <a:latin typeface="Gothic A1 Bold"/>
                </a:rPr>
                <a:t>инструкций</a:t>
              </a:r>
              <a:endParaRPr lang="en-US" sz="2600" dirty="0">
                <a:solidFill>
                  <a:srgbClr val="191919"/>
                </a:solidFill>
                <a:latin typeface="Gothic A1 Bold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0" y="939035"/>
              <a:ext cx="6603195" cy="53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sz="2600" dirty="0">
                <a:solidFill>
                  <a:srgbClr val="191919"/>
                </a:solidFill>
                <a:latin typeface="Clear Sans Regular"/>
              </a:endParaRPr>
            </a:p>
          </p:txBody>
        </p:sp>
      </p:grpSp>
      <p:sp>
        <p:nvSpPr>
          <p:cNvPr id="35" name="TextBox 9"/>
          <p:cNvSpPr txBox="1"/>
          <p:nvPr/>
        </p:nvSpPr>
        <p:spPr>
          <a:xfrm>
            <a:off x="12344400" y="5430187"/>
            <a:ext cx="4952396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US" sz="3600" dirty="0">
              <a:solidFill>
                <a:srgbClr val="191919"/>
              </a:solidFill>
              <a:latin typeface="Clear Sans Regular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12344400" y="8639213"/>
            <a:ext cx="4952396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US" sz="36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3156" y="3827966"/>
            <a:ext cx="1509106" cy="807372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7046" y="5750628"/>
            <a:ext cx="1509106" cy="807372"/>
          </a:xfrm>
          <a:prstGeom prst="rect">
            <a:avLst/>
          </a:prstGeom>
        </p:spPr>
      </p:pic>
      <p:pic>
        <p:nvPicPr>
          <p:cNvPr id="4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7046" y="7550864"/>
            <a:ext cx="1509106" cy="807372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250955">
            <a:off x="9254494" y="362033"/>
            <a:ext cx="7184145" cy="1207960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 flipH="1">
            <a:off x="10161131" y="730309"/>
            <a:ext cx="537087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</a:pPr>
            <a:r>
              <a:rPr lang="ru-RU" sz="3916" spc="-309" dirty="0" smtClean="0">
                <a:solidFill>
                  <a:schemeClr val="bg1"/>
                </a:solidFill>
                <a:latin typeface="Mansalva"/>
              </a:rPr>
              <a:t>по О. Е. Лебедеву</a:t>
            </a:r>
            <a:endParaRPr lang="en-US" sz="3916" spc="-309" dirty="0">
              <a:solidFill>
                <a:schemeClr val="bg1"/>
              </a:solidFill>
              <a:latin typeface="Mansalva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2367378" y="5791384"/>
            <a:ext cx="14249399" cy="120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solidFill>
                  <a:srgbClr val="191919"/>
                </a:solidFill>
                <a:latin typeface="Gothic A1 Bold"/>
              </a:rPr>
              <a:t>образовательное пространство, представляющее осваиваемую обучающимися совокупность источников информации о сущности функциональных проблем и способах их решения</a:t>
            </a:r>
            <a:endParaRPr lang="en-US" sz="2600" dirty="0">
              <a:solidFill>
                <a:srgbClr val="191919"/>
              </a:solidFill>
              <a:latin typeface="Gothic A1 Bold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2354972" y="7776244"/>
            <a:ext cx="14249399" cy="80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600" dirty="0">
                <a:solidFill>
                  <a:srgbClr val="191919"/>
                </a:solidFill>
                <a:latin typeface="Gothic A1 Bold"/>
              </a:rPr>
              <a:t>методы решения функциональных проблем, которые активно востребуются </a:t>
            </a:r>
            <a:r>
              <a:rPr lang="ru-RU" sz="2600" dirty="0" smtClean="0">
                <a:solidFill>
                  <a:srgbClr val="191919"/>
                </a:solidFill>
                <a:latin typeface="Gothic A1 Bold"/>
              </a:rPr>
              <a:t>студентами </a:t>
            </a:r>
            <a:r>
              <a:rPr lang="ru-RU" sz="2600" dirty="0">
                <a:solidFill>
                  <a:srgbClr val="191919"/>
                </a:solidFill>
                <a:latin typeface="Gothic A1 Bold"/>
              </a:rPr>
              <a:t>в процессе </a:t>
            </a:r>
            <a:r>
              <a:rPr lang="ru-RU" sz="2600" dirty="0" smtClean="0">
                <a:solidFill>
                  <a:srgbClr val="191919"/>
                </a:solidFill>
                <a:latin typeface="Gothic A1 Bold"/>
              </a:rPr>
              <a:t>будущей профессиональной деятельности</a:t>
            </a:r>
            <a:endParaRPr lang="en-US" sz="2600" dirty="0">
              <a:solidFill>
                <a:srgbClr val="191919"/>
              </a:solidFill>
              <a:latin typeface="Gothic A1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52128" y="300918"/>
            <a:ext cx="1420687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 </a:t>
            </a:r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30918" y="1404192"/>
            <a:ext cx="18309274" cy="871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4. </a:t>
            </a:r>
            <a:r>
              <a:rPr lang="ru-RU" sz="3400" b="1" dirty="0"/>
              <a:t>КОНСТРУИРОВАНИЕ И СОДЕРЖАТЕЛЬНОЕ </a:t>
            </a:r>
            <a:r>
              <a:rPr lang="ru-RU" sz="3400" b="1" dirty="0" smtClean="0"/>
              <a:t>НАПОЛНЕНИЕ УРОКА ИСТОРИИ</a:t>
            </a:r>
          </a:p>
          <a:p>
            <a:pPr fontAlgn="t"/>
            <a:endParaRPr lang="ru-RU" sz="2800" dirty="0"/>
          </a:p>
          <a:p>
            <a:r>
              <a:rPr lang="ru-RU" sz="2800" b="1" dirty="0"/>
              <a:t>Тема 4.1.2 Дидактическое значение и особенности проведения ориентировочно-мотивационного этапа урока </a:t>
            </a:r>
            <a:r>
              <a:rPr lang="ru-RU" sz="2400" b="1" dirty="0"/>
              <a:t>истории</a:t>
            </a:r>
            <a:endParaRPr lang="ru-R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Роль </a:t>
            </a:r>
            <a:r>
              <a:rPr lang="ru-RU" sz="2800" dirty="0"/>
              <a:t>мотивации учебной деятельности учащихся на уроке </a:t>
            </a:r>
            <a:r>
              <a:rPr lang="ru-RU" sz="2800" dirty="0" smtClean="0"/>
              <a:t>истории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Творческие </a:t>
            </a:r>
            <a:r>
              <a:rPr lang="ru-RU" sz="2800" dirty="0" smtClean="0"/>
              <a:t>домашние </a:t>
            </a:r>
            <a:r>
              <a:rPr lang="ru-RU" sz="2800" dirty="0"/>
              <a:t>задания </a:t>
            </a:r>
            <a:r>
              <a:rPr lang="ru-RU" sz="2800" dirty="0" smtClean="0"/>
              <a:t>креативности</a:t>
            </a:r>
            <a:r>
              <a:rPr lang="ru-RU" sz="2800" dirty="0"/>
              <a:t>, критического мышления, коммуникации и навыков </a:t>
            </a:r>
            <a:r>
              <a:rPr lang="ru-RU" sz="2800" dirty="0" smtClean="0"/>
              <a:t>сотрудничества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4.1.3	Содержательное и методическое наполнение операционно-деятельностного этапа урока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Осознание цели операционно-деятельностного этапа учащимися. Организация совместного целеполагания на уроке истории.  Актуализация знаний </a:t>
            </a:r>
            <a:r>
              <a:rPr lang="ru-RU" sz="2800" dirty="0" smtClean="0"/>
              <a:t>по истории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Самостоятельная </a:t>
            </a:r>
            <a:r>
              <a:rPr lang="ru-RU" sz="2800" dirty="0"/>
              <a:t>учебно-познавательная деятельность учащихся на уроке </a:t>
            </a:r>
            <a:r>
              <a:rPr lang="ru-RU" sz="2800" dirty="0" smtClean="0"/>
              <a:t>истории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Организация </a:t>
            </a:r>
            <a:r>
              <a:rPr lang="ru-RU" sz="2800" dirty="0"/>
              <a:t>сотрудничества учащихся при изучении исторических </a:t>
            </a:r>
            <a:r>
              <a:rPr lang="ru-RU" sz="2800" dirty="0" smtClean="0"/>
              <a:t>событий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b="1" dirty="0"/>
          </a:p>
          <a:p>
            <a:r>
              <a:rPr lang="ru-RU" sz="2800" b="1" dirty="0"/>
              <a:t>Тема 4.1.4	 Методические пути организации контрольно-коррекционного этапа урока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Методы </a:t>
            </a:r>
            <a:r>
              <a:rPr lang="ru-RU" sz="2800" dirty="0" err="1"/>
              <a:t>взаимо</a:t>
            </a:r>
            <a:r>
              <a:rPr lang="ru-RU" sz="2800" dirty="0"/>
              <a:t>- и самоконтроля. Работа над ошибками на уроке истории </a:t>
            </a:r>
            <a:r>
              <a:rPr lang="ru-RU" sz="2800" dirty="0" smtClean="0"/>
              <a:t>для своевременной </a:t>
            </a:r>
            <a:r>
              <a:rPr lang="ru-RU" sz="2800" dirty="0"/>
              <a:t>коррекции </a:t>
            </a:r>
            <a:r>
              <a:rPr lang="ru-RU" sz="2800" dirty="0" smtClean="0"/>
              <a:t>знаний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4.1.5 Организация деятельности учащихся на рефлексивно-оценочном этапе урока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Установление соответствия между целью и результатом урока истории.  Рефлексия учебной деятельности учащихся, ее виды и способы организации на уроке. Методика локализации и преодоления затруднений при изучении сложных </a:t>
            </a:r>
            <a:r>
              <a:rPr lang="ru-RU" sz="2800" dirty="0" smtClean="0"/>
              <a:t>вопросов истории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Методика определения домашнего задания по истории на основе рефлексивно-оценочной </a:t>
            </a:r>
            <a:r>
              <a:rPr lang="ru-RU" sz="2800" dirty="0" smtClean="0"/>
              <a:t>деятельности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6400725" y="883667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12649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804322" y="2656365"/>
            <a:ext cx="171788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5. </a:t>
            </a:r>
            <a:r>
              <a:rPr lang="ru-RU" sz="3600" b="1" dirty="0"/>
              <a:t>РЕАЛИЗАЦИЯ ТРАДИЦИОННЫХ И ИННОВАЦИОННЫХ </a:t>
            </a:r>
            <a:endParaRPr lang="ru-RU" sz="3600" b="1" dirty="0" smtClean="0"/>
          </a:p>
          <a:p>
            <a:pPr fontAlgn="t"/>
            <a:r>
              <a:rPr lang="ru-RU" sz="3600" b="1" dirty="0" smtClean="0"/>
              <a:t>МЕТОДОВ </a:t>
            </a:r>
            <a:r>
              <a:rPr lang="ru-RU" sz="3600" b="1" dirty="0"/>
              <a:t>ОБУЧЕНИЯ ИСТОРИИ</a:t>
            </a:r>
            <a:endParaRPr lang="ru-RU" sz="3400" b="1" dirty="0" smtClean="0"/>
          </a:p>
          <a:p>
            <a:pPr fontAlgn="t"/>
            <a:endParaRPr lang="ru-RU" sz="2800" dirty="0"/>
          </a:p>
          <a:p>
            <a:r>
              <a:rPr lang="ru-RU" sz="2800" b="1" dirty="0"/>
              <a:t>Тема 5.2. Методические приемы устного обучения истории </a:t>
            </a:r>
            <a:endParaRPr lang="ru-RU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/>
              <a:t>Диалоговая форма общения на уроке истории как средство развития коммуникативных навыков </a:t>
            </a:r>
            <a:r>
              <a:rPr lang="ru-RU" sz="2800" dirty="0" smtClean="0"/>
              <a:t>учащихся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Пути </a:t>
            </a:r>
            <a:r>
              <a:rPr lang="ru-RU" sz="2800" dirty="0"/>
              <a:t>овладения школьниками различными приемами устного изложения истории как залог успешного формирования читательской грамотности и коммуникативных </a:t>
            </a:r>
            <a:r>
              <a:rPr lang="ru-RU" sz="2800" dirty="0" smtClean="0"/>
              <a:t>навыков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5.3 Активные и интерактивные приемы устного обучения истории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Кейс-метод в обучении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</a:t>
            </a:r>
            <a:r>
              <a:rPr lang="ru-RU" sz="2800" dirty="0"/>
              <a:t>в сменных группах на уроке </a:t>
            </a:r>
            <a:r>
              <a:rPr lang="ru-RU" sz="2800" dirty="0" smtClean="0"/>
              <a:t>истории 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5414605" y="2654751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39958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804322" y="2656365"/>
            <a:ext cx="17178878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5. </a:t>
            </a:r>
            <a:r>
              <a:rPr lang="ru-RU" sz="3600" b="1" dirty="0"/>
              <a:t>РЕАЛИЗАЦИЯ ТРАДИЦИОННЫХ И ИННОВАЦИОННЫХ </a:t>
            </a:r>
            <a:endParaRPr lang="ru-RU" sz="3600" b="1" dirty="0" smtClean="0"/>
          </a:p>
          <a:p>
            <a:pPr fontAlgn="t"/>
            <a:r>
              <a:rPr lang="ru-RU" sz="3600" b="1" dirty="0" smtClean="0"/>
              <a:t>МЕТОДОВ </a:t>
            </a:r>
            <a:r>
              <a:rPr lang="ru-RU" sz="3600" b="1" dirty="0"/>
              <a:t>ОБУЧЕНИЯ ИСТОРИИ</a:t>
            </a:r>
            <a:endParaRPr lang="ru-RU" sz="3400" b="1" dirty="0" smtClean="0"/>
          </a:p>
          <a:p>
            <a:pPr fontAlgn="t"/>
            <a:endParaRPr lang="ru-RU" sz="2800" dirty="0"/>
          </a:p>
          <a:p>
            <a:r>
              <a:rPr lang="ru-RU" sz="2800" b="1" dirty="0"/>
              <a:t>Тема 5.4 Методические пути формирования предметных компетенций обучающихся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Диагностика сформированности умений и навыков как предпосылка успешной работы по формированию предметных компетенций учащихся по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Методика </a:t>
            </a:r>
            <a:r>
              <a:rPr lang="ru-RU" sz="2800" dirty="0"/>
              <a:t>поэтапного формирования способов учебной деятельности и основных компетенций на уроках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</a:t>
            </a:r>
            <a:r>
              <a:rPr lang="ru-RU" sz="2800" dirty="0" smtClean="0"/>
              <a:t>азработка </a:t>
            </a:r>
            <a:r>
              <a:rPr lang="ru-RU" sz="2800" dirty="0"/>
              <a:t>модели формирования предметных компетенций на уроке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r>
              <a:rPr lang="ru-RU" sz="2800" b="1" dirty="0"/>
              <a:t>Тема 5.5 Реализация развивающего компонента содержания школьного исторического образования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b="1" dirty="0"/>
              <a:t>Тема 5.6 Реализация воспитательного компонента школьного исторического образования 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Историческая эмпатия и пути ее </a:t>
            </a:r>
            <a:r>
              <a:rPr lang="ru-RU" sz="2800" dirty="0" smtClean="0"/>
              <a:t>формирования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Нравственные задачи по 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Связь истории с жизнью учащихся и современностью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5414605" y="2654751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38934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804322" y="2656365"/>
            <a:ext cx="17178878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5. </a:t>
            </a:r>
            <a:r>
              <a:rPr lang="ru-RU" sz="3600" b="1" dirty="0"/>
              <a:t>РЕАЛИЗАЦИЯ ТРАДИЦИОННЫХ И ИННОВАЦИОННЫХ </a:t>
            </a:r>
            <a:endParaRPr lang="ru-RU" sz="3600" b="1" dirty="0" smtClean="0"/>
          </a:p>
          <a:p>
            <a:pPr fontAlgn="t"/>
            <a:r>
              <a:rPr lang="ru-RU" sz="3600" b="1" dirty="0" smtClean="0"/>
              <a:t>МЕТОДОВ </a:t>
            </a:r>
            <a:r>
              <a:rPr lang="ru-RU" sz="3600" b="1" dirty="0"/>
              <a:t>ОБУЧЕНИЯ ИСТОРИИ</a:t>
            </a:r>
            <a:endParaRPr lang="ru-RU" sz="3400" b="1" dirty="0" smtClean="0"/>
          </a:p>
          <a:p>
            <a:pPr fontAlgn="t"/>
            <a:endParaRPr lang="ru-RU" sz="2800" dirty="0"/>
          </a:p>
          <a:p>
            <a:r>
              <a:rPr lang="ru-RU" sz="2800" b="1" dirty="0" smtClean="0"/>
              <a:t>Тема 5.7 Медиаобразование на уроках истории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Медиаобразование на уроках истории. Формирование </a:t>
            </a:r>
            <a:r>
              <a:rPr lang="ru-RU" sz="2800" dirty="0" err="1" smtClean="0"/>
              <a:t>медиаграмотности</a:t>
            </a:r>
            <a:r>
              <a:rPr lang="ru-RU" sz="2800" dirty="0" smtClean="0"/>
              <a:t> учащихся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Развитие критического мышления учащихся при работе с </a:t>
            </a:r>
            <a:r>
              <a:rPr lang="ru-RU" sz="2800" dirty="0" err="1" smtClean="0"/>
              <a:t>медиапродуктами</a:t>
            </a:r>
            <a:r>
              <a:rPr lang="ru-RU" sz="2800" dirty="0" smtClean="0"/>
              <a:t> в области 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Приемы работы с историческими </a:t>
            </a:r>
            <a:r>
              <a:rPr lang="ru-RU" sz="2800" dirty="0" err="1" smtClean="0"/>
              <a:t>медиатекстами</a:t>
            </a:r>
            <a:r>
              <a:rPr lang="ru-RU" sz="2800" dirty="0" smtClean="0"/>
              <a:t>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r>
              <a:rPr lang="ru-RU" sz="2800" b="1" dirty="0" smtClean="0"/>
              <a:t>Тема 5.8 Информационно-коммуникационные технологии в работе учителя 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Онлайн-сервисы в обучении истории. 3D-моделирование. Оптимизация использования цифровых ресурсов в школьном историческом образовании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Технологии смешанного обучения истории. «Перевернутый класс» на уроке истории. Применение информационных систем для диагностики уровня развития учащихся</a:t>
            </a:r>
            <a:endParaRPr lang="ru-RU" sz="2800" dirty="0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5414605" y="2654751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10435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9"/>
          <p:cNvSpPr txBox="1"/>
          <p:nvPr/>
        </p:nvSpPr>
        <p:spPr>
          <a:xfrm>
            <a:off x="676939" y="526411"/>
            <a:ext cx="9525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b="1" i="1" spc="126" dirty="0" smtClean="0">
                <a:solidFill>
                  <a:srgbClr val="7AEA14"/>
                </a:solidFill>
                <a:latin typeface="WC Mano Negra Bold"/>
              </a:rPr>
              <a:t>СОДЕРЖАНИЕ</a:t>
            </a:r>
          </a:p>
          <a:p>
            <a:r>
              <a:rPr lang="ru-RU" sz="4400" b="1" spc="126" dirty="0" smtClean="0">
                <a:solidFill>
                  <a:srgbClr val="7AEA14"/>
                </a:solidFill>
                <a:latin typeface="WC Mano Negra Bold"/>
              </a:rPr>
              <a:t>учебного материала</a:t>
            </a:r>
            <a:endParaRPr lang="en-US" sz="4400" b="1" spc="126" dirty="0">
              <a:solidFill>
                <a:srgbClr val="7AEA14"/>
              </a:solidFill>
              <a:latin typeface="WC Mano Negra Bold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76939" y="2114362"/>
            <a:ext cx="17178878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ru-RU" sz="3400" b="1" dirty="0" smtClean="0"/>
              <a:t>РАЗДЕЛ 5. </a:t>
            </a:r>
            <a:r>
              <a:rPr lang="ru-RU" sz="3600" b="1" dirty="0"/>
              <a:t>РЕАЛИЗАЦИЯ ТРАДИЦИОННЫХ И ИННОВАЦИОННЫХ </a:t>
            </a:r>
            <a:endParaRPr lang="ru-RU" sz="3600" b="1" dirty="0" smtClean="0"/>
          </a:p>
          <a:p>
            <a:pPr fontAlgn="t"/>
            <a:r>
              <a:rPr lang="ru-RU" sz="3600" b="1" dirty="0" smtClean="0"/>
              <a:t>МЕТОДОВ </a:t>
            </a:r>
            <a:r>
              <a:rPr lang="ru-RU" sz="3600" b="1" dirty="0"/>
              <a:t>ОБУЧЕНИЯ ИСТОРИИ</a:t>
            </a:r>
            <a:endParaRPr lang="ru-RU" sz="3400" b="1" dirty="0" smtClean="0"/>
          </a:p>
          <a:p>
            <a:pPr fontAlgn="t"/>
            <a:endParaRPr lang="ru-RU" sz="2800" dirty="0"/>
          </a:p>
          <a:p>
            <a:r>
              <a:rPr lang="ru-RU" sz="2800" b="1" dirty="0"/>
              <a:t>Тема 5.9 Педагогический дизайн в практике учителя истории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Понятие «педагогический дизайн» и актуальность его </a:t>
            </a:r>
            <a:r>
              <a:rPr lang="ru-RU" sz="2800" dirty="0" smtClean="0"/>
              <a:t>разработки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</a:t>
            </a:r>
            <a:r>
              <a:rPr lang="ru-RU" sz="2800" dirty="0" smtClean="0"/>
              <a:t>сновные </a:t>
            </a:r>
            <a:r>
              <a:rPr lang="ru-RU" sz="2800" dirty="0"/>
              <a:t>принципы педагогического дизайна в практике учителя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Теория </a:t>
            </a:r>
            <a:r>
              <a:rPr lang="ru-RU" sz="2800" dirty="0"/>
              <a:t>обучения, теория систем и теория коммуникации в процессе организации исторического познания в различных возрастных </a:t>
            </a:r>
            <a:r>
              <a:rPr lang="ru-RU" sz="2800" dirty="0" smtClean="0"/>
              <a:t>группах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Проектирование</a:t>
            </a:r>
            <a:r>
              <a:rPr lang="ru-RU" sz="2800" dirty="0"/>
              <a:t>, планирование и управление образовательной средой учителя истории в сотрудничестве с другими </a:t>
            </a:r>
            <a:r>
              <a:rPr lang="ru-RU" sz="2800" dirty="0" smtClean="0"/>
              <a:t>педагогами</a:t>
            </a:r>
            <a:endParaRPr lang="ru-RU" sz="2800" dirty="0"/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Тема 5.10 Профессиональное саморазвитие современного учителя истории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Роль учителя истории в социализации подрастающего </a:t>
            </a:r>
            <a:r>
              <a:rPr lang="ru-RU" sz="2800" dirty="0" smtClean="0"/>
              <a:t>поколения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Способы </a:t>
            </a:r>
            <a:r>
              <a:rPr lang="ru-RU" sz="2800" dirty="0"/>
              <a:t>педагогической рефлексии учителя истории. Этапы профессионального </a:t>
            </a:r>
            <a:r>
              <a:rPr lang="ru-RU" sz="2800" dirty="0" smtClean="0"/>
              <a:t>совершенствования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Непрерывное </a:t>
            </a:r>
            <a:r>
              <a:rPr lang="ru-RU" sz="2800" dirty="0"/>
              <a:t>самообразование как основа повышения квалификации учителя </a:t>
            </a:r>
            <a:r>
              <a:rPr lang="ru-RU" sz="2800" dirty="0" smtClean="0"/>
              <a:t>истории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Сущность </a:t>
            </a:r>
            <a:r>
              <a:rPr lang="ru-RU" sz="2800" dirty="0"/>
              <a:t>педагогического творчества школьного учителя истории, условия профессионального </a:t>
            </a:r>
            <a:r>
              <a:rPr lang="ru-RU" sz="2800" dirty="0" smtClean="0"/>
              <a:t>роста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Методическая </a:t>
            </a:r>
            <a:r>
              <a:rPr lang="ru-RU" sz="2800" dirty="0"/>
              <a:t>работа учителя истории, ее формы и способы популяризации передового педагогического </a:t>
            </a:r>
            <a:r>
              <a:rPr lang="ru-RU" sz="2800" dirty="0" smtClean="0"/>
              <a:t>опыта. Подготовка</a:t>
            </a:r>
            <a:r>
              <a:rPr lang="ru-RU" sz="2800" dirty="0"/>
              <a:t>, наполнение и систематизация методического портфолио учителя истории</a:t>
            </a: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774806" flipV="1">
            <a:off x="15414605" y="2654751"/>
            <a:ext cx="1916563" cy="1092441"/>
          </a:xfrm>
          <a:prstGeom prst="rect">
            <a:avLst/>
          </a:prstGeom>
          <a:solidFill>
            <a:srgbClr val="A4E84C"/>
          </a:solidFill>
        </p:spPr>
      </p:pic>
    </p:spTree>
    <p:extLst>
      <p:ext uri="{BB962C8B-B14F-4D97-AF65-F5344CB8AC3E}">
        <p14:creationId xmlns:p14="http://schemas.microsoft.com/office/powerpoint/2010/main" val="10822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9214" y="3357027"/>
            <a:ext cx="14135986" cy="914400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11" name="TextBox 3"/>
          <p:cNvSpPr txBox="1"/>
          <p:nvPr/>
        </p:nvSpPr>
        <p:spPr>
          <a:xfrm>
            <a:off x="762000" y="262314"/>
            <a:ext cx="13563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8000" dirty="0" smtClean="0">
                <a:solidFill>
                  <a:srgbClr val="191919"/>
                </a:solidFill>
                <a:latin typeface="Antonio Bold Bold"/>
              </a:rPr>
              <a:t>УЧЕБНО-МЕТОДИЧЕСКАЯ КАРТА</a:t>
            </a:r>
            <a:endParaRPr lang="en-US" sz="8000" dirty="0">
              <a:solidFill>
                <a:srgbClr val="191919"/>
              </a:solidFill>
              <a:latin typeface="Antonio Bold Bold"/>
            </a:endParaRPr>
          </a:p>
        </p:txBody>
      </p:sp>
      <p:sp>
        <p:nvSpPr>
          <p:cNvPr id="13" name="AutoShape 2"/>
          <p:cNvSpPr/>
          <p:nvPr/>
        </p:nvSpPr>
        <p:spPr>
          <a:xfrm>
            <a:off x="799214" y="5318880"/>
            <a:ext cx="14135986" cy="914400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14" name="TextBox 2"/>
          <p:cNvSpPr txBox="1"/>
          <p:nvPr/>
        </p:nvSpPr>
        <p:spPr>
          <a:xfrm>
            <a:off x="15163800" y="2045496"/>
            <a:ext cx="4515479" cy="220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28700" dirty="0" smtClean="0">
                <a:solidFill>
                  <a:srgbClr val="92D050"/>
                </a:solidFill>
                <a:latin typeface="Antonio Bold"/>
              </a:rPr>
              <a:t>ФГ</a:t>
            </a:r>
            <a:endParaRPr lang="en-US" sz="28700" dirty="0">
              <a:solidFill>
                <a:srgbClr val="92D050"/>
              </a:solidFill>
              <a:latin typeface="Antonio Bold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143000" y="3462546"/>
            <a:ext cx="164592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усиление практико-ориентированности программы </a:t>
            </a:r>
          </a:p>
          <a:p>
            <a:pPr>
              <a:lnSpc>
                <a:spcPts val="5759"/>
              </a:lnSpc>
            </a:pPr>
            <a:r>
              <a:rPr lang="ru-RU" sz="4000" dirty="0" smtClean="0">
                <a:solidFill>
                  <a:srgbClr val="191919"/>
                </a:solidFill>
                <a:latin typeface="Antonio Bold"/>
              </a:rPr>
              <a:t>(практические и семинарские занятия)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1185530" y="5524500"/>
            <a:ext cx="17182214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мобильное наполнение методического обеспечения</a:t>
            </a:r>
          </a:p>
          <a:p>
            <a:pPr>
              <a:lnSpc>
                <a:spcPts val="5759"/>
              </a:lnSpc>
            </a:pPr>
            <a:r>
              <a:rPr lang="ru-RU" sz="4000" dirty="0" smtClean="0">
                <a:solidFill>
                  <a:srgbClr val="191919"/>
                </a:solidFill>
                <a:latin typeface="Antonio Bold"/>
              </a:rPr>
              <a:t>(предусмотрена работа с актуальными научно-метод. материалами)</a:t>
            </a:r>
          </a:p>
        </p:txBody>
      </p:sp>
      <p:sp>
        <p:nvSpPr>
          <p:cNvPr id="21" name="AutoShape 2"/>
          <p:cNvSpPr/>
          <p:nvPr/>
        </p:nvSpPr>
        <p:spPr>
          <a:xfrm>
            <a:off x="799214" y="7581900"/>
            <a:ext cx="14135986" cy="914400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22" name="TextBox 7"/>
          <p:cNvSpPr txBox="1"/>
          <p:nvPr/>
        </p:nvSpPr>
        <p:spPr>
          <a:xfrm>
            <a:off x="1165086" y="7752506"/>
            <a:ext cx="17182214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многообразие форм контроля знаний</a:t>
            </a:r>
          </a:p>
          <a:p>
            <a:pPr>
              <a:lnSpc>
                <a:spcPts val="5759"/>
              </a:lnSpc>
            </a:pPr>
            <a:r>
              <a:rPr lang="ru-RU" sz="4000" dirty="0" smtClean="0">
                <a:solidFill>
                  <a:srgbClr val="191919"/>
                </a:solidFill>
                <a:latin typeface="Antonio Bold"/>
              </a:rPr>
              <a:t>(с учетом дифференциации и индивидуализации обучения)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/>
          <p:nvPr/>
        </p:nvSpPr>
        <p:spPr>
          <a:xfrm>
            <a:off x="486412" y="3314874"/>
            <a:ext cx="3841599" cy="1761355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3" name="TextBox 3"/>
          <p:cNvSpPr txBox="1"/>
          <p:nvPr/>
        </p:nvSpPr>
        <p:spPr>
          <a:xfrm>
            <a:off x="7198243" y="3213999"/>
            <a:ext cx="110490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sz="800" b="1" dirty="0"/>
          </a:p>
          <a:p>
            <a:r>
              <a:rPr lang="ru-RU" sz="3600" b="1" dirty="0">
                <a:solidFill>
                  <a:srgbClr val="191919"/>
                </a:solidFill>
                <a:latin typeface="Antonio Bold Bold"/>
              </a:rPr>
              <a:t>Разработать </a:t>
            </a:r>
            <a:r>
              <a:rPr lang="ru-RU" sz="3600" b="1" dirty="0">
                <a:solidFill>
                  <a:srgbClr val="7AEA14"/>
                </a:solidFill>
                <a:latin typeface="Antonio Bold Bold"/>
              </a:rPr>
              <a:t>учебные программы нового поколения,</a:t>
            </a:r>
            <a:r>
              <a:rPr lang="ru-RU" sz="3600" b="1" dirty="0">
                <a:solidFill>
                  <a:srgbClr val="191919"/>
                </a:solidFill>
                <a:latin typeface="Antonio Bold Bold"/>
              </a:rPr>
              <a:t> ориентированные на подготовку будущих педагогических работников к формированию функциональной грамотности обучающихся</a:t>
            </a:r>
            <a:endParaRPr lang="en-US" sz="3600" b="1" dirty="0">
              <a:solidFill>
                <a:srgbClr val="191919"/>
              </a:solidFill>
              <a:latin typeface="Antonio Bo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38" y="7335093"/>
            <a:ext cx="6934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ОНТП «ФУНКЦИОНАЛЬНАЯ ГРАМОТНОСТЬ», </a:t>
            </a:r>
          </a:p>
          <a:p>
            <a:pPr algn="ctr"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2021–2025 гг.</a:t>
            </a:r>
            <a:endParaRPr lang="en-US" sz="2100" dirty="0">
              <a:solidFill>
                <a:srgbClr val="191919"/>
              </a:solidFill>
              <a:latin typeface="Gothic A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8703" y="342900"/>
            <a:ext cx="1449723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ru-RU" sz="2100" u="sng" dirty="0" smtClean="0">
                <a:solidFill>
                  <a:srgbClr val="92D050"/>
                </a:solidFill>
                <a:latin typeface="Gothic A1 Bold"/>
              </a:rPr>
              <a:t>НАУЧНО-ИССЛЕДОВАТЕЛЬСКАЯ РАБОТА</a:t>
            </a:r>
            <a:endParaRPr lang="ru-RU" sz="2100" u="sng" dirty="0">
              <a:solidFill>
                <a:srgbClr val="92D050"/>
              </a:solidFill>
              <a:latin typeface="Gothic A1 Bold"/>
            </a:endParaRPr>
          </a:p>
          <a:p>
            <a:pPr algn="ctr">
              <a:lnSpc>
                <a:spcPts val="2940"/>
              </a:lnSpc>
            </a:pPr>
            <a:r>
              <a:rPr lang="ru-RU" sz="2100" u="sng" dirty="0">
                <a:solidFill>
                  <a:srgbClr val="191919"/>
                </a:solidFill>
                <a:latin typeface="Gothic A1 Bold"/>
              </a:rPr>
              <a:t>«Разработать научно-методическое обеспечение подготовки будущих педагогических работников к формированию функциональной грамотности обучающихся» </a:t>
            </a:r>
          </a:p>
        </p:txBody>
      </p:sp>
      <p:pic>
        <p:nvPicPr>
          <p:cNvPr id="1028" name="Picture 4" descr="Образование в Древних Афинах | Портал путешествий | Путеводители | Заказ  экскурсий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8" y="3448857"/>
            <a:ext cx="5046738" cy="33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7304569" y="6210300"/>
            <a:ext cx="10675086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b="1" dirty="0" smtClean="0">
                <a:solidFill>
                  <a:srgbClr val="7AEA14"/>
                </a:solidFill>
                <a:latin typeface="Gothic A1 Bold"/>
              </a:rPr>
              <a:t>Члены ВНК: </a:t>
            </a:r>
          </a:p>
          <a:p>
            <a:pPr>
              <a:lnSpc>
                <a:spcPts val="2940"/>
              </a:lnSpc>
            </a:pPr>
            <a:r>
              <a:rPr lang="ru-RU" sz="2100" dirty="0" err="1" smtClean="0">
                <a:solidFill>
                  <a:srgbClr val="191919"/>
                </a:solidFill>
                <a:latin typeface="Gothic A1 Bold"/>
              </a:rPr>
              <a:t>Корзюк</a:t>
            </a: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 А.А.,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доцент кафедры всеобщей истории и методики преподавания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истории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к.п.н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., (руководитель ВНК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);</a:t>
            </a:r>
            <a:endParaRPr lang="ru-RU" dirty="0" smtClean="0">
              <a:solidFill>
                <a:srgbClr val="191919"/>
              </a:solidFill>
              <a:latin typeface="Gothic A1 Bold"/>
            </a:endParaRPr>
          </a:p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Богданович И.И.,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доцент кафедры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всеобщей истории и методики преподавания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истории,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к.п.н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.;</a:t>
            </a:r>
          </a:p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Субботина Д.О.,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преподаватель кафедры всеобщей истории и методики преподавания </a:t>
            </a:r>
            <a:r>
              <a:rPr lang="ru-RU" dirty="0">
                <a:solidFill>
                  <a:srgbClr val="191919"/>
                </a:solidFill>
                <a:latin typeface="Gothic A1 Bold"/>
              </a:rPr>
              <a:t>истории, магистр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исторических наук;</a:t>
            </a:r>
          </a:p>
          <a:p>
            <a:pPr>
              <a:lnSpc>
                <a:spcPts val="2940"/>
              </a:lnSpc>
            </a:pPr>
            <a:r>
              <a:rPr lang="ru-RU" sz="2100" dirty="0" err="1" smtClean="0">
                <a:solidFill>
                  <a:srgbClr val="191919"/>
                </a:solidFill>
                <a:latin typeface="Gothic A1 Bold"/>
              </a:rPr>
              <a:t>Свентуховская</a:t>
            </a:r>
            <a:r>
              <a:rPr lang="ru-RU" sz="2100" dirty="0" smtClean="0">
                <a:solidFill>
                  <a:srgbClr val="191919"/>
                </a:solidFill>
                <a:latin typeface="Gothic A1 Bold"/>
              </a:rPr>
              <a:t> Г.В.,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учитель истории ГУО «Средняя школа 16 </a:t>
            </a:r>
            <a:r>
              <a:rPr lang="ru-RU" dirty="0" err="1" smtClean="0">
                <a:solidFill>
                  <a:srgbClr val="191919"/>
                </a:solidFill>
                <a:latin typeface="Gothic A1 Bold"/>
              </a:rPr>
              <a:t>г.Бреста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», квалификационной </a:t>
            </a:r>
            <a:r>
              <a:rPr lang="ru-RU" dirty="0" smtClean="0">
                <a:solidFill>
                  <a:srgbClr val="191919"/>
                </a:solidFill>
                <a:latin typeface="Gothic A1 Bold"/>
              </a:rPr>
              <a:t>категории «учитель-методист»</a:t>
            </a:r>
            <a:endParaRPr lang="en-US" dirty="0">
              <a:solidFill>
                <a:srgbClr val="191919"/>
              </a:solidFill>
              <a:latin typeface="Gothic A1 Bold"/>
            </a:endParaRPr>
          </a:p>
        </p:txBody>
      </p:sp>
    </p:spTree>
    <p:extLst>
      <p:ext uri="{BB962C8B-B14F-4D97-AF65-F5344CB8AC3E}">
        <p14:creationId xmlns:p14="http://schemas.microsoft.com/office/powerpoint/2010/main" val="334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3" y="332311"/>
            <a:ext cx="16992597" cy="2296589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10" name="TextBox 4"/>
          <p:cNvSpPr txBox="1"/>
          <p:nvPr/>
        </p:nvSpPr>
        <p:spPr>
          <a:xfrm>
            <a:off x="914400" y="803496"/>
            <a:ext cx="1600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othic A1 Bold"/>
              </a:rPr>
              <a:t>В системе подготовки будущих учителей истории к формированию функциональной грамотности обучающихся целесообразно  соблюдать следующие </a:t>
            </a:r>
            <a:r>
              <a:rPr lang="ru-RU" sz="3600" i="1" dirty="0">
                <a:latin typeface="Gothic A1 Bold"/>
              </a:rPr>
              <a:t>дидактико-методические </a:t>
            </a:r>
            <a:r>
              <a:rPr lang="ru-RU" sz="3600" i="1" dirty="0" smtClean="0">
                <a:latin typeface="Gothic A1 Bold"/>
              </a:rPr>
              <a:t>условия</a:t>
            </a:r>
            <a:r>
              <a:rPr lang="ru-RU" sz="3600" i="1" dirty="0" smtClean="0">
                <a:solidFill>
                  <a:schemeClr val="bg1"/>
                </a:solidFill>
                <a:latin typeface="Gothic A1 Bold"/>
              </a:rPr>
              <a:t>:</a:t>
            </a:r>
            <a:endParaRPr lang="en-US" sz="3600" i="1" dirty="0">
              <a:solidFill>
                <a:schemeClr val="bg1"/>
              </a:solidFill>
              <a:latin typeface="Gothic A1 Bold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33403" y="3023191"/>
            <a:ext cx="17449797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ru-RU" sz="3300" i="1" dirty="0" smtClean="0">
                <a:solidFill>
                  <a:srgbClr val="7AEA14"/>
                </a:solidFill>
                <a:latin typeface="Gothic A1 Bold"/>
              </a:rPr>
              <a:t>Комплексный подход 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к подготовке педагогов-историков с учетом того, что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они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будут решать задачу развития функциональной грамотности у обучающихся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pPr marL="514350" indent="-514350">
              <a:buAutoNum type="arabicPeriod"/>
            </a:pPr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2.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Владение предметным содержанием и современными методами </a:t>
            </a:r>
            <a:r>
              <a:rPr lang="ru-RU" sz="3300" i="1" dirty="0" smtClean="0">
                <a:solidFill>
                  <a:srgbClr val="7AEA14"/>
                </a:solidFill>
                <a:latin typeface="Gothic A1 Bold"/>
              </a:rPr>
              <a:t>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и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технологиями обучения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3. Применение педагогических техник и технологий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в соответствии с целью обучения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4.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Организация исследовательской деятельности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 обучающихся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на основе использования их предметных и метапредметных компетенций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5.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Учет индивидуальных потребностей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,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 интересов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и склонностей обучающихся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</p:txBody>
      </p:sp>
    </p:spTree>
    <p:extLst>
      <p:ext uri="{BB962C8B-B14F-4D97-AF65-F5344CB8AC3E}">
        <p14:creationId xmlns:p14="http://schemas.microsoft.com/office/powerpoint/2010/main" val="2668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3" y="332311"/>
            <a:ext cx="16992597" cy="2296589"/>
          </a:xfrm>
          <a:prstGeom prst="rect">
            <a:avLst/>
          </a:prstGeom>
          <a:solidFill>
            <a:srgbClr val="A4E84C"/>
          </a:solidFill>
        </p:spPr>
      </p:sp>
      <p:sp>
        <p:nvSpPr>
          <p:cNvPr id="10" name="TextBox 4"/>
          <p:cNvSpPr txBox="1"/>
          <p:nvPr/>
        </p:nvSpPr>
        <p:spPr>
          <a:xfrm>
            <a:off x="914400" y="803496"/>
            <a:ext cx="1600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othic A1 Bold"/>
              </a:rPr>
              <a:t>В системе подготовки будущих учителей истории к формированию функциональной грамотности обучающихся целесообразно  соблюдать следующие </a:t>
            </a:r>
            <a:r>
              <a:rPr lang="ru-RU" sz="3600" i="1" dirty="0">
                <a:latin typeface="Gothic A1 Bold"/>
              </a:rPr>
              <a:t>дидактико-методические </a:t>
            </a:r>
            <a:r>
              <a:rPr lang="ru-RU" sz="3600" i="1" dirty="0" smtClean="0">
                <a:latin typeface="Gothic A1 Bold"/>
              </a:rPr>
              <a:t>условия</a:t>
            </a:r>
            <a:r>
              <a:rPr lang="ru-RU" sz="3600" i="1" dirty="0" smtClean="0">
                <a:solidFill>
                  <a:schemeClr val="bg1"/>
                </a:solidFill>
                <a:latin typeface="Gothic A1 Bold"/>
              </a:rPr>
              <a:t>:</a:t>
            </a:r>
            <a:endParaRPr lang="en-US" sz="3600" i="1" dirty="0">
              <a:solidFill>
                <a:schemeClr val="bg1"/>
              </a:solidFill>
              <a:latin typeface="Gothic A1 Bold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95432" y="3040912"/>
            <a:ext cx="17292078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6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. Реализация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сотрудничества и преемственности </a:t>
            </a:r>
            <a:r>
              <a:rPr lang="ru-RU" sz="3300" i="1" dirty="0" smtClean="0">
                <a:solidFill>
                  <a:srgbClr val="7AEA14"/>
                </a:solidFill>
                <a:latin typeface="Gothic A1 Bold"/>
              </a:rPr>
              <a:t> 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в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формировании функциональной грамотности обучающихся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7. Оптимизация использования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цифровых ресурсов </a:t>
            </a:r>
            <a:r>
              <a:rPr lang="ru-RU" sz="3300" i="1" dirty="0" smtClean="0">
                <a:solidFill>
                  <a:srgbClr val="7AEA14"/>
                </a:solidFill>
                <a:latin typeface="Gothic A1 Bold"/>
              </a:rPr>
              <a:t> 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в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образовании, применение информационных систем для диагностики уровня развития каждого учащегося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8. Проектирование, планирование и управление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образовательной средой </a:t>
            </a:r>
            <a:r>
              <a:rPr lang="ru-RU" sz="3300" i="1" dirty="0" smtClean="0">
                <a:solidFill>
                  <a:srgbClr val="7AEA14"/>
                </a:solidFill>
                <a:latin typeface="Gothic A1 Bold"/>
              </a:rPr>
              <a:t> 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в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сотрудничестве с другими учителями и родителями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.</a:t>
            </a:r>
          </a:p>
          <a:p>
            <a:endParaRPr lang="ru-RU" sz="3300" dirty="0">
              <a:solidFill>
                <a:srgbClr val="191919"/>
              </a:solidFill>
              <a:latin typeface="Gothic A1 Bold"/>
            </a:endParaRPr>
          </a:p>
          <a:p>
            <a:r>
              <a:rPr lang="ru-RU" sz="3300" dirty="0">
                <a:solidFill>
                  <a:srgbClr val="191919"/>
                </a:solidFill>
                <a:latin typeface="Gothic A1 Bold"/>
              </a:rPr>
              <a:t>9. </a:t>
            </a:r>
            <a:r>
              <a:rPr lang="ru-RU" sz="3300" i="1" dirty="0">
                <a:solidFill>
                  <a:srgbClr val="7AEA14"/>
                </a:solidFill>
                <a:latin typeface="Gothic A1 Bold"/>
              </a:rPr>
              <a:t>Рефлексия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 </a:t>
            </a:r>
            <a:r>
              <a:rPr lang="ru-RU" sz="3300" dirty="0" smtClean="0">
                <a:solidFill>
                  <a:srgbClr val="191919"/>
                </a:solidFill>
                <a:latin typeface="Gothic A1 Bold"/>
              </a:rPr>
              <a:t> собственного </a:t>
            </a:r>
            <a:r>
              <a:rPr lang="ru-RU" sz="3300" dirty="0">
                <a:solidFill>
                  <a:srgbClr val="191919"/>
                </a:solidFill>
                <a:latin typeface="Gothic A1 Bold"/>
              </a:rPr>
              <a:t>опыта и его коррекции по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3955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еальный кейс, и как его использовать — Сбер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836" y="5984924"/>
            <a:ext cx="4543284" cy="43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048000" y="4533132"/>
            <a:ext cx="13401626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В курсе методики преподавания истории целесообразно рассматривать </a:t>
            </a:r>
            <a:r>
              <a:rPr lang="ru-RU" sz="3500" b="1" dirty="0" smtClean="0">
                <a:solidFill>
                  <a:srgbClr val="7AEA14"/>
                </a:solidFill>
                <a:latin typeface="Clear Sans Regular"/>
              </a:rPr>
              <a:t>КОНТЕКСТНЫЕ ЗАДАЧИ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,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задания, построенные на реальных жизненных сюжетах (технология «кейс-</a:t>
            </a:r>
            <a:r>
              <a:rPr lang="ru-RU" sz="3500" dirty="0" err="1">
                <a:solidFill>
                  <a:srgbClr val="191919"/>
                </a:solidFill>
                <a:latin typeface="Clear Sans Regular"/>
              </a:rPr>
              <a:t>стади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») для мотивации студентов к осознанному освоению знаний, для формирования умений, связанных с применением знаний в различных контекстах и ситуациях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4499" y="3471303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1</a:t>
            </a:r>
            <a:endParaRPr lang="ru-RU" sz="28700" b="1" dirty="0">
              <a:solidFill>
                <a:srgbClr val="7AE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081487" y="4566369"/>
            <a:ext cx="10896600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В содержание учебной программы необходимо включить </a:t>
            </a:r>
            <a:r>
              <a:rPr lang="ru-RU" sz="3500" b="1" dirty="0" smtClean="0">
                <a:solidFill>
                  <a:srgbClr val="7AEA14"/>
                </a:solidFill>
                <a:latin typeface="Clear Sans Regular"/>
              </a:rPr>
              <a:t>ОТДЕЛЬНУЮ ТЕМУ «ФУНКЦИОНАЛЬНАЯ ГРАМОТНОСТЬ В ОБУЧЕНИИ ИСТОРИИ».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К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перечню рассматриваемых вопросов, характеризующих её содержание, необходимо отнести понятие, структуру и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особенности формирования различных видов грамотности, софт-</a:t>
            </a:r>
            <a:r>
              <a:rPr lang="ru-RU" sz="3500" dirty="0" err="1" smtClean="0">
                <a:solidFill>
                  <a:srgbClr val="191919"/>
                </a:solidFill>
                <a:latin typeface="Clear Sans Regular"/>
              </a:rPr>
              <a:t>скилс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,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4К-компетенций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667834" y="3727234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2</a:t>
            </a:r>
            <a:endParaRPr lang="ru-RU" sz="28700" b="1" dirty="0">
              <a:solidFill>
                <a:srgbClr val="7AEA14"/>
              </a:solidFill>
            </a:endParaRPr>
          </a:p>
        </p:txBody>
      </p:sp>
      <p:pic>
        <p:nvPicPr>
          <p:cNvPr id="2050" name="Picture 2" descr="Функциональная грамот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" b="82278" l="3516" r="47852">
                        <a14:foregroundMark x1="21094" y1="45886" x2="17773" y2="64873"/>
                        <a14:foregroundMark x1="13086" y1="50633" x2="13086" y2="50633"/>
                        <a14:foregroundMark x1="17188" y1="65823" x2="15625" y2="72785"/>
                        <a14:foregroundMark x1="7031" y1="40190" x2="7227" y2="39557"/>
                        <a14:foregroundMark x1="41992" y1="16139" x2="41992" y2="16139"/>
                        <a14:foregroundMark x1="41016" y1="21519" x2="41016" y2="21519"/>
                        <a14:foregroundMark x1="39844" y1="29114" x2="39844" y2="29114"/>
                        <a14:foregroundMark x1="42578" y1="35443" x2="42578" y2="35443"/>
                        <a14:foregroundMark x1="39258" y1="48101" x2="39258" y2="48101"/>
                        <a14:foregroundMark x1="34570" y1="50949" x2="34570" y2="50949"/>
                        <a14:foregroundMark x1="27539" y1="56329" x2="27539" y2="56329"/>
                        <a14:foregroundMark x1="34961" y1="12025" x2="34961" y2="12025"/>
                        <a14:foregroundMark x1="30078" y1="7278" x2="30078" y2="7278"/>
                        <a14:foregroundMark x1="8398" y1="8228" x2="8398" y2="8228"/>
                        <a14:foregroundMark x1="14063" y1="13291" x2="14063" y2="13291"/>
                        <a14:foregroundMark x1="15234" y1="8544" x2="15234" y2="8544"/>
                        <a14:foregroundMark x1="13672" y1="15506" x2="13672" y2="15506"/>
                        <a14:foregroundMark x1="15820" y1="13291" x2="16406" y2="24684"/>
                        <a14:foregroundMark x1="40234" y1="33228" x2="19336" y2="60127"/>
                        <a14:foregroundMark x1="40234" y1="48101" x2="18945" y2="63608"/>
                        <a14:foregroundMark x1="15625" y1="73418" x2="27539" y2="75316"/>
                        <a14:foregroundMark x1="25781" y1="56329" x2="31445" y2="82278"/>
                        <a14:foregroundMark x1="40820" y1="12025" x2="45703" y2="43671"/>
                        <a14:foregroundMark x1="20117" y1="18671" x2="42578" y2="7595"/>
                        <a14:foregroundMark x1="10938" y1="10127" x2="29102" y2="6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" t="4199" r="50000" b="21607"/>
          <a:stretch/>
        </p:blipFill>
        <p:spPr bwMode="auto">
          <a:xfrm>
            <a:off x="26763" y="3984649"/>
            <a:ext cx="3997841" cy="39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450443" y="3543300"/>
            <a:ext cx="11234713" cy="2792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В перечень учебных действий, направленных на освоение элементов функциональной грамотности,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включить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те, которые помогают ее </a:t>
            </a:r>
            <a:r>
              <a:rPr lang="ru-RU" sz="3500" b="1" dirty="0" smtClean="0">
                <a:solidFill>
                  <a:srgbClr val="7AEA14"/>
                </a:solidFill>
                <a:latin typeface="Clear Sans Regular"/>
              </a:rPr>
              <a:t>ФОРМИРОВАТЬ И РАЗВИВАТЬ «ПОШАГОВО»</a:t>
            </a:r>
            <a:r>
              <a:rPr lang="ru-RU" sz="3500" dirty="0" smtClean="0">
                <a:solidFill>
                  <a:srgbClr val="7AEA14"/>
                </a:solidFill>
                <a:latin typeface="Clear Sans Regular"/>
              </a:rPr>
              <a:t>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: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учебные исследования и задания проектного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типа, педагогические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дилеммы и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задания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, способствующие приобретению опыта позитивных действий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667834" y="2685308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3</a:t>
            </a:r>
            <a:endParaRPr lang="ru-RU" sz="28700" b="1" dirty="0">
              <a:solidFill>
                <a:srgbClr val="7AEA14"/>
              </a:solidFill>
            </a:endParaRPr>
          </a:p>
        </p:txBody>
      </p:sp>
      <p:sp>
        <p:nvSpPr>
          <p:cNvPr id="4" name="AutoShape 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4" b="72396" l="56003" r="91581">
                        <a14:foregroundMark x1="64056" y1="32161" x2="60102" y2="31120"/>
                        <a14:foregroundMark x1="58785" y1="54427" x2="62811" y2="52995"/>
                        <a14:foregroundMark x1="59956" y1="35417" x2="60249" y2="52474"/>
                        <a14:foregroundMark x1="65886" y1="57552" x2="68741" y2="58073"/>
                        <a14:foregroundMark x1="74524" y1="62630" x2="77086" y2="62760"/>
                        <a14:foregroundMark x1="81259" y1="65495" x2="82796" y2="65495"/>
                        <a14:foregroundMark x1="87116" y1="69010" x2="89385" y2="69271"/>
                        <a14:foregroundMark x1="81259" y1="44141" x2="83163" y2="47396"/>
                        <a14:foregroundMark x1="71157" y1="42448" x2="71449" y2="44141"/>
                        <a14:foregroundMark x1="71010" y1="41406" x2="72694" y2="41016"/>
                        <a14:foregroundMark x1="85871" y1="38802" x2="88067" y2="44531"/>
                        <a14:foregroundMark x1="82796" y1="45573" x2="84407" y2="48438"/>
                        <a14:foregroundMark x1="59444" y1="36198" x2="60102" y2="51823"/>
                        <a14:backgroundMark x1="71962" y1="41276" x2="71303" y2="45052"/>
                        <a14:backgroundMark x1="71889" y1="40495" x2="71889" y2="40495"/>
                        <a14:backgroundMark x1="71596" y1="39063" x2="72255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7" t="27653" r="8487" b="27580"/>
          <a:stretch/>
        </p:blipFill>
        <p:spPr bwMode="auto">
          <a:xfrm>
            <a:off x="931752" y="5753100"/>
            <a:ext cx="5864225" cy="41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к Применять Полученные Знания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 r="53042"/>
          <a:stretch/>
        </p:blipFill>
        <p:spPr bwMode="auto">
          <a:xfrm>
            <a:off x="7543800" y="6009661"/>
            <a:ext cx="4472763" cy="39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3048000" y="4076700"/>
            <a:ext cx="14097000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Для формирования функциональной грамотности большое значение имеют </a:t>
            </a: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МЕТАПРЕДМЕТНЫЕ УМЕНИЯ И НАВЫКИ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, 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в частности, смысловое чтение, умение контролировать, оценивать процесс и результат своей деятельности, критическое, аналитическое и креативное </a:t>
            </a: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мышление, на что должна быть сориентирована преподавательская деятельность учителя истории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24499" y="3471303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4</a:t>
            </a:r>
            <a:endParaRPr lang="ru-RU" sz="28700" b="1" dirty="0">
              <a:solidFill>
                <a:srgbClr val="7AE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524329"/>
            <a:ext cx="15544800" cy="2089094"/>
            <a:chOff x="0" y="0"/>
            <a:chExt cx="3788090" cy="1841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8090" cy="1841197"/>
            </a:xfrm>
            <a:custGeom>
              <a:avLst/>
              <a:gdLst/>
              <a:ahLst/>
              <a:cxnLst/>
              <a:rect l="l" t="t" r="r" b="b"/>
              <a:pathLst>
                <a:path w="3788090" h="1841197">
                  <a:moveTo>
                    <a:pt x="0" y="0"/>
                  </a:moveTo>
                  <a:lnTo>
                    <a:pt x="0" y="1841197"/>
                  </a:lnTo>
                  <a:lnTo>
                    <a:pt x="3788090" y="1841197"/>
                  </a:lnTo>
                  <a:lnTo>
                    <a:pt x="3788090" y="0"/>
                  </a:lnTo>
                  <a:lnTo>
                    <a:pt x="0" y="0"/>
                  </a:lnTo>
                  <a:close/>
                  <a:moveTo>
                    <a:pt x="3727130" y="1780237"/>
                  </a:moveTo>
                  <a:lnTo>
                    <a:pt x="59690" y="1780237"/>
                  </a:lnTo>
                  <a:lnTo>
                    <a:pt x="59690" y="59690"/>
                  </a:lnTo>
                  <a:lnTo>
                    <a:pt x="3727130" y="59690"/>
                  </a:lnTo>
                  <a:lnTo>
                    <a:pt x="3727130" y="1780237"/>
                  </a:lnTo>
                  <a:close/>
                </a:path>
              </a:pathLst>
            </a:custGeom>
            <a:solidFill>
              <a:srgbClr val="A4E84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828974" y="805045"/>
            <a:ext cx="1340162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ru-RU" sz="4800" dirty="0" smtClean="0">
                <a:solidFill>
                  <a:srgbClr val="191919"/>
                </a:solidFill>
                <a:latin typeface="Antonio Bold"/>
              </a:rPr>
              <a:t>Рекомендации по обновлению действующей учебной программы:  </a:t>
            </a:r>
            <a:endParaRPr lang="en-US" sz="4800" dirty="0">
              <a:solidFill>
                <a:srgbClr val="191919"/>
              </a:solidFill>
              <a:latin typeface="Antonio Bold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242136" y="4381530"/>
            <a:ext cx="10464463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49"/>
              </a:lnSpc>
            </a:pPr>
            <a:r>
              <a:rPr lang="ru-RU" sz="3500" dirty="0" smtClean="0">
                <a:solidFill>
                  <a:srgbClr val="191919"/>
                </a:solidFill>
                <a:latin typeface="Clear Sans Regular"/>
              </a:rPr>
              <a:t>Обучение использованию </a:t>
            </a:r>
            <a:r>
              <a:rPr lang="ru-RU" sz="3500" b="1" i="1" dirty="0" smtClean="0">
                <a:solidFill>
                  <a:srgbClr val="7AEA14"/>
                </a:solidFill>
                <a:latin typeface="Clear Sans Regular"/>
              </a:rPr>
              <a:t>ТЕХНОЛОГИИ ПРОБЛЕМНОГО ОБУЧЕНИЯ И ПРОЕКТНОЙ ДЕЯТЕЛЬНОСТИ</a:t>
            </a:r>
            <a:r>
              <a:rPr lang="ru-RU" sz="3500" dirty="0">
                <a:solidFill>
                  <a:srgbClr val="191919"/>
                </a:solidFill>
                <a:latin typeface="Clear Sans Regular"/>
              </a:rPr>
              <a:t> в процессе преподавания истории в школе, которые призваны развивать у обучающихся способность обнаруживать новые решения проблем, мыслить и действовать стратегически, адаптироваться к новым условиям. </a:t>
            </a:r>
            <a:endParaRPr lang="en-US" sz="3500" dirty="0">
              <a:solidFill>
                <a:srgbClr val="191919"/>
              </a:solidFill>
              <a:latin typeface="Clear Sans Regular"/>
            </a:endParaRPr>
          </a:p>
        </p:txBody>
      </p:sp>
      <p:pic>
        <p:nvPicPr>
          <p:cNvPr id="3076" name="Picture 4" descr="каракули, отделка, выпускной, Школа, обучения, успешного, университет  бесплатно значок из Education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6" y="868080"/>
            <a:ext cx="1460568" cy="1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011400" y="3518472"/>
            <a:ext cx="16348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 smtClean="0">
                <a:solidFill>
                  <a:srgbClr val="7AEA14"/>
                </a:solidFill>
              </a:rPr>
              <a:t>5</a:t>
            </a:r>
            <a:endParaRPr lang="ru-RU" sz="28700" b="1" dirty="0">
              <a:solidFill>
                <a:srgbClr val="7AEA14"/>
              </a:solidFill>
            </a:endParaRPr>
          </a:p>
        </p:txBody>
      </p:sp>
      <p:sp>
        <p:nvSpPr>
          <p:cNvPr id="4" name="AutoShape 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5 шагов к успеху на Форекс - Traders Uni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обучение, образование, 21го века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1" b="99070" l="10000" r="90000">
                        <a14:foregroundMark x1="44333" y1="74535" x2="48778" y2="87558"/>
                        <a14:foregroundMark x1="56111" y1="72209" x2="51000" y2="86395"/>
                        <a14:foregroundMark x1="41111" y1="74070" x2="54667" y2="72907"/>
                        <a14:foregroundMark x1="40667" y1="80233" x2="59444" y2="74535"/>
                        <a14:foregroundMark x1="48111" y1="90698" x2="55778" y2="83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769" y="3390900"/>
            <a:ext cx="5782905" cy="55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1867</Words>
  <Application>Microsoft Office PowerPoint</Application>
  <PresentationFormat>Произвольный</PresentationFormat>
  <Paragraphs>221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Mansalva</vt:lpstr>
      <vt:lpstr>Arial</vt:lpstr>
      <vt:lpstr>Calibri</vt:lpstr>
      <vt:lpstr>Antonio Bold</vt:lpstr>
      <vt:lpstr>WC Mano Negra Bold</vt:lpstr>
      <vt:lpstr>Gothic A1 Bold</vt:lpstr>
      <vt:lpstr>Antonio Bold Bold</vt:lpstr>
      <vt:lpstr>Clear Sans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Светло-Серая и Неоновая Зеленая Ценности Этикет в Онлайн Классе Образование Презентация</dc:title>
  <dc:creator>Darya Kasiakova</dc:creator>
  <cp:lastModifiedBy>Home</cp:lastModifiedBy>
  <cp:revision>85</cp:revision>
  <dcterms:created xsi:type="dcterms:W3CDTF">2006-08-16T00:00:00Z</dcterms:created>
  <dcterms:modified xsi:type="dcterms:W3CDTF">2023-06-06T10:44:21Z</dcterms:modified>
  <dc:identifier>DAEhQ6R5fsM</dc:identifier>
</cp:coreProperties>
</file>