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62" r:id="rId3"/>
    <p:sldId id="263" r:id="rId4"/>
    <p:sldId id="264" r:id="rId5"/>
    <p:sldId id="274" r:id="rId6"/>
    <p:sldId id="276" r:id="rId7"/>
    <p:sldId id="275" r:id="rId8"/>
    <p:sldId id="278" r:id="rId9"/>
    <p:sldId id="280" r:id="rId10"/>
    <p:sldId id="281" r:id="rId11"/>
    <p:sldId id="282" r:id="rId12"/>
    <p:sldId id="283" r:id="rId13"/>
    <p:sldId id="279" r:id="rId14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21573-292E-4E8B-863E-FACA93698DE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934D0-E8CD-4D2C-A9E3-0063AA945F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810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39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6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78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47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12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9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5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15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42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26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DA837-9DFD-4528-93BE-17BF01D3C149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8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8587" y="279346"/>
            <a:ext cx="9680029" cy="3939946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2800" b="1" dirty="0" smtClean="0"/>
              <a:t>ВНК-2 </a:t>
            </a:r>
            <a:r>
              <a:rPr lang="ru-RU" sz="2800" b="1" dirty="0"/>
              <a:t>ФГ </a:t>
            </a:r>
            <a:r>
              <a:rPr lang="ru-RU" sz="2800" b="1" dirty="0" smtClean="0"/>
              <a:t> </a:t>
            </a:r>
            <a:r>
              <a:rPr lang="ru-RU" sz="2800" b="1" dirty="0"/>
              <a:t>ПЕДАГОГИКА И ПСИХОЛОГИЯ</a:t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2 </a:t>
            </a:r>
            <a:r>
              <a:rPr lang="ru-RU" sz="2800" b="1" dirty="0"/>
              <a:t>этап </a:t>
            </a:r>
            <a:r>
              <a:rPr lang="ru-RU" sz="2800" b="1" dirty="0" smtClean="0"/>
              <a:t>2023 </a:t>
            </a:r>
            <a:r>
              <a:rPr lang="ru-RU" sz="2800" b="1" dirty="0"/>
              <a:t>г. </a:t>
            </a:r>
            <a:r>
              <a:rPr lang="ru-RU" sz="2800" b="1" dirty="0" smtClean="0">
                <a:solidFill>
                  <a:srgbClr val="002060"/>
                </a:solidFill>
              </a:rPr>
              <a:t>«</a:t>
            </a:r>
            <a:r>
              <a:rPr lang="ru-RU" sz="3200" b="1" dirty="0">
                <a:solidFill>
                  <a:srgbClr val="002060"/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  <a:r>
              <a:rPr lang="ru-RU" sz="2800" b="1" dirty="0" smtClean="0">
                <a:solidFill>
                  <a:srgbClr val="002060"/>
                </a:solidFill>
              </a:rPr>
              <a:t>»</a:t>
            </a:r>
            <a:r>
              <a:rPr lang="ru-RU" sz="2800" b="1" i="1" dirty="0">
                <a:solidFill>
                  <a:srgbClr val="002060"/>
                </a:solidFill>
              </a:rPr>
              <a:t/>
            </a:r>
            <a:br>
              <a:rPr lang="ru-RU" sz="2800" b="1" i="1" dirty="0">
                <a:solidFill>
                  <a:srgbClr val="002060"/>
                </a:solidFill>
              </a:rPr>
            </a:b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76493" y="4503684"/>
            <a:ext cx="4235669" cy="2354316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/>
              <a:t>Профессор Жук О.Л., </a:t>
            </a:r>
          </a:p>
          <a:p>
            <a:pPr algn="just"/>
            <a:r>
              <a:rPr lang="ru-RU" sz="2800" b="1" dirty="0"/>
              <a:t>доцент Гордеева И.В., </a:t>
            </a:r>
          </a:p>
          <a:p>
            <a:pPr algn="just"/>
            <a:r>
              <a:rPr lang="ru-RU" sz="2800" b="1" dirty="0"/>
              <a:t>доцент Перевозный А.В.</a:t>
            </a:r>
          </a:p>
        </p:txBody>
      </p:sp>
    </p:spTree>
    <p:extLst>
      <p:ext uri="{BB962C8B-B14F-4D97-AF65-F5344CB8AC3E}">
        <p14:creationId xmlns:p14="http://schemas.microsoft.com/office/powerpoint/2010/main" val="347856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0098"/>
            <a:ext cx="10379149" cy="871870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УП «Инновационные практики в образовании</a:t>
            </a:r>
            <a:r>
              <a:rPr lang="ru-RU" sz="3200" b="1" dirty="0" smtClean="0">
                <a:solidFill>
                  <a:srgbClr val="002060"/>
                </a:solidFill>
              </a:rPr>
              <a:t>»: содержательные дополнения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893" y="921968"/>
            <a:ext cx="11313042" cy="586160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Дополнено или уточнено </a:t>
            </a:r>
            <a:r>
              <a:rPr lang="ru-RU" dirty="0" smtClean="0"/>
              <a:t>содержание </a:t>
            </a:r>
            <a:r>
              <a:rPr lang="ru-RU" dirty="0"/>
              <a:t>Темы 1, 2</a:t>
            </a:r>
            <a:r>
              <a:rPr lang="ru-RU" dirty="0" smtClean="0"/>
              <a:t> положениями о </a:t>
            </a:r>
            <a:r>
              <a:rPr lang="ru-RU" dirty="0"/>
              <a:t>сущности функциональной грамотности и условиях ее развития в </a:t>
            </a:r>
            <a:r>
              <a:rPr lang="ru-RU" dirty="0" err="1"/>
              <a:t>компетентностно</a:t>
            </a:r>
            <a:r>
              <a:rPr lang="ru-RU" dirty="0"/>
              <a:t> ориентированной модели школьного </a:t>
            </a:r>
            <a:r>
              <a:rPr lang="ru-RU" dirty="0" smtClean="0"/>
              <a:t>образования;</a:t>
            </a:r>
          </a:p>
          <a:p>
            <a:pPr algn="just"/>
            <a:r>
              <a:rPr lang="ru-RU" dirty="0" smtClean="0"/>
              <a:t>введены </a:t>
            </a:r>
            <a:r>
              <a:rPr lang="ru-RU" dirty="0"/>
              <a:t>виды функциональной грамотности (предметные и интегративные; ведущие и периферийные</a:t>
            </a:r>
            <a:r>
              <a:rPr lang="ru-RU" dirty="0" smtClean="0"/>
              <a:t>) (Тема 3); </a:t>
            </a:r>
          </a:p>
          <a:p>
            <a:pPr algn="just"/>
            <a:r>
              <a:rPr lang="ru-RU" dirty="0" smtClean="0"/>
              <a:t>представлены </a:t>
            </a:r>
            <a:r>
              <a:rPr lang="ru-RU" dirty="0"/>
              <a:t>компетенции, определяющие математическую, естественнонаучную и читательскую грамотность (Тема 3); </a:t>
            </a:r>
            <a:endParaRPr lang="ru-RU" dirty="0" smtClean="0"/>
          </a:p>
          <a:p>
            <a:pPr algn="just"/>
            <a:r>
              <a:rPr lang="ru-RU" dirty="0" smtClean="0"/>
              <a:t>дополнены </a:t>
            </a:r>
            <a:r>
              <a:rPr lang="ru-RU" dirty="0"/>
              <a:t>характеристики контекстного задания (задачи) как эффективного средства развития функциональной </a:t>
            </a:r>
            <a:r>
              <a:rPr lang="ru-RU" dirty="0" smtClean="0"/>
              <a:t>грамотности </a:t>
            </a:r>
            <a:r>
              <a:rPr lang="ru-RU" dirty="0"/>
              <a:t>(Тема 4)</a:t>
            </a:r>
            <a:r>
              <a:rPr lang="ru-RU" dirty="0" smtClean="0"/>
              <a:t>; </a:t>
            </a:r>
          </a:p>
          <a:p>
            <a:pPr algn="just"/>
            <a:r>
              <a:rPr lang="ru-RU" dirty="0"/>
              <a:t>в</a:t>
            </a:r>
            <a:r>
              <a:rPr lang="ru-RU" dirty="0" smtClean="0"/>
              <a:t>ключен вопрос о </a:t>
            </a:r>
            <a:r>
              <a:rPr lang="ru-RU" dirty="0"/>
              <a:t>проектировании образовательных целей и результатов учащихся с использованием таксономии Б. </a:t>
            </a:r>
            <a:r>
              <a:rPr lang="ru-RU" dirty="0" err="1" smtClean="0"/>
              <a:t>Блума</a:t>
            </a:r>
            <a:r>
              <a:rPr lang="ru-RU" dirty="0" smtClean="0"/>
              <a:t> </a:t>
            </a:r>
            <a:r>
              <a:rPr lang="ru-RU" dirty="0"/>
              <a:t>(Тема 4)</a:t>
            </a:r>
            <a:r>
              <a:rPr lang="ru-RU" dirty="0" smtClean="0"/>
              <a:t>; </a:t>
            </a:r>
          </a:p>
          <a:p>
            <a:pPr algn="just"/>
            <a:r>
              <a:rPr lang="ru-RU" dirty="0" smtClean="0"/>
              <a:t>включены </a:t>
            </a:r>
            <a:r>
              <a:rPr lang="ru-RU" dirty="0"/>
              <a:t>вопросы о показателях </a:t>
            </a:r>
            <a:r>
              <a:rPr lang="ru-RU" dirty="0" err="1"/>
              <a:t>сформированности</a:t>
            </a:r>
            <a:r>
              <a:rPr lang="ru-RU" dirty="0"/>
              <a:t> функциональной грамотности (Тема 4),  критического и креативного мышления (Тема 6); </a:t>
            </a:r>
            <a:endParaRPr lang="ru-RU" dirty="0" smtClean="0"/>
          </a:p>
          <a:p>
            <a:pPr algn="just"/>
            <a:r>
              <a:rPr lang="ru-RU" dirty="0" smtClean="0"/>
              <a:t>конкретизированы </a:t>
            </a:r>
            <a:r>
              <a:rPr lang="ru-RU" dirty="0"/>
              <a:t>условия и пути развития универсальных компетенций, функциональной грамотности школьников на уроках (Тема 4). </a:t>
            </a:r>
          </a:p>
          <a:p>
            <a:pPr marL="0" indent="0" algn="just">
              <a:buNone/>
            </a:pPr>
            <a:r>
              <a:rPr lang="ru-RU" dirty="0"/>
              <a:t>В содержание Тем 5, 7-8, 10, 11 включены положения </a:t>
            </a:r>
            <a:r>
              <a:rPr lang="ru-RU" dirty="0" smtClean="0"/>
              <a:t>о </a:t>
            </a:r>
            <a:r>
              <a:rPr lang="ru-RU" dirty="0"/>
              <a:t>развитии определенных видов функциональной грамотности или компетенций.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411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139" y="145403"/>
            <a:ext cx="10515600" cy="132556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Тема 4. Условия развития компетенций и функциональной грамотности обучающихся в образовательном процессе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68" y="1116529"/>
            <a:ext cx="10698126" cy="586906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Общие </a:t>
            </a:r>
            <a:r>
              <a:rPr lang="ru-RU" dirty="0"/>
              <a:t>условия развития компетенций и формирования разных видов функциональной грамотности учащихся в образовательном процессе: включение учащихся в поиск информации и работу с текстом; организация решения учащимися контекстной (</a:t>
            </a:r>
            <a:r>
              <a:rPr lang="ru-RU" dirty="0" err="1"/>
              <a:t>компетентностной</a:t>
            </a:r>
            <a:r>
              <a:rPr lang="ru-RU" dirty="0"/>
              <a:t>) задачи; создание обучающимися образовательного продукта; работа в парах или группах; самостоятельная (или под руководством учителя) поисковая, исследовательская, проектная деятельность учащихся; презентация учащимися полученных результатов; реализация смешанных форм обучения и др.</a:t>
            </a:r>
          </a:p>
          <a:p>
            <a:pPr algn="just"/>
            <a:r>
              <a:rPr lang="ru-RU" dirty="0"/>
              <a:t>Контекстное задание (контекстная или </a:t>
            </a:r>
            <a:r>
              <a:rPr lang="ru-RU" dirty="0" err="1"/>
              <a:t>компетентностная</a:t>
            </a:r>
            <a:r>
              <a:rPr lang="ru-RU" dirty="0"/>
              <a:t> задача) как важнейшее средство формирования и диагностики функциональной грамотности учащихся, развития универсальных компетенций. Характеристика контекстного задания, подобного </a:t>
            </a:r>
            <a:r>
              <a:rPr lang="en-US" dirty="0"/>
              <a:t>PISA</a:t>
            </a:r>
            <a:r>
              <a:rPr lang="ru-RU" dirty="0"/>
              <a:t>-заданию: мотивирующее название; проблемная задача-ситуация, моделирующая актуальные проблемы реальной действительности (в социальном, личном, образовательном и профессиональном контекстах); наличие в условиях дополнительной справочной или научной информации; использование текстов разного формата; практический результат выполнения задания, который может быть перенесен в новую ситуацию.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71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935" y="99312"/>
            <a:ext cx="10325986" cy="75129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Тема 4. Условия развития компетенций и функциональной грамотности обучающихся в образовательном процессе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241" y="932489"/>
            <a:ext cx="11219121" cy="571285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Средства диагностики формируемых компетенций: </a:t>
            </a:r>
            <a:r>
              <a:rPr lang="ru-RU" dirty="0" err="1"/>
              <a:t>компетентностная</a:t>
            </a:r>
            <a:r>
              <a:rPr lang="ru-RU" dirty="0"/>
              <a:t> или контекстная задача, творческое задание, кейс-метод, разработка и защита проекта, деловые, имитационные игры, портфолио и др. </a:t>
            </a:r>
          </a:p>
          <a:p>
            <a:pPr algn="just"/>
            <a:r>
              <a:rPr lang="ru-RU" dirty="0"/>
              <a:t>Уровень сложности контекстных задач и степень самостоятельности их решения как важнейшие показатели </a:t>
            </a:r>
            <a:r>
              <a:rPr lang="ru-RU" dirty="0" err="1"/>
              <a:t>сформированности</a:t>
            </a:r>
            <a:r>
              <a:rPr lang="ru-RU" dirty="0"/>
              <a:t> функциональной грамотности школьников.</a:t>
            </a:r>
          </a:p>
          <a:p>
            <a:pPr algn="just"/>
            <a:r>
              <a:rPr lang="ru-RU" dirty="0"/>
              <a:t>Проектирование образовательных целей и результатов учащихся на уроке с использованием таксономии Б. </a:t>
            </a:r>
            <a:r>
              <a:rPr lang="ru-RU" dirty="0" err="1"/>
              <a:t>Блума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Разработка и презентация студентами контекстных (</a:t>
            </a:r>
            <a:r>
              <a:rPr lang="ru-RU" dirty="0" err="1"/>
              <a:t>компетентностных</a:t>
            </a:r>
            <a:r>
              <a:rPr lang="ru-RU" dirty="0"/>
              <a:t>) задач или заданий на определенные виды функциональной грамотности учащихся. Обоснование студентами педагогических условий, создаваемых на учебном занятии для эффективного развития функциональной грамотности учащихся (на примере конкретного учебного предмета).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333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524" y="9393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Авторские публикации по теме НИР </a:t>
            </a:r>
            <a:r>
              <a:rPr lang="ru-RU" sz="3600" b="1" dirty="0" smtClean="0">
                <a:solidFill>
                  <a:srgbClr val="002060"/>
                </a:solidFill>
              </a:rPr>
              <a:t>за первое полугодие 2023 </a:t>
            </a:r>
            <a:r>
              <a:rPr lang="ru-RU" sz="3600" b="1" dirty="0">
                <a:solidFill>
                  <a:srgbClr val="002060"/>
                </a:solidFill>
              </a:rPr>
              <a:t>г.</a:t>
            </a:r>
            <a:r>
              <a:rPr lang="en-US" sz="3600" b="1" dirty="0">
                <a:solidFill>
                  <a:srgbClr val="002060"/>
                </a:solidFill>
              </a:rPr>
              <a:t/>
            </a:r>
            <a:br>
              <a:rPr lang="en-US" sz="3600" b="1" dirty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(1 статья, 1 материалы)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197" y="1575873"/>
            <a:ext cx="11665527" cy="5430982"/>
          </a:xfrm>
        </p:spPr>
        <p:txBody>
          <a:bodyPr>
            <a:normAutofit lnSpcReduction="10000"/>
          </a:bodyPr>
          <a:lstStyle/>
          <a:p>
            <a:pPr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ru-RU" dirty="0" smtClean="0"/>
              <a:t>1. Жук</a:t>
            </a:r>
            <a:r>
              <a:rPr lang="ru-RU" dirty="0"/>
              <a:t>, О.Л. Подготовка будущих педагогов к формированию функциональной грамотности учащихся / О.Л. Жук // Высшая школа: опыт, проблемы, перспективы: материалы </a:t>
            </a:r>
            <a:r>
              <a:rPr lang="en-US" dirty="0"/>
              <a:t>XV </a:t>
            </a:r>
            <a:r>
              <a:rPr lang="ru-RU" dirty="0"/>
              <a:t>Международной научно-практической конференции / науч. ред. В.И. </a:t>
            </a:r>
            <a:r>
              <a:rPr lang="ru-RU" dirty="0" err="1"/>
              <a:t>Казаренков</a:t>
            </a:r>
            <a:r>
              <a:rPr lang="ru-RU" dirty="0"/>
              <a:t>; Москва, РУДН, 25 июня 2022 г. – Москва: РУДН, 2022. – С. 36-40.</a:t>
            </a:r>
          </a:p>
          <a:p>
            <a:pPr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ru-RU" dirty="0" smtClean="0"/>
              <a:t>2. Гордеева</a:t>
            </a:r>
            <a:r>
              <a:rPr lang="ru-RU" dirty="0"/>
              <a:t>, И.В. Психолого-педагогические условия повышения мотивации студентов к изучению педагогических дисциплин / И.В. Гордеева // Педагогическая наука в современном образовательном пространстве: теоретические и практические исследования (к 135-летию выдающегося отечественного педагога А.С. Макаренко): сб. тр. </a:t>
            </a:r>
            <a:r>
              <a:rPr lang="ru-RU" dirty="0" err="1"/>
              <a:t>Междунар</a:t>
            </a:r>
            <a:r>
              <a:rPr lang="ru-RU" dirty="0"/>
              <a:t>. научно-</a:t>
            </a:r>
            <a:r>
              <a:rPr lang="ru-RU" dirty="0" err="1"/>
              <a:t>практ</a:t>
            </a:r>
            <a:r>
              <a:rPr lang="ru-RU" dirty="0"/>
              <a:t>. </a:t>
            </a:r>
            <a:r>
              <a:rPr lang="ru-RU" dirty="0" err="1"/>
              <a:t>конф</a:t>
            </a:r>
            <a:r>
              <a:rPr lang="ru-RU" dirty="0" smtClean="0"/>
              <a:t>., </a:t>
            </a:r>
            <a:r>
              <a:rPr lang="ru-RU" dirty="0"/>
              <a:t>Москва, 28 апреля 2023 г. / под общ. ред. Г.В. Бариновой, С.Н. Климова; М-во транспорта Рос. Федерации, Рос. ун-т транспорта (МИИТ), Рос. открытая акад. транспорта. – М.: ООО «Сам Полиграфист», РУТ (МИИТ): РОАТ, 2023. – С. 112 – 119.</a:t>
            </a:r>
          </a:p>
          <a:p>
            <a:pPr indent="0" algn="just">
              <a:spcBef>
                <a:spcPts val="1200"/>
              </a:spcBef>
              <a:spcAft>
                <a:spcPts val="300"/>
              </a:spcAft>
              <a:buNone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/>
          </a:p>
          <a:p>
            <a:pPr marL="514350" indent="-514350" algn="just">
              <a:buFont typeface="+mj-lt"/>
              <a:buAutoNum type="arabicPeriod"/>
            </a:pPr>
            <a:endParaRPr lang="ru-RU" sz="24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69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35665" y="148856"/>
            <a:ext cx="10544259" cy="1765003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effectLst/>
                <a:latin typeface="+mn-lt"/>
                <a:ea typeface="Times New Roman" panose="02020603050405020304" pitchFamily="18" charset="0"/>
              </a:rPr>
              <a:t>В 2022 г. разработана и представлена структурная </a:t>
            </a:r>
            <a:r>
              <a:rPr lang="ru-RU" sz="2600" i="1" dirty="0" smtClean="0">
                <a:effectLst/>
                <a:latin typeface="+mn-lt"/>
                <a:ea typeface="Times New Roman" panose="02020603050405020304" pitchFamily="18" charset="0"/>
              </a:rPr>
              <a:t>модел</a:t>
            </a:r>
            <a:r>
              <a:rPr lang="ru-RU" sz="2600" i="1" dirty="0" smtClean="0">
                <a:latin typeface="+mn-lt"/>
                <a:ea typeface="Times New Roman" panose="02020603050405020304" pitchFamily="18" charset="0"/>
              </a:rPr>
              <a:t>ь готовности будущих учителей – предметников</a:t>
            </a:r>
            <a:r>
              <a:rPr lang="ru-RU" sz="2600" dirty="0" smtClean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600" dirty="0">
                <a:latin typeface="+mn-lt"/>
                <a:ea typeface="Times New Roman" panose="02020603050405020304" pitchFamily="18" charset="0"/>
              </a:rPr>
              <a:t>к формированию функциональной </a:t>
            </a:r>
            <a:r>
              <a:rPr lang="ru-RU" sz="2600" dirty="0" smtClean="0">
                <a:latin typeface="+mn-lt"/>
                <a:ea typeface="Times New Roman" panose="02020603050405020304" pitchFamily="18" charset="0"/>
              </a:rPr>
              <a:t>грамотности школьников, </a:t>
            </a:r>
            <a:r>
              <a:rPr lang="ru-RU" sz="2600" dirty="0" smtClean="0">
                <a:latin typeface="+mn-lt"/>
                <a:ea typeface="Times New Roman" panose="02020603050405020304" pitchFamily="18" charset="0"/>
              </a:rPr>
              <a:t>состоящая </a:t>
            </a:r>
            <a:r>
              <a:rPr lang="ru-RU" sz="2600" dirty="0" smtClean="0">
                <a:effectLst/>
                <a:latin typeface="+mn-lt"/>
                <a:ea typeface="Times New Roman" panose="02020603050405020304" pitchFamily="18" charset="0"/>
              </a:rPr>
              <a:t>из </a:t>
            </a:r>
            <a:r>
              <a:rPr lang="ru-RU" sz="2600" b="1" dirty="0" smtClean="0">
                <a:effectLst/>
                <a:latin typeface="+mn-lt"/>
                <a:ea typeface="Times New Roman" panose="02020603050405020304" pitchFamily="18" charset="0"/>
              </a:rPr>
              <a:t>пяти </a:t>
            </a:r>
            <a:r>
              <a:rPr lang="ru-RU" sz="2600" b="1" dirty="0">
                <a:effectLst/>
                <a:latin typeface="+mn-lt"/>
                <a:ea typeface="Times New Roman" panose="02020603050405020304" pitchFamily="18" charset="0"/>
              </a:rPr>
              <a:t>групп</a:t>
            </a:r>
            <a:r>
              <a:rPr lang="ru-RU" sz="26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600" b="1" dirty="0" smtClean="0">
                <a:effectLst/>
                <a:latin typeface="+mn-lt"/>
                <a:ea typeface="Times New Roman" panose="02020603050405020304" pitchFamily="18" charset="0"/>
              </a:rPr>
              <a:t>компетенций</a:t>
            </a:r>
            <a:r>
              <a:rPr lang="ru-RU" sz="2600" b="1" dirty="0">
                <a:latin typeface="+mn-lt"/>
                <a:ea typeface="Times New Roman" panose="02020603050405020304" pitchFamily="18" charset="0"/>
              </a:rPr>
              <a:t>:</a:t>
            </a:r>
            <a:endParaRPr lang="ru-RU" sz="2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48709" y="2119745"/>
            <a:ext cx="10631215" cy="453330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sz="3000" i="1" dirty="0" smtClean="0">
                <a:solidFill>
                  <a:srgbClr val="002060"/>
                </a:solidFill>
              </a:rPr>
              <a:t>общекультурные</a:t>
            </a:r>
            <a:r>
              <a:rPr lang="ru-RU" sz="3000" i="1" dirty="0">
                <a:solidFill>
                  <a:srgbClr val="002060"/>
                </a:solidFill>
              </a:rPr>
              <a:t>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3000" i="1" dirty="0">
                <a:solidFill>
                  <a:srgbClr val="002060"/>
                </a:solidFill>
              </a:rPr>
              <a:t>общепедагогические,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3000" i="1" dirty="0">
                <a:solidFill>
                  <a:srgbClr val="002060"/>
                </a:solidFill>
              </a:rPr>
              <a:t> предметно-методические,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3000" i="1" dirty="0">
                <a:solidFill>
                  <a:srgbClr val="002060"/>
                </a:solidFill>
              </a:rPr>
              <a:t>технологические,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3000" i="1" dirty="0">
                <a:solidFill>
                  <a:srgbClr val="002060"/>
                </a:solidFill>
              </a:rPr>
              <a:t>психологические. </a:t>
            </a:r>
          </a:p>
          <a:p>
            <a:pPr marL="0" indent="0">
              <a:buNone/>
            </a:pPr>
            <a:r>
              <a:rPr lang="ru-RU" sz="3000" dirty="0"/>
              <a:t>Эти группы компетенций раскрыты </a:t>
            </a:r>
            <a:r>
              <a:rPr lang="ru-RU" sz="3000" b="1" dirty="0"/>
              <a:t>17 </a:t>
            </a:r>
            <a:r>
              <a:rPr lang="ru-RU" sz="3000" b="1" dirty="0" smtClean="0"/>
              <a:t>компетенциями</a:t>
            </a:r>
            <a:r>
              <a:rPr lang="ru-RU" sz="3000" dirty="0"/>
              <a:t>.</a:t>
            </a:r>
          </a:p>
          <a:p>
            <a:pPr marL="0" indent="0">
              <a:buNone/>
            </a:pPr>
            <a:r>
              <a:rPr lang="ru-RU" sz="3000" dirty="0"/>
              <a:t>Требования к компетенциям сформулированы в виде </a:t>
            </a:r>
            <a:r>
              <a:rPr lang="ru-RU" sz="3000" i="1" dirty="0"/>
              <a:t>«знать и понимать», «уметь», «быть способным». </a:t>
            </a:r>
            <a:r>
              <a:rPr lang="ru-RU" sz="3000" dirty="0"/>
              <a:t>Всего- </a:t>
            </a:r>
            <a:r>
              <a:rPr lang="ru-RU" sz="3000" b="1" dirty="0"/>
              <a:t>83 </a:t>
            </a:r>
            <a:r>
              <a:rPr lang="ru-RU" sz="3000" b="1" dirty="0" smtClean="0"/>
              <a:t>требования</a:t>
            </a:r>
            <a:r>
              <a:rPr lang="ru-RU" sz="3000" b="1" i="1" dirty="0"/>
              <a:t>.</a:t>
            </a:r>
          </a:p>
          <a:p>
            <a:pPr marL="0" indent="0">
              <a:buNone/>
            </a:pPr>
            <a:r>
              <a:rPr lang="ru-RU" sz="3000" dirty="0">
                <a:effectLst/>
                <a:ea typeface="Times New Roman" panose="02020603050405020304" pitchFamily="18" charset="0"/>
              </a:rPr>
              <a:t>Выявленные группы компетенций являются универсальными для будущего учителя любой предметной </a:t>
            </a:r>
            <a:r>
              <a:rPr lang="ru-RU" sz="3000" dirty="0" smtClean="0">
                <a:effectLst/>
                <a:ea typeface="Times New Roman" panose="02020603050405020304" pitchFamily="18" charset="0"/>
              </a:rPr>
              <a:t>области. </a:t>
            </a:r>
          </a:p>
          <a:p>
            <a:pPr marL="0" indent="0">
              <a:buNone/>
            </a:pPr>
            <a:r>
              <a:rPr lang="ru-RU" sz="3000" i="1" dirty="0" smtClean="0">
                <a:effectLst/>
                <a:ea typeface="Times New Roman" panose="02020603050405020304" pitchFamily="18" charset="0"/>
              </a:rPr>
              <a:t>Компетенции </a:t>
            </a:r>
            <a:r>
              <a:rPr lang="ru-RU" sz="3000" i="1" dirty="0" smtClean="0">
                <a:ea typeface="Times New Roman" panose="02020603050405020304" pitchFamily="18" charset="0"/>
              </a:rPr>
              <a:t>и требования к ним </a:t>
            </a:r>
            <a:r>
              <a:rPr lang="ru-RU" sz="3000" i="1" dirty="0">
                <a:ea typeface="Times New Roman" panose="02020603050405020304" pitchFamily="18" charset="0"/>
              </a:rPr>
              <a:t>нами учитывались при </a:t>
            </a:r>
            <a:r>
              <a:rPr lang="ru-RU" sz="3000" i="1" dirty="0" smtClean="0">
                <a:effectLst/>
                <a:ea typeface="Times New Roman" panose="02020603050405020304" pitchFamily="18" charset="0"/>
              </a:rPr>
              <a:t>разработке уч</a:t>
            </a:r>
            <a:r>
              <a:rPr lang="ru-RU" sz="3000" i="1" dirty="0" smtClean="0">
                <a:effectLst/>
                <a:ea typeface="Times New Roman" panose="02020603050405020304" pitchFamily="18" charset="0"/>
              </a:rPr>
              <a:t>. программы.</a:t>
            </a:r>
          </a:p>
          <a:p>
            <a:pPr marL="0" indent="0">
              <a:buNone/>
            </a:pPr>
            <a:endParaRPr lang="ru-RU" sz="3000" b="1" i="1" dirty="0"/>
          </a:p>
        </p:txBody>
      </p:sp>
    </p:spTree>
    <p:extLst>
      <p:ext uri="{BB962C8B-B14F-4D97-AF65-F5344CB8AC3E}">
        <p14:creationId xmlns:p14="http://schemas.microsoft.com/office/powerpoint/2010/main" val="2339858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8503" y="-346842"/>
            <a:ext cx="10515600" cy="1325563"/>
          </a:xfrm>
        </p:spPr>
        <p:txBody>
          <a:bodyPr>
            <a:noAutofit/>
          </a:bodyPr>
          <a:lstStyle/>
          <a:p>
            <a:pPr lvl="0"/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en-US" sz="3600" b="1" dirty="0">
                <a:solidFill>
                  <a:srgbClr val="002060"/>
                </a:solidFill>
              </a:rPr>
              <a:t>I.</a:t>
            </a:r>
            <a:r>
              <a:rPr lang="ru-RU" sz="3200" b="1" dirty="0">
                <a:solidFill>
                  <a:srgbClr val="002060"/>
                </a:solidFill>
              </a:rPr>
              <a:t>Общекультурные компетенции учителя-предметника – 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3 компетенции, 10 требований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503" y="1634836"/>
            <a:ext cx="11290738" cy="4419600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Понимать влияни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современных социокультурных контекстов на личностно-профессиональное развитие человека и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уметь их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включать в образовательный процесс;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Культурная, социальная и гражданская грамотность</a:t>
            </a:r>
            <a:r>
              <a:rPr lang="ru-RU" dirty="0"/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гуманитаризацию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математических и естественнонаучных предметов, экологизацию содержания обучения,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понимать и использовать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образовательном процессе идеи и принципы устойчивого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развития.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78106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627" y="186449"/>
            <a:ext cx="10515600" cy="211340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II. </a:t>
            </a:r>
            <a:r>
              <a:rPr lang="ru-RU" b="1" dirty="0">
                <a:solidFill>
                  <a:srgbClr val="002060"/>
                </a:solidFill>
              </a:rPr>
              <a:t>Общепедагогические компетенции учителя</a:t>
            </a:r>
            <a:r>
              <a:rPr lang="ru-RU" b="1" dirty="0"/>
              <a:t> – </a:t>
            </a:r>
            <a:br>
              <a:rPr lang="ru-RU" b="1" dirty="0"/>
            </a:br>
            <a:r>
              <a:rPr lang="ru-RU" b="1" dirty="0">
                <a:solidFill>
                  <a:srgbClr val="002060"/>
                </a:solidFill>
              </a:rPr>
              <a:t>3 компетенции, 14 требований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627" y="2161309"/>
            <a:ext cx="10849304" cy="3435927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Знать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 понимать сущность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педагогическую деятельность в цифровой, инклюзивной и поликультурной средах с целью формирования функциональной грамотности учащихся;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Реализовывать в образовательном процессе личностно ориентированный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подход.</a:t>
            </a:r>
            <a:endParaRPr lang="ru-RU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79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545" y="274090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III.</a:t>
            </a:r>
            <a:r>
              <a:rPr lang="ru-RU" b="1" dirty="0">
                <a:solidFill>
                  <a:srgbClr val="002060"/>
                </a:solidFill>
              </a:rPr>
              <a:t>Предметно-методические компетенции учителя – 4 компетенции, 21 требование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545" y="1599653"/>
            <a:ext cx="10880834" cy="5773354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arenR"/>
            </a:pPr>
            <a:r>
              <a:rPr lang="ru-RU" b="1" dirty="0"/>
              <a:t>Устанавливать в учебном процессе межпредметные связи;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Проектировать и реализовывать контекстное содержание обучения;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Обеспечивать сочетание традиционных, проблемно-исследовательских, активных, коллективных методов и форм обучения, направленных на развитие у школьников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предметных, </a:t>
            </a:r>
            <a:r>
              <a:rPr lang="ru-RU" b="1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личностных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компетенций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функциональной грамотности;</a:t>
            </a:r>
            <a:endParaRPr lang="ru-RU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Разрабатывать и внедрять в учебный процесс задачи, подобные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PISA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–заданиям, с целью развития и диагностики функциональной грамотности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учащихся.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arenR"/>
            </a:pPr>
            <a:endParaRPr lang="ru-RU" dirty="0"/>
          </a:p>
          <a:p>
            <a:pPr marL="514350" indent="-514350" algn="just">
              <a:buFont typeface="+mj-lt"/>
              <a:buAutoNum type="arabicParenR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9618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116" y="0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IV. </a:t>
            </a:r>
            <a:r>
              <a:rPr lang="ru-RU" b="1" dirty="0">
                <a:solidFill>
                  <a:srgbClr val="002060"/>
                </a:solidFill>
              </a:rPr>
              <a:t>Технологические компетенции учителя –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3 компетенции, 13 требований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775" y="1503608"/>
            <a:ext cx="10828283" cy="569597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выбор и внедрение эффективных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проблемно-исследовательских методик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 технологий, ИКТ, обеспечивающих развитие предметных, метапредметных и </a:t>
            </a:r>
            <a:r>
              <a:rPr lang="ru-RU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личностных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компетенций школьников, разных видов функциональной грамотности, в том числе критического мышления, креативности, навыков сотрудничества и продуктивной коммуникации;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Проектировать и реализовывать проблемно-развивающие уроки на основе эксперимента, исследования, проектной деятельности и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-подхода;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Проектировать и внедрять собственные научно-методические разработки, направленные на эффективное формирование функциональной грамотности учащихся</a:t>
            </a:r>
            <a:r>
              <a:rPr lang="ru-RU" dirty="0"/>
              <a:t>.</a:t>
            </a:r>
          </a:p>
          <a:p>
            <a:pPr marL="514350" indent="-514350" algn="just">
              <a:buFont typeface="+mj-lt"/>
              <a:buAutoNum type="arabicParenR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3262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28490"/>
            <a:ext cx="10515600" cy="1960528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</a:rPr>
              <a:t>V. </a:t>
            </a:r>
            <a:r>
              <a:rPr lang="ru-RU" b="1" dirty="0">
                <a:solidFill>
                  <a:srgbClr val="002060"/>
                </a:solidFill>
              </a:rPr>
              <a:t>Психологические компетенции учителя –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4 компетенции, 25 требований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672" y="1856509"/>
            <a:ext cx="11206655" cy="3823855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ru-RU" b="1" dirty="0"/>
              <a:t>Открытость к новому педагогическому опыту и инновациям;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и поддержка развивающей информационно-образовательной среды в школе и благоприятного микроклимата в классном коллективе;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 к целенаправленному формированию функциональной грамотности школьников;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ru-RU" b="1" dirty="0">
                <a:effectLst/>
                <a:ea typeface="Times New Roman" panose="02020603050405020304" pitchFamily="18" charset="0"/>
              </a:rPr>
              <a:t>Рефлексия процесса формирования функциональной </a:t>
            </a:r>
            <a:r>
              <a:rPr lang="ru-RU" b="1" dirty="0" smtClean="0">
                <a:effectLst/>
                <a:ea typeface="Times New Roman" panose="02020603050405020304" pitchFamily="18" charset="0"/>
              </a:rPr>
              <a:t>грамотности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631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315358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Что сделано на 2 этапе НИР 2023 г.?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0594"/>
            <a:ext cx="11134060" cy="604981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600" dirty="0" smtClean="0"/>
              <a:t>Осуществлен </a:t>
            </a:r>
            <a:r>
              <a:rPr lang="ru-RU" sz="2600" i="1" dirty="0" smtClean="0"/>
              <a:t>анализ четырех действующих учебных программ по педагогическим дисциплинам</a:t>
            </a:r>
            <a:r>
              <a:rPr lang="ru-RU" sz="2600" dirty="0" smtClean="0"/>
              <a:t>: «Основы педагогики и психологии», «Педагогика», «Педагогические технологии», «Инновационные практики в образовании».</a:t>
            </a:r>
          </a:p>
          <a:p>
            <a:pPr marL="0" indent="0" algn="just">
              <a:buNone/>
            </a:pPr>
            <a:r>
              <a:rPr lang="ru-RU" sz="2600" b="1" dirty="0" smtClean="0"/>
              <a:t>ВЫВОДЫ.</a:t>
            </a:r>
          </a:p>
          <a:p>
            <a:pPr marL="0" indent="0" algn="just">
              <a:buNone/>
            </a:pPr>
            <a:r>
              <a:rPr lang="ru-RU" sz="2600" dirty="0" smtClean="0"/>
              <a:t>1. Действующие </a:t>
            </a:r>
            <a:r>
              <a:rPr lang="ru-RU" sz="2600" dirty="0"/>
              <a:t>учебные программы по </a:t>
            </a:r>
            <a:r>
              <a:rPr lang="ru-RU" sz="2600" dirty="0" smtClean="0"/>
              <a:t>названным педагогическим </a:t>
            </a:r>
            <a:r>
              <a:rPr lang="ru-RU" sz="2600" dirty="0"/>
              <a:t>дисциплинам </a:t>
            </a:r>
            <a:r>
              <a:rPr lang="ru-RU" sz="2600" i="1" dirty="0"/>
              <a:t>в разной степени </a:t>
            </a:r>
            <a:r>
              <a:rPr lang="ru-RU" sz="2600" i="1" dirty="0" smtClean="0"/>
              <a:t>отражают </a:t>
            </a:r>
            <a:r>
              <a:rPr lang="ru-RU" sz="2600" i="1" dirty="0"/>
              <a:t>задачу </a:t>
            </a:r>
            <a:r>
              <a:rPr lang="ru-RU" sz="2600" i="1" dirty="0" smtClean="0"/>
              <a:t>подготовки </a:t>
            </a:r>
            <a:r>
              <a:rPr lang="ru-RU" sz="2600" i="1" dirty="0"/>
              <a:t>будущих </a:t>
            </a:r>
            <a:r>
              <a:rPr lang="ru-RU" sz="2600" i="1" dirty="0" smtClean="0"/>
              <a:t>учителей-предметников </a:t>
            </a:r>
            <a:r>
              <a:rPr lang="ru-RU" sz="2600" dirty="0"/>
              <a:t>к формированию функциональной </a:t>
            </a:r>
            <a:r>
              <a:rPr lang="ru-RU" sz="2600" dirty="0" smtClean="0"/>
              <a:t>грамотности </a:t>
            </a:r>
            <a:r>
              <a:rPr lang="ru-RU" sz="2600" dirty="0"/>
              <a:t>(ФГ</a:t>
            </a:r>
            <a:r>
              <a:rPr lang="ru-RU" sz="2600" dirty="0" smtClean="0"/>
              <a:t>) школьников.         </a:t>
            </a:r>
          </a:p>
          <a:p>
            <a:pPr marL="0" indent="0" algn="just">
              <a:buNone/>
            </a:pPr>
            <a:r>
              <a:rPr lang="ru-RU" sz="2600" dirty="0" smtClean="0"/>
              <a:t>2. Подготовка </a:t>
            </a:r>
            <a:r>
              <a:rPr lang="ru-RU" sz="2600" dirty="0"/>
              <a:t>будущих учителей к формированию </a:t>
            </a:r>
            <a:r>
              <a:rPr lang="ru-RU" sz="2600" dirty="0" smtClean="0"/>
              <a:t>ФГ школьников носит </a:t>
            </a:r>
            <a:r>
              <a:rPr lang="ru-RU" sz="2600" i="1" dirty="0" smtClean="0"/>
              <a:t>рассредоточенный характер </a:t>
            </a:r>
            <a:r>
              <a:rPr lang="ru-RU" sz="2600" dirty="0" smtClean="0"/>
              <a:t>и осуществляется на основе принципов </a:t>
            </a:r>
            <a:r>
              <a:rPr lang="ru-RU" sz="2600" i="1" dirty="0" smtClean="0"/>
              <a:t>непрерывности и содержательно-технологической преемственности </a:t>
            </a:r>
            <a:r>
              <a:rPr lang="ru-RU" sz="2600" dirty="0" smtClean="0"/>
              <a:t>в обучении будущих педагогов.  </a:t>
            </a:r>
          </a:p>
          <a:p>
            <a:pPr marL="0" indent="0" algn="just">
              <a:buNone/>
            </a:pPr>
            <a:r>
              <a:rPr lang="ru-RU" dirty="0" smtClean="0"/>
              <a:t>3. </a:t>
            </a:r>
            <a:r>
              <a:rPr lang="ru-RU" dirty="0"/>
              <a:t>В</a:t>
            </a:r>
            <a:r>
              <a:rPr lang="ru-RU" dirty="0" smtClean="0"/>
              <a:t> большей мере на формирование готовности будущих учителей-предметников к развитию ФГ учащихся </a:t>
            </a:r>
            <a:r>
              <a:rPr lang="ru-RU" dirty="0"/>
              <a:t>направлена </a:t>
            </a:r>
            <a:r>
              <a:rPr lang="ru-RU" dirty="0" smtClean="0"/>
              <a:t>дисциплина </a:t>
            </a:r>
            <a:r>
              <a:rPr lang="ru-RU" i="1" dirty="0"/>
              <a:t>«Инновационные практики в образовании»</a:t>
            </a:r>
            <a:r>
              <a:rPr lang="ru-RU" dirty="0" smtClean="0"/>
              <a:t>. Однако учебная программа по этой дисциплине требует обновления и уточнения.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32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893" y="216269"/>
            <a:ext cx="10155865" cy="48230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Обновлена УП «Инновационные практики в образовании»: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302" y="698573"/>
            <a:ext cx="10985205" cy="574475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1.Сформулирована БПК-6 : </a:t>
            </a:r>
            <a:r>
              <a:rPr lang="ru-RU" dirty="0"/>
              <a:t>«Внедрять в образовательный процесс учреждений общего среднего образования эффективные методы, формы и средства обучения и воспитания, инновационные педагогические технологии с использованием актуальных контекстных задач-ситуаций (заданий) для развития функциональной грамотности обучающихся</a:t>
            </a:r>
            <a:r>
              <a:rPr lang="ru-RU" dirty="0" smtClean="0"/>
              <a:t>».</a:t>
            </a:r>
          </a:p>
          <a:p>
            <a:pPr marL="0" indent="0" algn="just">
              <a:buNone/>
            </a:pPr>
            <a:r>
              <a:rPr lang="ru-RU" dirty="0" smtClean="0"/>
              <a:t>2.</a:t>
            </a:r>
            <a:r>
              <a:rPr lang="ru-RU" dirty="0"/>
              <a:t> Скорректированы учебно-методические карты дисциплины с учетом обновленных форм контроля. </a:t>
            </a:r>
          </a:p>
          <a:p>
            <a:pPr marL="0" indent="0" algn="just">
              <a:buNone/>
            </a:pPr>
            <a:r>
              <a:rPr lang="ru-RU" dirty="0" smtClean="0"/>
              <a:t>3. Дополнен </a:t>
            </a:r>
            <a:r>
              <a:rPr lang="ru-RU" dirty="0"/>
              <a:t>список литературы 10 источниками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4. </a:t>
            </a:r>
            <a:r>
              <a:rPr lang="ru-RU" dirty="0"/>
              <a:t>В информационно-методической части программы уточнены или расширены формы и методы диагностики формируемых компетенций студентов, критерии оценивания знаний и компетенций студентов на зачете. </a:t>
            </a:r>
          </a:p>
          <a:p>
            <a:pPr marL="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73084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1125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  ВНК-2 ФГ  ПЕДАГОГИКА И ПСИХОЛОГИЯ   2 этап 2023 г. «Разработать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обучающихся» </vt:lpstr>
      <vt:lpstr>В 2022 г. разработана и представлена структурная модель готовности будущих учителей – предметников к формированию функциональной грамотности школьников, состоящая из пяти групп компетенций:</vt:lpstr>
      <vt:lpstr>  I.Общекультурные компетенции учителя-предметника –  3 компетенции, 10 требований </vt:lpstr>
      <vt:lpstr>II. Общепедагогические компетенции учителя –  3 компетенции, 14 требований </vt:lpstr>
      <vt:lpstr>III.Предметно-методические компетенции учителя – 4 компетенции, 21 требование </vt:lpstr>
      <vt:lpstr> IV. Технологические компетенции учителя –  3 компетенции, 13 требований </vt:lpstr>
      <vt:lpstr>V. Психологические компетенции учителя –  4 компетенции, 25 требований </vt:lpstr>
      <vt:lpstr>Что сделано на 2 этапе НИР 2023 г.?</vt:lpstr>
      <vt:lpstr>Обновлена УП «Инновационные практики в образовании»:</vt:lpstr>
      <vt:lpstr>УП «Инновационные практики в образовании»: содержательные дополнения</vt:lpstr>
      <vt:lpstr>Тема 4. Условия развития компетенций и функциональной грамотности обучающихся в образовательном процессе  </vt:lpstr>
      <vt:lpstr>Тема 4. Условия развития компетенций и функциональной грамотности обучающихся в образовательном процессе</vt:lpstr>
      <vt:lpstr>Авторские публикации по теме НИР за первое полугодие 2023 г. (1 статья, 1 материалы)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ВНК – ФГ 21-002 ПЕДАГОГИКА И ПСИХОЛОГИЯ   Раскрыть специфику формулирования требований к образовательным результатам в виде компетенций будущих учителей-предметников,  отражающих их готовность к формированию функциональной грамотности учащихся</dc:title>
  <dc:creator>БГПУ</dc:creator>
  <cp:lastModifiedBy>БГПУ</cp:lastModifiedBy>
  <cp:revision>67</cp:revision>
  <cp:lastPrinted>2022-11-22T19:06:26Z</cp:lastPrinted>
  <dcterms:created xsi:type="dcterms:W3CDTF">2022-09-16T10:57:04Z</dcterms:created>
  <dcterms:modified xsi:type="dcterms:W3CDTF">2023-06-05T13:35:12Z</dcterms:modified>
</cp:coreProperties>
</file>