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06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518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5676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2759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77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389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149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999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07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062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988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8EB3F-DCD0-4F1D-9000-2F9C6999878F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1B092C8-2D3B-414E-9D81-5AA5D331B9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56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9AE96-6D77-4D3F-8373-9EEF06E9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261" y="3920602"/>
            <a:ext cx="11348986" cy="68652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9D0D27-1B23-4E61-82FF-B8F6CF23D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218" y="5017882"/>
            <a:ext cx="8637072" cy="1071095"/>
          </a:xfrm>
        </p:spPr>
        <p:txBody>
          <a:bodyPr/>
          <a:lstStyle/>
          <a:p>
            <a:pPr algn="ctr"/>
            <a:r>
              <a:rPr lang="ru-RU" b="1" dirty="0"/>
              <a:t>М.Ф. </a:t>
            </a:r>
            <a:r>
              <a:rPr lang="ru-RU" b="1" dirty="0" err="1"/>
              <a:t>Бакунович</a:t>
            </a:r>
            <a:r>
              <a:rPr lang="ru-RU" b="1" dirty="0"/>
              <a:t>, О.М. Евдокимова, С.А. Корзун, О.А. Станкевич</a:t>
            </a:r>
          </a:p>
          <a:p>
            <a:pPr algn="ctr"/>
            <a:r>
              <a:rPr lang="ru-RU" dirty="0"/>
              <a:t>Срок выполнения этапа № 2: 01.04.2023 – 30.06.2023</a:t>
            </a:r>
          </a:p>
        </p:txBody>
      </p:sp>
    </p:spTree>
    <p:extLst>
      <p:ext uri="{BB962C8B-B14F-4D97-AF65-F5344CB8AC3E}">
        <p14:creationId xmlns:p14="http://schemas.microsoft.com/office/powerpoint/2010/main" val="2700909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476BA4-46E5-47EC-9BD2-BF6E17AD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Задачи этапа: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BF7A87-A186-46BC-BED3-24C596CEF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780674"/>
            <a:ext cx="10516298" cy="3685671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/>
              <a:t>Обосновать необходимость обновления учебных программ.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/>
              <a:t>Внести предложения по обновлению каждого структурного компонента учебной программы.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/>
              <a:t>Разработать учебную программу нового поколения, ориентированную на подготовку будущих педагогических работников к формированию функциональной грамотности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1768360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Обновление учебной программы по дисциплине «Социальная психология»: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8"/>
            <a:ext cx="10718429" cy="3732907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Модернизация учебной дисциплины согласно рефлексивно-деятельностной парадигме обучения в контексте приоритетов устойчивого развития общества.</a:t>
            </a:r>
          </a:p>
          <a:p>
            <a:pPr algn="just"/>
            <a:r>
              <a:rPr lang="ru-RU" dirty="0"/>
              <a:t>Формирование у будущих педагогов глобальных компетенций, являющихся ценностно-интегративных компонентом функциональной грамотности </a:t>
            </a:r>
          </a:p>
          <a:p>
            <a:pPr algn="just"/>
            <a:r>
              <a:rPr lang="ru-RU" dirty="0"/>
              <a:t>Формирование профессионального самосознания. Коммуникативной и </a:t>
            </a:r>
            <a:r>
              <a:rPr lang="ru-RU" dirty="0" err="1"/>
              <a:t>конфликтологической</a:t>
            </a:r>
            <a:r>
              <a:rPr lang="ru-RU" dirty="0"/>
              <a:t> грамотности, развитие социального и эмоционального интеллекта и пр.</a:t>
            </a:r>
          </a:p>
        </p:txBody>
      </p:sp>
    </p:spTree>
    <p:extLst>
      <p:ext uri="{BB962C8B-B14F-4D97-AF65-F5344CB8AC3E}">
        <p14:creationId xmlns:p14="http://schemas.microsoft.com/office/powerpoint/2010/main" val="50227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65B42-E028-4C57-9DE0-4A1D80EBD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Обновление учебной программы по дисциплине «Социальная психология»: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43B04D-EA93-4748-AA9B-30D7D5B1E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8"/>
            <a:ext cx="10718429" cy="394989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Снижение «психологической неграмотности» (хамство, грубость и др.), формирование психологической грамотности и возможность ее применения в профессиональной деятельности педагога</a:t>
            </a:r>
          </a:p>
          <a:p>
            <a:pPr algn="just"/>
            <a:r>
              <a:rPr lang="ru-RU" dirty="0"/>
              <a:t>Подготовка будущих педагогов к проведению воспитательных воздействий на школьников с целью профилактики нежелательных личностных образований (тревожность, неуверенность, заниженная самооценка и др.).</a:t>
            </a:r>
          </a:p>
          <a:p>
            <a:pPr algn="just"/>
            <a:r>
              <a:rPr lang="ru-RU" dirty="0"/>
              <a:t>Предупреждение девиантного и </a:t>
            </a:r>
            <a:r>
              <a:rPr lang="ru-RU" dirty="0" err="1"/>
              <a:t>аддиктивного</a:t>
            </a:r>
            <a:r>
              <a:rPr lang="ru-RU" dirty="0"/>
              <a:t> поведения, результатов негативных информационных воздействий у субъектов образовательного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1286565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0F7A1-234C-4893-A097-4B1CB38F9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470" y="2095958"/>
            <a:ext cx="8619060" cy="2050065"/>
          </a:xfrm>
        </p:spPr>
        <p:txBody>
          <a:bodyPr/>
          <a:lstStyle/>
          <a:p>
            <a:pPr algn="ctr"/>
            <a:r>
              <a:rPr lang="ru-RU" dirty="0"/>
              <a:t>Учебная программа нового поколения по учебной дисциплине «Социальная психология»</a:t>
            </a:r>
          </a:p>
        </p:txBody>
      </p:sp>
    </p:spTree>
    <p:extLst>
      <p:ext uri="{BB962C8B-B14F-4D97-AF65-F5344CB8AC3E}">
        <p14:creationId xmlns:p14="http://schemas.microsoft.com/office/powerpoint/2010/main" val="1704875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39D3EBCC-8F2E-4871-BD76-5B90B4DA4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456963"/>
              </p:ext>
            </p:extLst>
          </p:nvPr>
        </p:nvGraphicFramePr>
        <p:xfrm>
          <a:off x="9625" y="1"/>
          <a:ext cx="12182374" cy="690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2695">
                  <a:extLst>
                    <a:ext uri="{9D8B030D-6E8A-4147-A177-3AD203B41FA5}">
                      <a16:colId xmlns:a16="http://schemas.microsoft.com/office/drawing/2014/main" val="366783248"/>
                    </a:ext>
                  </a:extLst>
                </a:gridCol>
                <a:gridCol w="2849078">
                  <a:extLst>
                    <a:ext uri="{9D8B030D-6E8A-4147-A177-3AD203B41FA5}">
                      <a16:colId xmlns:a16="http://schemas.microsoft.com/office/drawing/2014/main" val="484040666"/>
                    </a:ext>
                  </a:extLst>
                </a:gridCol>
                <a:gridCol w="2210601">
                  <a:extLst>
                    <a:ext uri="{9D8B030D-6E8A-4147-A177-3AD203B41FA5}">
                      <a16:colId xmlns:a16="http://schemas.microsoft.com/office/drawing/2014/main" val="779846981"/>
                    </a:ext>
                  </a:extLst>
                </a:gridCol>
              </a:tblGrid>
              <a:tr h="103231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Универсальные компетенции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Примерное содержание программы по учебной дисциплине «Социальная психология»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Вид функциональной грамотности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727523"/>
                  </a:ext>
                </a:extLst>
              </a:tr>
              <a:tr h="771047">
                <a:tc>
                  <a:txBody>
                    <a:bodyPr/>
                    <a:lstStyle/>
                    <a:p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УК-2. Работать в команде, толерантно воспринимать социальные, этнические, конфессиональные, культурные и иные различия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 манипулирование в межличностных отношениях. 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Основные способы защиты от скрытого управления и манипулирования.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Условия и способы повышения эффективности речевого воздействия в профессиональной деятельности педагогов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эмпатического слушания.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 интерпретации невербального поведения педагогов</a:t>
                      </a:r>
                      <a:endParaRPr lang="ru-RU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Глобальные компетенции, информационная грамотность, гибкие навыки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013340"/>
                  </a:ext>
                </a:extLst>
              </a:tr>
              <a:tr h="5054641">
                <a:tc>
                  <a:txBody>
                    <a:bodyPr/>
                    <a:lstStyle/>
                    <a:p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освоения этой компетенции будущий учитель-предметник должен:</a:t>
                      </a:r>
                    </a:p>
                    <a:p>
                      <a:r>
                        <a:rPr lang="ru-RU" sz="13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Знать и понимать</a:t>
                      </a:r>
                      <a:endParaRPr lang="ru-RU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сущность и закономерности процессов общения и взаимодействия людей;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психологическую сущность и закономерности межличностных отношений;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психологическую характеристику и феномены процесса социализации личности;</a:t>
                      </a:r>
                    </a:p>
                    <a:p>
                      <a:r>
                        <a:rPr lang="ru-RU" sz="13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Уметь</a:t>
                      </a:r>
                      <a:endParaRPr lang="ru-RU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устанавливать и поддерживать контакт в общении;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использовать различные средства общения в зависимости от коммуникативной задачи;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предупреждать и разрешать конфликты.</a:t>
                      </a:r>
                    </a:p>
                    <a:p>
                      <a:r>
                        <a:rPr lang="ru-RU" sz="13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Быть способным</a:t>
                      </a:r>
                      <a:endParaRPr lang="ru-RU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сотрудничать и взаимодействовать;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устанавливать, развивать и поддерживать социальные связи в качестве лидера и участника команды, брать и распределять ответственность, координировать командную работу;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выявлять современные социокультурные контексты и адаптировать к ним коммуникативные задачи и действия;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вести переговоры (способность убеждать других, обосновывать свою позицию, уважать интересы других, учитывать социальное и культурное разнообразие, современные социокультурные контексты);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понимать возможность объективных конфликтов интересов между социальными группами;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поддерживать с людьми сильные и слабые связи. 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876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93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39D3EBCC-8F2E-4871-BD76-5B90B4DA4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553118"/>
              </p:ext>
            </p:extLst>
          </p:nvPr>
        </p:nvGraphicFramePr>
        <p:xfrm>
          <a:off x="9625" y="1"/>
          <a:ext cx="12182374" cy="6933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2695">
                  <a:extLst>
                    <a:ext uri="{9D8B030D-6E8A-4147-A177-3AD203B41FA5}">
                      <a16:colId xmlns:a16="http://schemas.microsoft.com/office/drawing/2014/main" val="366783248"/>
                    </a:ext>
                  </a:extLst>
                </a:gridCol>
                <a:gridCol w="2849078">
                  <a:extLst>
                    <a:ext uri="{9D8B030D-6E8A-4147-A177-3AD203B41FA5}">
                      <a16:colId xmlns:a16="http://schemas.microsoft.com/office/drawing/2014/main" val="484040666"/>
                    </a:ext>
                  </a:extLst>
                </a:gridCol>
                <a:gridCol w="2210601">
                  <a:extLst>
                    <a:ext uri="{9D8B030D-6E8A-4147-A177-3AD203B41FA5}">
                      <a16:colId xmlns:a16="http://schemas.microsoft.com/office/drawing/2014/main" val="779846981"/>
                    </a:ext>
                  </a:extLst>
                </a:gridCol>
              </a:tblGrid>
              <a:tr h="95895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Базовые профессиональные компетенции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Примерное содержание программы по учебной дисциплине «Социальная психология»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Вид функциональной грамотности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727523"/>
                  </a:ext>
                </a:extLst>
              </a:tr>
              <a:tr h="915505"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БПК-2. Осуществлять взаимодействие с участниками образовательного процесса с учетом индивидуально-психологических особенностей обучающихся, использовать социально-психологические знания при управлении коллективной работой в профессиональной деятельности;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 манипулирование в межличностных отношениях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Основные способы защиты от скрытого управления и манипулирования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Условия и способы повышения эффективности речевого воздействия в профессиональной деятельности педагогов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эмпатического слушания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 интерпретации невербального поведения педагогов</a:t>
                      </a:r>
                      <a:endParaRPr lang="ru-RU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Глобальные компетенции, креативное мышление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013340"/>
                  </a:ext>
                </a:extLst>
              </a:tr>
              <a:tr h="4872851"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освоения этой компетенции будущий учитель-предметник должен:</a:t>
                      </a:r>
                    </a:p>
                    <a:p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Знать и понимать</a:t>
                      </a: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сущность и закономерности процессов общения людей в ситуации педагогического взаимодействия;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психологические основы взаимодействия учителя с семьей обучающегося;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психологическую сущность конфликта в ситуации педагогического взаимодействия, закономерности его развития и управления им;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психологическую характеристику и феномены процесса социализации личности;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психологическую характеристику основных видов девиантного поведения.</a:t>
                      </a:r>
                    </a:p>
                    <a:p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Уметь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устанавливать и поддерживать контакт в общении;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использовать различные средства педагогического общения в зависимости от целей и задач обучения и воспитания;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предупреждать и разрешать конфликты;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соотносить формы и способы коммуникации с целями и задачами обучения и воспитания.</a:t>
                      </a:r>
                    </a:p>
                    <a:p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Быть способным</a:t>
                      </a:r>
                      <a:endParaRPr lang="ru-RU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сотрудничать и взаимодействовать в образовательных целях в качестве лидера и участника команды;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устанавливать, развивать и поддерживать социальные связи в качестве учителя-предметника и классного руководителя;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брать и распределять ответственность, координировать работу классного и коллектива;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вести переговоры с участниками образовательного процесса учитывая социальное и культурное разнообразие, современные социокультурные контексты;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создавать психологически безопасную среду в образовательном пространстве школы.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876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151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9AE96-6D77-4D3F-8373-9EEF06E9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261" y="3920602"/>
            <a:ext cx="11348986" cy="68652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9D0D27-1B23-4E61-82FF-B8F6CF23D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218" y="5017882"/>
            <a:ext cx="8637072" cy="1071095"/>
          </a:xfrm>
        </p:spPr>
        <p:txBody>
          <a:bodyPr/>
          <a:lstStyle/>
          <a:p>
            <a:pPr algn="ctr"/>
            <a:r>
              <a:rPr lang="ru-RU" b="1" dirty="0"/>
              <a:t>М.Ф. </a:t>
            </a:r>
            <a:r>
              <a:rPr lang="ru-RU" b="1" dirty="0" err="1"/>
              <a:t>Бакунович</a:t>
            </a:r>
            <a:r>
              <a:rPr lang="ru-RU" b="1" dirty="0"/>
              <a:t>, О.М. Евдокимова, С.А. Корзун, О.А. Станкевич</a:t>
            </a:r>
          </a:p>
          <a:p>
            <a:pPr algn="ctr"/>
            <a:r>
              <a:rPr lang="ru-RU" dirty="0"/>
              <a:t>Срок выполнения этапа № 2: 01.04.2023 – 30.06.2023</a:t>
            </a:r>
          </a:p>
        </p:txBody>
      </p:sp>
    </p:spTree>
    <p:extLst>
      <p:ext uri="{BB962C8B-B14F-4D97-AF65-F5344CB8AC3E}">
        <p14:creationId xmlns:p14="http://schemas.microsoft.com/office/powerpoint/2010/main" val="3672134704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Галерея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172</TotalTime>
  <Words>742</Words>
  <Application>Microsoft Office PowerPoint</Application>
  <PresentationFormat>Широкоэкранный</PresentationFormat>
  <Paragraphs>83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Галерея</vt:lpstr>
      <vt:lpstr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vt:lpstr>
      <vt:lpstr>Задачи этапа:</vt:lpstr>
      <vt:lpstr>Обновление учебной программы по дисциплине «Социальная психология»:</vt:lpstr>
      <vt:lpstr>Обновление учебной программы по дисциплине «Социальная психология»:</vt:lpstr>
      <vt:lpstr>Учебная программа нового поколения по учебной дисциплине «Социальная психология»</vt:lpstr>
      <vt:lpstr>Презентация PowerPoint</vt:lpstr>
      <vt:lpstr>Презентация PowerPoint</vt:lpstr>
      <vt:lpstr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dc:title>
  <dc:creator>Olga</dc:creator>
  <cp:lastModifiedBy>- MILANA -</cp:lastModifiedBy>
  <cp:revision>9</cp:revision>
  <dcterms:created xsi:type="dcterms:W3CDTF">2023-06-05T09:00:20Z</dcterms:created>
  <dcterms:modified xsi:type="dcterms:W3CDTF">2023-06-06T09:10:29Z</dcterms:modified>
</cp:coreProperties>
</file>