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  <p:sldMasterId id="2147483714" r:id="rId2"/>
  </p:sldMasterIdLst>
  <p:notesMasterIdLst>
    <p:notesMasterId r:id="rId21"/>
  </p:notesMasterIdLst>
  <p:sldIdLst>
    <p:sldId id="548" r:id="rId3"/>
    <p:sldId id="549" r:id="rId4"/>
    <p:sldId id="553" r:id="rId5"/>
    <p:sldId id="555" r:id="rId6"/>
    <p:sldId id="556" r:id="rId7"/>
    <p:sldId id="557" r:id="rId8"/>
    <p:sldId id="551" r:id="rId9"/>
    <p:sldId id="568" r:id="rId10"/>
    <p:sldId id="552" r:id="rId11"/>
    <p:sldId id="565" r:id="rId12"/>
    <p:sldId id="564" r:id="rId13"/>
    <p:sldId id="559" r:id="rId14"/>
    <p:sldId id="563" r:id="rId15"/>
    <p:sldId id="561" r:id="rId16"/>
    <p:sldId id="562" r:id="rId17"/>
    <p:sldId id="566" r:id="rId18"/>
    <p:sldId id="567" r:id="rId19"/>
    <p:sldId id="550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5B14"/>
    <a:srgbClr val="EFD7EC"/>
    <a:srgbClr val="E0D7E3"/>
    <a:srgbClr val="FEE6D2"/>
    <a:srgbClr val="FED3B0"/>
    <a:srgbClr val="FED8B8"/>
    <a:srgbClr val="00817E"/>
    <a:srgbClr val="85DFFF"/>
    <a:srgbClr val="6FAABF"/>
    <a:srgbClr val="204B8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5" autoAdjust="0"/>
    <p:restoredTop sz="94087" autoAdjust="0"/>
  </p:normalViewPr>
  <p:slideViewPr>
    <p:cSldViewPr>
      <p:cViewPr varScale="1">
        <p:scale>
          <a:sx n="69" d="100"/>
          <a:sy n="69" d="100"/>
        </p:scale>
        <p:origin x="-7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EF962-0F3A-4FBE-994B-6DFF7492668A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7C89E-8F1E-4C43-AD2A-91E2059A1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128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8CE5D-AF73-45E1-AA0F-02B6DBAA340B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40272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C89E-8F1E-4C43-AD2A-91E2059A1CD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3048000" y="1981200"/>
            <a:ext cx="8128000" cy="1371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6604000" y="3886200"/>
            <a:ext cx="4673600" cy="1905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5F7411-3F83-4FFE-A312-FDEFEE38331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158AC-E761-4DB2-BAA7-3847FC57BB7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2414884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304800"/>
            <a:ext cx="2590800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756920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43352-F8D3-4CDC-B00F-D10CA22425F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13577457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 bwMode="ltGray"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488" y="4665663"/>
            <a:ext cx="10245217" cy="85308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600">
                <a:gradFill flip="none" rotWithShape="1"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485" y="6012399"/>
            <a:ext cx="10245219" cy="46325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300" b="1" baseline="0">
                <a:gradFill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</a:gra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16136835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 bwMode="ltGray"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486" y="1600203"/>
            <a:ext cx="10245217" cy="152349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485" y="6010737"/>
            <a:ext cx="10245219" cy="549876"/>
          </a:xfrm>
        </p:spPr>
        <p:txBody>
          <a:bodyPr>
            <a:no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Tx/>
              <a:buNone/>
              <a:defRPr lang="en-US" sz="1300" b="1" kern="1200" baseline="0" dirty="0">
                <a:gradFill>
                  <a:gsLst>
                    <a:gs pos="0">
                      <a:schemeClr val="bg2"/>
                    </a:gs>
                    <a:gs pos="86000">
                      <a:schemeClr val="bg2"/>
                    </a:gs>
                  </a:gsLst>
                  <a:lin ang="5400000" scaled="0"/>
                </a:gradFill>
                <a:latin typeface="Segoe UI Semibold" pitchFamily="34" charset="0"/>
                <a:ea typeface="+mn-ea"/>
                <a:cs typeface="+mn-c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82552014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 bwMode="ltGray"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195" y="1004888"/>
            <a:ext cx="9325816" cy="1523494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2200">
                <a:gradFill flip="none" rotWithShape="1">
                  <a:gsLst>
                    <a:gs pos="0">
                      <a:schemeClr val="accent1"/>
                    </a:gs>
                    <a:gs pos="86000">
                      <a:schemeClr val="accent1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4134016"/>
            <a:ext cx="9325817" cy="461665"/>
          </a:xfrm>
        </p:spPr>
        <p:txBody>
          <a:bodyPr lIns="4572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gradFill>
                  <a:gsLst>
                    <a:gs pos="0">
                      <a:schemeClr val="bg1"/>
                    </a:gs>
                    <a:gs pos="86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0053" y="3229233"/>
            <a:ext cx="10245219" cy="922638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000" b="0" i="0" u="none" strike="noStrike" kern="1200" cap="none" spc="-64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="" xmlns:p14="http://schemas.microsoft.com/office/powerpoint/2010/main" val="418585148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6" y="365126"/>
            <a:ext cx="10977033" cy="29084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7486" y="1600200"/>
            <a:ext cx="10977033" cy="15886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 marL="237744" indent="-237744">
              <a:lnSpc>
                <a:spcPts val="2200"/>
              </a:lnSpc>
              <a:spcBef>
                <a:spcPts val="1100"/>
              </a:spcBef>
              <a:defRPr sz="1600"/>
            </a:lvl2pPr>
            <a:lvl3pPr>
              <a:lnSpc>
                <a:spcPts val="2200"/>
              </a:lnSpc>
              <a:spcBef>
                <a:spcPts val="0"/>
              </a:spcBef>
              <a:defRPr sz="1600"/>
            </a:lvl3pPr>
            <a:lvl4pPr>
              <a:lnSpc>
                <a:spcPts val="2200"/>
              </a:lnSpc>
              <a:spcBef>
                <a:spcPts val="0"/>
              </a:spcBef>
              <a:defRPr sz="1600"/>
            </a:lvl4pPr>
            <a:lvl5pPr>
              <a:lnSpc>
                <a:spcPts val="22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9879" y="6365988"/>
            <a:ext cx="322760" cy="199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1FD2-AF65-4559-B5BB-AE7FBFFEA02E}" type="slidenum">
              <a:rPr lang="en-US" smtClean="0">
                <a:latin typeface="Verdana" pitchFamily="34" charset="0"/>
                <a:cs typeface="Verdana" pitchFamily="34" charset="0"/>
              </a:rPr>
              <a:pPr/>
              <a:t>‹#›</a:t>
            </a:fld>
            <a:r>
              <a:rPr lang="en-US">
                <a:latin typeface="Verdana" pitchFamily="34" charset="0"/>
                <a:cs typeface="Verdana" pitchFamily="34" charset="0"/>
              </a:rPr>
              <a:t> |</a:t>
            </a:r>
            <a:endParaRPr lang="en-US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1" name="Footer Placeholder 52"/>
          <p:cNvSpPr>
            <a:spLocks noGrp="1"/>
          </p:cNvSpPr>
          <p:nvPr>
            <p:ph type="ftr" sz="quarter" idx="3"/>
          </p:nvPr>
        </p:nvSpPr>
        <p:spPr>
          <a:xfrm>
            <a:off x="925384" y="6364388"/>
            <a:ext cx="3860800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7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8207915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7486" y="1006950"/>
            <a:ext cx="10968567" cy="804919"/>
          </a:xfrm>
        </p:spPr>
        <p:txBody>
          <a:bodyPr tIns="0" bIns="0" anchor="t"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0" kern="1200" cap="none" spc="-100" baseline="0" dirty="0">
                <a:ln w="3175">
                  <a:noFill/>
                </a:ln>
                <a:gradFill flip="none" rotWithShape="1"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8618" y="1930406"/>
            <a:ext cx="10962217" cy="282129"/>
          </a:xfrm>
        </p:spPr>
        <p:txBody>
          <a:bodyPr/>
          <a:lstStyle>
            <a:lvl1pPr marL="228600" indent="-228600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•"/>
              <a:defRPr sz="2200" b="0">
                <a:latin typeface="+mj-lt"/>
              </a:defRPr>
            </a:lvl1pPr>
            <a:lvl2pPr>
              <a:defRPr lang="en-US" sz="2200" kern="1200" dirty="0" smtClean="0">
                <a:gradFill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237744" lvl="1" indent="-237744" algn="l" defTabSz="914363" rtl="0" eaLnBrk="1" latinLnBrk="0" hangingPunct="1">
              <a:lnSpc>
                <a:spcPts val="2200"/>
              </a:lnSpc>
              <a:spcBef>
                <a:spcPts val="1100"/>
              </a:spcBef>
              <a:buClr>
                <a:schemeClr val="bg2"/>
              </a:buClr>
              <a:buSzPct val="90000"/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</p:txBody>
      </p:sp>
      <p:pic>
        <p:nvPicPr>
          <p:cNvPr id="26" name="Picture 2" descr="\\.psf\Home\Desktop\newDividerMas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0656"/>
            <a:ext cx="12192000" cy="847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8853133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84" y="1600203"/>
            <a:ext cx="11151917" cy="1486561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 marL="0" indent="0">
              <a:lnSpc>
                <a:spcPts val="2200"/>
              </a:lnSpc>
              <a:buNone/>
              <a:defRPr lang="en-US" sz="1600" kern="1200" dirty="0" smtClean="0">
                <a:gradFill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600" indent="-228600">
              <a:lnSpc>
                <a:spcPts val="2200"/>
              </a:lnSpc>
              <a:defRPr lang="en-US" sz="1600" kern="1200" dirty="0" smtClean="0">
                <a:gradFill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200" indent="-228600">
              <a:lnSpc>
                <a:spcPct val="90000"/>
              </a:lnSpc>
              <a:defRPr/>
            </a:lvl4pPr>
            <a:lvl5pPr>
              <a:lnSpc>
                <a:spcPts val="22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228600" lvl="1" indent="-22860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457200" lvl="2" indent="-22860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Segoe UI" pitchFamily="34" charset="0"/>
              <a:buChar char="−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9879" y="6365988"/>
            <a:ext cx="322760" cy="199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1FD2-AF65-4559-B5BB-AE7FBFFEA02E}" type="slidenum">
              <a:rPr lang="en-US" smtClean="0">
                <a:latin typeface="Verdana" pitchFamily="34" charset="0"/>
                <a:cs typeface="Verdana" pitchFamily="34" charset="0"/>
              </a:rPr>
              <a:pPr/>
              <a:t>‹#›</a:t>
            </a:fld>
            <a:r>
              <a:rPr lang="en-US" dirty="0">
                <a:latin typeface="Verdana" pitchFamily="34" charset="0"/>
                <a:cs typeface="Verdana" pitchFamily="34" charset="0"/>
              </a:rPr>
              <a:t> |</a:t>
            </a:r>
          </a:p>
        </p:txBody>
      </p:sp>
      <p:sp>
        <p:nvSpPr>
          <p:cNvPr id="32" name="Footer Placeholder 52"/>
          <p:cNvSpPr>
            <a:spLocks noGrp="1"/>
          </p:cNvSpPr>
          <p:nvPr>
            <p:ph type="ftr" sz="quarter" idx="3"/>
          </p:nvPr>
        </p:nvSpPr>
        <p:spPr>
          <a:xfrm>
            <a:off x="925384" y="6364388"/>
            <a:ext cx="3860800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7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63556879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600201"/>
            <a:ext cx="5487829" cy="1517338"/>
          </a:xfrm>
        </p:spPr>
        <p:txBody>
          <a:bodyPr/>
          <a:lstStyle>
            <a:lvl1pPr marL="339976" indent="-339976">
              <a:lnSpc>
                <a:spcPct val="90000"/>
              </a:lnSpc>
              <a:defRPr sz="2400"/>
            </a:lvl1pPr>
            <a:lvl2pPr marL="673338" indent="-325424">
              <a:lnSpc>
                <a:spcPct val="90000"/>
              </a:lnSpc>
              <a:defRPr sz="2000"/>
            </a:lvl2pPr>
            <a:lvl3pPr marL="953785" indent="-288384">
              <a:lnSpc>
                <a:spcPct val="90000"/>
              </a:lnSpc>
              <a:defRPr sz="1800"/>
            </a:lvl3pPr>
            <a:lvl4pPr marL="1227618" indent="-273833">
              <a:lnSpc>
                <a:spcPct val="90000"/>
              </a:lnSpc>
              <a:defRPr sz="1600"/>
            </a:lvl4pPr>
            <a:lvl5pPr marL="1516002" indent="-280447">
              <a:lnSpc>
                <a:spcPct val="90000"/>
              </a:lnSpc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1"/>
            <a:ext cx="5487829" cy="1517338"/>
          </a:xfrm>
        </p:spPr>
        <p:txBody>
          <a:bodyPr/>
          <a:lstStyle>
            <a:lvl1pPr marL="347914" indent="-347914">
              <a:lnSpc>
                <a:spcPct val="90000"/>
              </a:lnSpc>
              <a:defRPr sz="2400"/>
            </a:lvl1pPr>
            <a:lvl2pPr marL="673338" indent="-339976">
              <a:lnSpc>
                <a:spcPct val="90000"/>
              </a:lnSpc>
              <a:defRPr sz="2000"/>
            </a:lvl2pPr>
            <a:lvl3pPr marL="961722" indent="-302936">
              <a:lnSpc>
                <a:spcPct val="90000"/>
              </a:lnSpc>
              <a:defRPr sz="1800"/>
            </a:lvl3pPr>
            <a:lvl4pPr marL="1227618" indent="-265896">
              <a:lnSpc>
                <a:spcPct val="90000"/>
              </a:lnSpc>
              <a:defRPr sz="1600"/>
            </a:lvl4pPr>
            <a:lvl5pPr marL="1516002" indent="-273833">
              <a:lnSpc>
                <a:spcPct val="90000"/>
              </a:lnSpc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9879" y="6365988"/>
            <a:ext cx="322760" cy="199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1FD2-AF65-4559-B5BB-AE7FBFFEA02E}" type="slidenum">
              <a:rPr lang="en-US" smtClean="0">
                <a:latin typeface="Verdana" pitchFamily="34" charset="0"/>
                <a:cs typeface="Verdana" pitchFamily="34" charset="0"/>
              </a:rPr>
              <a:pPr/>
              <a:t>‹#›</a:t>
            </a:fld>
            <a:r>
              <a:rPr lang="en-US">
                <a:latin typeface="Verdana" pitchFamily="34" charset="0"/>
                <a:cs typeface="Verdana" pitchFamily="34" charset="0"/>
              </a:rPr>
              <a:t> |</a:t>
            </a:r>
            <a:endParaRPr lang="en-US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4" name="Footer Placeholder 52"/>
          <p:cNvSpPr>
            <a:spLocks noGrp="1"/>
          </p:cNvSpPr>
          <p:nvPr>
            <p:ph type="ftr" sz="quarter" idx="3"/>
          </p:nvPr>
        </p:nvSpPr>
        <p:spPr>
          <a:xfrm>
            <a:off x="925384" y="6364388"/>
            <a:ext cx="3860800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7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71051746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171" y="1600304"/>
            <a:ext cx="5487829" cy="3046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486" y="2362202"/>
            <a:ext cx="5329767" cy="1613775"/>
          </a:xfrm>
        </p:spPr>
        <p:txBody>
          <a:bodyPr/>
          <a:lstStyle>
            <a:lvl1pPr marL="281770" indent="-281770">
              <a:defRPr sz="2000"/>
            </a:lvl1pPr>
            <a:lvl2pPr marL="562218" indent="-265896">
              <a:defRPr sz="1800"/>
            </a:lvl2pPr>
            <a:lvl3pPr marL="813562" indent="-243407">
              <a:defRPr sz="1600"/>
            </a:lvl3pPr>
            <a:lvl4pPr marL="1050354" indent="-228856">
              <a:defRPr sz="1600"/>
            </a:lvl4pPr>
            <a:lvl5pPr marL="1279210" indent="-206367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688" y="1600201"/>
            <a:ext cx="5487829" cy="3046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688" y="2362203"/>
            <a:ext cx="5487829" cy="1613775"/>
          </a:xfrm>
        </p:spPr>
        <p:txBody>
          <a:bodyPr/>
          <a:lstStyle>
            <a:lvl1pPr marL="296321" indent="-296321">
              <a:defRPr sz="2000"/>
            </a:lvl1pPr>
            <a:lvl2pPr marL="570155" indent="-273833">
              <a:defRPr sz="1800"/>
            </a:lvl2pPr>
            <a:lvl3pPr marL="821499" indent="-244730">
              <a:defRPr sz="1600"/>
            </a:lvl3pPr>
            <a:lvl4pPr marL="1050354" indent="-236793">
              <a:defRPr sz="1600"/>
            </a:lvl4pPr>
            <a:lvl5pPr marL="1279210" indent="-220919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47"/>
          <p:cNvSpPr>
            <a:spLocks noGrp="1"/>
          </p:cNvSpPr>
          <p:nvPr>
            <p:ph type="sldNum" sz="quarter" idx="10"/>
          </p:nvPr>
        </p:nvSpPr>
        <p:spPr>
          <a:xfrm>
            <a:off x="599879" y="6365988"/>
            <a:ext cx="322760" cy="199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1FD2-AF65-4559-B5BB-AE7FBFFEA02E}" type="slidenum">
              <a:rPr lang="en-US" smtClean="0">
                <a:latin typeface="Verdana" pitchFamily="34" charset="0"/>
                <a:cs typeface="Verdana" pitchFamily="34" charset="0"/>
              </a:rPr>
              <a:pPr/>
              <a:t>‹#›</a:t>
            </a:fld>
            <a:r>
              <a:rPr lang="en-US">
                <a:latin typeface="Verdana" pitchFamily="34" charset="0"/>
                <a:cs typeface="Verdana" pitchFamily="34" charset="0"/>
              </a:rPr>
              <a:t> |</a:t>
            </a:r>
            <a:endParaRPr lang="en-US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7" name="Footer Placeholder 52"/>
          <p:cNvSpPr>
            <a:spLocks noGrp="1"/>
          </p:cNvSpPr>
          <p:nvPr>
            <p:ph type="ftr" sz="quarter" idx="11"/>
          </p:nvPr>
        </p:nvSpPr>
        <p:spPr>
          <a:xfrm>
            <a:off x="925384" y="6364388"/>
            <a:ext cx="3860800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7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01456918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6FBDC-4289-453A-8092-AD7C382858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649591919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9879" y="6365988"/>
            <a:ext cx="322760" cy="199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1FD2-AF65-4559-B5BB-AE7FBFFEA02E}" type="slidenum">
              <a:rPr lang="en-US" smtClean="0">
                <a:latin typeface="Verdana" pitchFamily="34" charset="0"/>
                <a:cs typeface="Verdana" pitchFamily="34" charset="0"/>
              </a:rPr>
              <a:pPr/>
              <a:t>‹#›</a:t>
            </a:fld>
            <a:r>
              <a:rPr lang="en-US" dirty="0">
                <a:latin typeface="Verdana" pitchFamily="34" charset="0"/>
                <a:cs typeface="Verdana" pitchFamily="34" charset="0"/>
              </a:rPr>
              <a:t> |</a:t>
            </a:r>
          </a:p>
        </p:txBody>
      </p:sp>
      <p:sp>
        <p:nvSpPr>
          <p:cNvPr id="13" name="Footer Placeholder 52"/>
          <p:cNvSpPr>
            <a:spLocks noGrp="1"/>
          </p:cNvSpPr>
          <p:nvPr>
            <p:ph type="ftr" sz="quarter" idx="3"/>
          </p:nvPr>
        </p:nvSpPr>
        <p:spPr>
          <a:xfrm>
            <a:off x="925384" y="6364388"/>
            <a:ext cx="3860800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7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75362905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9879" y="6365988"/>
            <a:ext cx="322760" cy="199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1FD2-AF65-4559-B5BB-AE7FBFFEA02E}" type="slidenum">
              <a:rPr lang="en-US" smtClean="0">
                <a:latin typeface="Verdana" pitchFamily="34" charset="0"/>
                <a:cs typeface="Verdana" pitchFamily="34" charset="0"/>
              </a:rPr>
              <a:pPr/>
              <a:t>‹#›</a:t>
            </a:fld>
            <a:r>
              <a:rPr lang="en-US">
                <a:latin typeface="Verdana" pitchFamily="34" charset="0"/>
                <a:cs typeface="Verdana" pitchFamily="34" charset="0"/>
              </a:rPr>
              <a:t> |</a:t>
            </a:r>
            <a:endParaRPr lang="en-US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2" name="Footer Placeholder 52"/>
          <p:cNvSpPr>
            <a:spLocks noGrp="1"/>
          </p:cNvSpPr>
          <p:nvPr>
            <p:ph type="ftr" sz="quarter" idx="3"/>
          </p:nvPr>
        </p:nvSpPr>
        <p:spPr>
          <a:xfrm>
            <a:off x="925384" y="6364388"/>
            <a:ext cx="3860800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7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71607464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nding Slide">
    <p:bg bwMode="ltGray"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7486" y="2208744"/>
            <a:ext cx="10968567" cy="382058"/>
          </a:xfrm>
        </p:spPr>
        <p:txBody>
          <a:bodyPr tIns="0" bIns="0" anchor="t"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cap="none" spc="-100" baseline="0" dirty="0">
                <a:ln w="3175">
                  <a:noFill/>
                </a:ln>
                <a:gradFill flip="none" rotWithShape="1"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2" y="2819402"/>
            <a:ext cx="10962217" cy="282129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5864414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 flip="none" rotWithShape="1"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00"/>
            <a:ext cx="11151917" cy="1607620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31119533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00"/>
            <a:ext cx="11151917" cy="1607620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" y="6238880"/>
            <a:ext cx="12192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9066248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304AA-C574-468D-8B3A-A3ED713B0A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70998348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2672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10400" y="1981200"/>
            <a:ext cx="42672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F1297-4989-4FC5-B128-BB347413943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28797674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7878B-DC63-49F6-9038-E92F621219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52773363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510AD-56A3-47F0-A8FD-0DAA6F284C0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411295693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91D44-55FB-4FA3-84AA-B69E3BCA688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82491636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77E6C-245B-4C50-A667-AD09A0A8669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58984962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7BB59-EC1C-4095-B6EF-88A795B444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23311209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8737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E5FD4F-A8FE-45E1-940F-C094243EF7C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15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6" y="365126"/>
            <a:ext cx="10977033" cy="2908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5" y="1600203"/>
            <a:ext cx="10977032" cy="1600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237744" lvl="1" indent="-237744" algn="l" defTabSz="914363" rtl="0" eaLnBrk="1" latinLnBrk="0" hangingPunct="1">
              <a:lnSpc>
                <a:spcPts val="2200"/>
              </a:lnSpc>
              <a:spcBef>
                <a:spcPts val="1100"/>
              </a:spcBef>
              <a:buClr>
                <a:schemeClr val="bg2"/>
              </a:buClr>
              <a:buSzPct val="90000"/>
              <a:buFont typeface="Arial" pitchFamily="34" charset="0"/>
              <a:buChar char="•"/>
            </a:pPr>
            <a:r>
              <a:rPr lang="en-US" dirty="0"/>
              <a:t>Second level</a:t>
            </a:r>
          </a:p>
          <a:p>
            <a:pPr marL="457200" lvl="2" indent="-228600" algn="l" defTabSz="914363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bg2"/>
              </a:buClr>
              <a:buSzPct val="90000"/>
              <a:buFont typeface="Segoe UI" pitchFamily="34" charset="0"/>
              <a:buChar char="−"/>
            </a:pPr>
            <a:r>
              <a:rPr lang="en-US" dirty="0"/>
              <a:t>Third level</a:t>
            </a:r>
          </a:p>
          <a:p>
            <a:pPr marL="627063" lvl="3" indent="-169863" algn="l" defTabSz="914363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</a:pPr>
            <a:r>
              <a:rPr lang="en-US" dirty="0"/>
              <a:t>Fourth level</a:t>
            </a:r>
          </a:p>
          <a:p>
            <a:pPr marL="804863" lvl="4" indent="-177800" algn="l" defTabSz="914363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52" name="Slide Number Placeholder 47"/>
          <p:cNvSpPr>
            <a:spLocks noGrp="1"/>
          </p:cNvSpPr>
          <p:nvPr>
            <p:ph type="sldNum" sz="quarter" idx="4"/>
          </p:nvPr>
        </p:nvSpPr>
        <p:spPr>
          <a:xfrm>
            <a:off x="599879" y="6365988"/>
            <a:ext cx="322760" cy="1995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1FD2-AF65-4559-B5BB-AE7FBFFEA02E}" type="slidenum">
              <a:rPr lang="en-US" smtClean="0">
                <a:latin typeface="Verdana" pitchFamily="34" charset="0"/>
                <a:cs typeface="Verdana" pitchFamily="34" charset="0"/>
              </a:rPr>
              <a:pPr/>
              <a:t>‹#›</a:t>
            </a:fld>
            <a:r>
              <a:rPr lang="en-US" dirty="0">
                <a:latin typeface="Verdana" pitchFamily="34" charset="0"/>
                <a:cs typeface="Verdana" pitchFamily="34" charset="0"/>
              </a:rPr>
              <a:t> |</a:t>
            </a:r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3"/>
          </p:nvPr>
        </p:nvSpPr>
        <p:spPr>
          <a:xfrm>
            <a:off x="925384" y="6364388"/>
            <a:ext cx="3860800" cy="2011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7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INSERT PRESENTATION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26890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ransition spd="slow"/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2100" b="0" kern="1200" cap="none" spc="-100" baseline="0" dirty="0" smtClean="0">
          <a:ln w="3175">
            <a:noFill/>
          </a:ln>
          <a:gradFill flip="none" rotWithShape="1">
            <a:gsLst>
              <a:gs pos="0">
                <a:schemeClr val="bg1"/>
              </a:gs>
              <a:gs pos="86000">
                <a:schemeClr val="bg1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ts val="2200"/>
        </a:lnSpc>
        <a:spcBef>
          <a:spcPct val="20000"/>
        </a:spcBef>
        <a:buClr>
          <a:schemeClr val="bg2"/>
        </a:buClr>
        <a:buSzPct val="90000"/>
        <a:buFont typeface="Arial" pitchFamily="34" charset="0"/>
        <a:buNone/>
        <a:defRPr sz="1800" kern="1200">
          <a:gradFill>
            <a:gsLst>
              <a:gs pos="0">
                <a:schemeClr val="tx2"/>
              </a:gs>
              <a:gs pos="86000">
                <a:schemeClr val="tx2"/>
              </a:gs>
            </a:gsLst>
            <a:lin ang="5400000" scaled="0"/>
          </a:gradFill>
          <a:latin typeface="Segoe UI Semibold" pitchFamily="34" charset="0"/>
          <a:ea typeface="+mn-ea"/>
          <a:cs typeface="+mn-cs"/>
        </a:defRPr>
      </a:lvl1pPr>
      <a:lvl2pPr marL="228600" indent="-228600" algn="l" defTabSz="914363" rtl="0" eaLnBrk="1" latinLnBrk="0" hangingPunct="1">
        <a:lnSpc>
          <a:spcPts val="2200"/>
        </a:lnSpc>
        <a:spcBef>
          <a:spcPct val="20000"/>
        </a:spcBef>
        <a:buClr>
          <a:schemeClr val="bg2"/>
        </a:buClr>
        <a:buSzPct val="90000"/>
        <a:buFont typeface="Arial" pitchFamily="34" charset="0"/>
        <a:buChar char="•"/>
        <a:defRPr lang="en-US" sz="1600" kern="1200" dirty="0" smtClean="0">
          <a:gradFill>
            <a:gsLst>
              <a:gs pos="0">
                <a:schemeClr val="tx2"/>
              </a:gs>
              <a:gs pos="86000">
                <a:schemeClr val="tx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57200" indent="-228600" algn="l" defTabSz="914363" rtl="0" eaLnBrk="1" latinLnBrk="0" hangingPunct="1">
        <a:lnSpc>
          <a:spcPts val="2200"/>
        </a:lnSpc>
        <a:spcBef>
          <a:spcPct val="20000"/>
        </a:spcBef>
        <a:buClr>
          <a:schemeClr val="bg2"/>
        </a:buClr>
        <a:buSzPct val="90000"/>
        <a:buFont typeface="Segoe UI" pitchFamily="34" charset="0"/>
        <a:buChar char="−"/>
        <a:defRPr lang="en-US" sz="1600" kern="1200" dirty="0" smtClean="0">
          <a:gradFill>
            <a:gsLst>
              <a:gs pos="0">
                <a:schemeClr val="tx2"/>
              </a:gs>
              <a:gs pos="86000">
                <a:schemeClr val="tx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627063" indent="-169863" algn="l" defTabSz="914363" rtl="0" eaLnBrk="1" latinLnBrk="0" hangingPunct="1">
        <a:lnSpc>
          <a:spcPts val="2200"/>
        </a:lnSpc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lang="en-US" sz="1600" kern="1200" dirty="0" smtClean="0">
          <a:gradFill>
            <a:gsLst>
              <a:gs pos="0">
                <a:schemeClr val="tx2"/>
              </a:gs>
              <a:gs pos="86000">
                <a:schemeClr val="tx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804863" indent="-177800" algn="l" defTabSz="914363" rtl="0" eaLnBrk="1" latinLnBrk="0" hangingPunct="1">
        <a:lnSpc>
          <a:spcPts val="2200"/>
        </a:lnSpc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lang="en-US" sz="1600" kern="1200" dirty="0">
          <a:gradFill>
            <a:gsLst>
              <a:gs pos="0">
                <a:schemeClr val="tx2"/>
              </a:gs>
              <a:gs pos="86000">
                <a:schemeClr val="tx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2542928" y="499414"/>
            <a:ext cx="9649072" cy="189662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ts val="3300"/>
              </a:lnSpc>
              <a:spcBef>
                <a:spcPts val="600"/>
              </a:spcBef>
              <a:defRPr/>
            </a:pPr>
            <a:endParaRPr lang="ru-RU" sz="2100" b="1" dirty="0">
              <a:ln w="0"/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9736" y="116632"/>
            <a:ext cx="6984776" cy="648072"/>
          </a:xfrm>
          <a:prstGeom prst="roundRect">
            <a:avLst>
              <a:gd name="adj" fmla="val 50000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Учреждение образования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«БЕЛОРУССКИЙ ГОСУДАРСТВЕННЫЙ ПЕДАГОГИЧЕСКИЙ УНИВЕРСИТЕТ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ИМЕНИ МАКСИМА ТАНКА»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783288" y="2620664"/>
            <a:ext cx="6408712" cy="2123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Этап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«Разработать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учебные программы нового поколения, ориентированные на подготовку будущих педагогических работников к формированию функциональной грамотности обучающихся»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88" t="13220" r="26375" b="13222"/>
          <a:stretch/>
        </p:blipFill>
        <p:spPr>
          <a:xfrm>
            <a:off x="-24680" y="1961453"/>
            <a:ext cx="6120680" cy="48965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42928" y="804335"/>
            <a:ext cx="96490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ln w="0"/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ВНК № ФГ 21-006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ln w="0"/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«Разработать </a:t>
            </a:r>
            <a:r>
              <a:rPr lang="ru-RU" sz="2000" b="1" dirty="0" smtClean="0">
                <a:ln w="0"/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 апробировать обновленное содержание педагогического образования, обеспечивающее готовность будущих педагогических работников к формированию функциональной грамотности обучающихся» («</a:t>
            </a:r>
            <a:r>
              <a:rPr lang="ru-RU" sz="2000" b="1" dirty="0">
                <a:ln w="0"/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Социальная педагогика»)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"/>
            <a:ext cx="935545" cy="127842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0E3CE94-91D6-4142-B26C-41F9D760DDAF}"/>
              </a:ext>
            </a:extLst>
          </p:cNvPr>
          <p:cNvSpPr/>
          <p:nvPr/>
        </p:nvSpPr>
        <p:spPr>
          <a:xfrm>
            <a:off x="6310314" y="5072896"/>
            <a:ext cx="544395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Рабочая группа:</a:t>
            </a:r>
          </a:p>
          <a:p>
            <a:pPr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В.В. Мартынова - научный руководитель, декан ФСПТ, канд. 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наук, доцент</a:t>
            </a:r>
          </a:p>
          <a:p>
            <a:pPr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О.С. Куницкая – зав. кафедрой социальной педагогики, канд. 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наук, доцент</a:t>
            </a:r>
          </a:p>
          <a:p>
            <a:pPr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Е.К. Погодина - ст. преподаватель кафедры социальной педагогики</a:t>
            </a:r>
          </a:p>
          <a:p>
            <a:pPr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Е.В. 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Гришкевич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аспирант кафедры социальной педагогики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96161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6910" y="428604"/>
            <a:ext cx="8824938" cy="714380"/>
          </a:xfrm>
          <a:solidFill>
            <a:srgbClr val="FED8B8"/>
          </a:solidFill>
        </p:spPr>
        <p:txBody>
          <a:bodyPr/>
          <a:lstStyle/>
          <a:p>
            <a:pPr algn="ctr"/>
            <a:r>
              <a:rPr lang="ru-RU" sz="2400" b="1" dirty="0" smtClean="0"/>
              <a:t>СОДЕРЖАНИЕ УЧЕБНОГО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48" y="1071546"/>
            <a:ext cx="9215502" cy="264320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1800" b="1" dirty="0" smtClean="0"/>
              <a:t>Тема 2.2. Социально-педагогическая профилактика </a:t>
            </a:r>
            <a:r>
              <a:rPr lang="ru-RU" sz="1800" b="1" dirty="0" err="1" smtClean="0"/>
              <a:t>буллинга</a:t>
            </a:r>
            <a:r>
              <a:rPr lang="ru-RU" sz="1800" b="1" dirty="0" smtClean="0"/>
              <a:t> в подростковой среде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	</a:t>
            </a:r>
            <a:r>
              <a:rPr lang="ru-RU" sz="1800" dirty="0" err="1" smtClean="0"/>
              <a:t>Буллинг</a:t>
            </a:r>
            <a:r>
              <a:rPr lang="ru-RU" sz="1800" dirty="0" smtClean="0"/>
              <a:t> в подростковой среде как форма проявления насилия. Основные подходы к профилактике </a:t>
            </a:r>
            <a:r>
              <a:rPr lang="ru-RU" sz="1800" dirty="0" err="1" smtClean="0"/>
              <a:t>буллинга</a:t>
            </a:r>
            <a:r>
              <a:rPr lang="ru-RU" sz="1800" dirty="0" smtClean="0"/>
              <a:t>. Диспозиционный подход (формирование коммуникативных навыков и уверенности в себе у жертв агрессии, развитие толерантности у агрессоров). </a:t>
            </a:r>
            <a:r>
              <a:rPr lang="ru-RU" sz="1800" dirty="0" err="1" smtClean="0"/>
              <a:t>Темпоральный</a:t>
            </a:r>
            <a:r>
              <a:rPr lang="ru-RU" sz="1800" dirty="0" smtClean="0"/>
              <a:t> подход (раннее выявление элементов </a:t>
            </a:r>
            <a:r>
              <a:rPr lang="ru-RU" sz="1800" dirty="0" err="1" smtClean="0"/>
              <a:t>буллинга</a:t>
            </a:r>
            <a:r>
              <a:rPr lang="ru-RU" sz="1800" dirty="0" smtClean="0"/>
              <a:t>, организация психологического сопровождения детей при прохождении возрастных кризисов и в период жизненных трудностей). Контекстуальный подход (изменение системы отношений, формирование ценности уважительных отношений).</a:t>
            </a:r>
            <a:endParaRPr lang="ru-RU" sz="18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738414" y="3857628"/>
            <a:ext cx="9166228" cy="314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800" b="1" dirty="0" smtClean="0"/>
              <a:t>Тема 2.5. Деструктивное поведение несовершеннолетних и его социально-педагогическая профилактика</a:t>
            </a:r>
            <a:endParaRPr lang="ru-RU" sz="1800" dirty="0" smtClean="0"/>
          </a:p>
          <a:p>
            <a:pPr fontAlgn="t"/>
            <a:r>
              <a:rPr lang="x-none" sz="1800" smtClean="0"/>
              <a:t>Основные направления социально-педагогической профилактики деструктивного поведения подростков: противодействие распространению идеологии и проявлений терроризма и экстремизма, профилактика вовлечения обучающихся в деятельность деструктивных группировок, аутодеструктивного поведения, профилактика стихийной киберсоциализации обучающихся, повышение уровня правовой и психологической культуры, включение в просоциальные формы активности, оказание помощи и поддержки в трудных и кризисных жизненных ситуациях. Формирование навыков безопасного поведения и общения в киберсреде и распознавания деструктивного контента.</a:t>
            </a:r>
            <a:endParaRPr lang="ru-RU" sz="1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500042"/>
            <a:ext cx="9001188" cy="114300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2200" b="1" dirty="0" smtClean="0"/>
              <a:t>МЕТОДИЧЕСКИЕ РЕКОМЕНДАЦИИ ПО ОРГАНИЗАЦИИ </a:t>
            </a:r>
            <a:br>
              <a:rPr lang="ru-RU" sz="2200" b="1" dirty="0" smtClean="0"/>
            </a:br>
            <a:r>
              <a:rPr lang="ru-RU" sz="2200" b="1" dirty="0" smtClean="0"/>
              <a:t>И ВЫПОЛНЕНИЮ САМОСТОЯТЕЛЬНОЙ РАБОТЫ СТУДЕНТОВ ПО УЧЕБНОЙ ДИСЦИПЛИНЕ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81290" y="1714488"/>
            <a:ext cx="8451848" cy="4929222"/>
          </a:xfrm>
          <a:solidFill>
            <a:srgbClr val="FED8B8"/>
          </a:solidFill>
        </p:spPr>
        <p:txBody>
          <a:bodyPr/>
          <a:lstStyle/>
          <a:p>
            <a:pPr>
              <a:buNone/>
            </a:pPr>
            <a:r>
              <a:rPr lang="ru-RU" sz="2000" dirty="0" smtClean="0"/>
              <a:t>	Самостоятельная работа студентов предусматривает:</a:t>
            </a:r>
          </a:p>
          <a:p>
            <a:pPr lvl="0"/>
            <a:r>
              <a:rPr lang="ru-RU" sz="2000" dirty="0" smtClean="0"/>
              <a:t>выполнение компетентностно-ориентированных учебных заданий;</a:t>
            </a:r>
          </a:p>
          <a:p>
            <a:pPr lvl="0"/>
            <a:r>
              <a:rPr lang="ru-RU" sz="2000" dirty="0" smtClean="0"/>
              <a:t>разработка и презентация комплексных и индивидуальных программ социально-педагогической профилактики отклоняющегося поведения несовершеннолетних;</a:t>
            </a:r>
          </a:p>
          <a:p>
            <a:pPr lvl="0"/>
            <a:r>
              <a:rPr lang="ru-RU" sz="2000" dirty="0" smtClean="0"/>
              <a:t>разработка и презентация методических ресурсов для педагогических работников, обучающихся и их законных представителей с целью формирования функциональной грамотности обучающихся;</a:t>
            </a:r>
          </a:p>
          <a:p>
            <a:pPr lvl="0"/>
            <a:r>
              <a:rPr lang="ru-RU" sz="2000" dirty="0" smtClean="0"/>
              <a:t>разработка сценарных планов интерактивных тематических мероприятий по профилактике </a:t>
            </a:r>
            <a:r>
              <a:rPr lang="ru-RU" sz="2000" dirty="0" err="1" smtClean="0"/>
              <a:t>девиантного</a:t>
            </a:r>
            <a:r>
              <a:rPr lang="ru-RU" sz="2000" dirty="0" smtClean="0"/>
              <a:t> поведения несовершеннолетних и формированию их функциональной грамотности;</a:t>
            </a:r>
          </a:p>
          <a:p>
            <a:pPr lvl="0"/>
            <a:r>
              <a:rPr lang="ru-RU" sz="2000" dirty="0" smtClean="0"/>
              <a:t>реализация профилактических мероприятий по превенции </a:t>
            </a:r>
            <a:r>
              <a:rPr lang="ru-RU" sz="2000" dirty="0" err="1" smtClean="0"/>
              <a:t>девиантного</a:t>
            </a:r>
            <a:r>
              <a:rPr lang="ru-RU" sz="2000" dirty="0" smtClean="0"/>
              <a:t> поведения подростков и молодежи в учреждениях образования и др.</a:t>
            </a:r>
            <a:r>
              <a:rPr lang="ru-RU" sz="2000" cap="all" dirty="0" smtClean="0"/>
              <a:t> 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2662" y="642918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ТРЕБОВАНИЯ К ВЫПОЛНЕНИЮ САМОСТОЯТЕЛЬНОЙ РАБОТЫ СТУДЕНТОВ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2452662" y="1571612"/>
            <a:ext cx="9144064" cy="52863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38414" y="1857365"/>
          <a:ext cx="8358247" cy="477246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91662"/>
                <a:gridCol w="1404747"/>
                <a:gridCol w="913086"/>
                <a:gridCol w="2528545"/>
                <a:gridCol w="3020207"/>
              </a:tblGrid>
              <a:tr h="67139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be-BY" sz="1400" dirty="0"/>
                        <a:t>№ п/п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be-BY" sz="1400" dirty="0"/>
                        <a:t>Название темы, раздела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Кол-во часов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на СРС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be-BY" sz="1400" dirty="0"/>
                        <a:t>Задание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be-BY" sz="1400" dirty="0"/>
                        <a:t>Форма выполнения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5756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x-none" sz="1400"/>
                        <a:t>2.1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Социально-педагогическая профилактика агрессивного поведения детей и подростков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Разработка проекта программы социально-педагогической деятельности по профилактике и коррекции агрессивного поведения у подростков.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Разработка программы </a:t>
                      </a:r>
                      <a:r>
                        <a:rPr lang="ru-RU" sz="1400" dirty="0" err="1"/>
                        <a:t>тренинговых</a:t>
                      </a:r>
                      <a:r>
                        <a:rPr lang="ru-RU" sz="1400" dirty="0"/>
                        <a:t> занятий для подростков по формированию навыков </a:t>
                      </a:r>
                      <a:r>
                        <a:rPr lang="ru-RU" sz="1400" dirty="0" err="1"/>
                        <a:t>ассертивного</a:t>
                      </a:r>
                      <a:r>
                        <a:rPr lang="ru-RU" sz="1400" dirty="0"/>
                        <a:t> поведения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Презентация и рефлексивный анализ проекта программы социально-педагогической деятельности по профилактике и коррекции агрессивного поведения у подростков.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Презентация и рефлексивный анализ программы </a:t>
                      </a:r>
                      <a:r>
                        <a:rPr lang="ru-RU" sz="1400" dirty="0" err="1"/>
                        <a:t>тренинговых</a:t>
                      </a:r>
                      <a:r>
                        <a:rPr lang="ru-RU" sz="1400" dirty="0"/>
                        <a:t> занятий для подростков по формированию навыков </a:t>
                      </a:r>
                      <a:r>
                        <a:rPr lang="ru-RU" sz="1400" dirty="0" err="1"/>
                        <a:t>ассертивного</a:t>
                      </a:r>
                      <a:r>
                        <a:rPr lang="ru-RU" sz="1400" dirty="0"/>
                        <a:t> поведения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4351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x-none" sz="1400"/>
                        <a:t>2.2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/>
                        <a:t>Социально-педагогическая профилактика буллинга в подростковой среде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/>
                        <a:t>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Подбор диагностического инструментария для оценки риска </a:t>
                      </a:r>
                      <a:r>
                        <a:rPr lang="ru-RU" sz="1400" dirty="0" err="1"/>
                        <a:t>буллинга</a:t>
                      </a:r>
                      <a:r>
                        <a:rPr lang="ru-RU" sz="1400" dirty="0"/>
                        <a:t> в образовательной среде.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Разработка проекта социально-педагогической деятельности по профилактике </a:t>
                      </a:r>
                      <a:r>
                        <a:rPr lang="ru-RU" sz="1400" dirty="0" err="1"/>
                        <a:t>буллинга</a:t>
                      </a:r>
                      <a:r>
                        <a:rPr lang="ru-RU" sz="1400" dirty="0"/>
                        <a:t> в образовательной среде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Презентация диагностического инструментария для оценки риска </a:t>
                      </a:r>
                      <a:r>
                        <a:rPr lang="ru-RU" sz="1400" dirty="0" err="1"/>
                        <a:t>буллинга</a:t>
                      </a:r>
                      <a:r>
                        <a:rPr lang="ru-RU" sz="1400" dirty="0"/>
                        <a:t> в образовательной среде.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Презентация и рефлексивный анализ проекта социально-педагогической деятельности по профилактике </a:t>
                      </a:r>
                      <a:r>
                        <a:rPr lang="ru-RU" sz="1400" dirty="0" err="1"/>
                        <a:t>буллинга</a:t>
                      </a:r>
                      <a:r>
                        <a:rPr lang="ru-RU" sz="1400" dirty="0"/>
                        <a:t> в образовательной среде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2662" y="642918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ТРЕБОВАНИЯ К ВЫПОЛНЕНИЮ САМОСТОЯТЕЛЬНОЙ РАБОТЫ СТУДЕНТОВ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2452662" y="1643050"/>
            <a:ext cx="9072626" cy="52149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38414" y="2000240"/>
          <a:ext cx="8501122" cy="485776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07222"/>
                <a:gridCol w="2027155"/>
                <a:gridCol w="838710"/>
                <a:gridCol w="2394503"/>
                <a:gridCol w="2633532"/>
              </a:tblGrid>
              <a:tr h="72619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be-BY" sz="1400" dirty="0"/>
                        <a:t>№ </a:t>
                      </a:r>
                      <a:endParaRPr lang="be-BY" sz="1400" dirty="0" smtClean="0"/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be-BY" sz="1400" dirty="0" smtClean="0"/>
                        <a:t>п/п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be-BY" sz="1400" dirty="0"/>
                        <a:t>Название темы, раздела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Кол-во часов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на СРС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be-BY" sz="1400" dirty="0"/>
                        <a:t>Задание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be-BY" sz="1400" dirty="0"/>
                        <a:t>Форма выполнения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37096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x-none" sz="1400">
                          <a:latin typeface="Times New Roman"/>
                          <a:ea typeface="Calibri"/>
                          <a:cs typeface="Times New Roman"/>
                        </a:rPr>
                        <a:t>2.3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Противоправное поведение несовершеннолетних и его социально-педагогическая профилактика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программы социально-педагогической деятельности по профилактике правонарушений несовершеннолетних.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плана работы и тематики занятий школы правовых знаний для подростков, вступивших в конфликт с законом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Презентация и рефлексивный анализ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программы социально-педагогической деятельности по профилактике правонарушений несовершеннолетних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Презентация и рефлексивный анализ плана работы и тематики занятий школы правовых знаний для подростков, вступивших в конфликт с законом</a:t>
                      </a:r>
                    </a:p>
                  </a:txBody>
                  <a:tcPr marL="68580" marR="68580" marT="0" marB="0" anchor="ctr"/>
                </a:tc>
              </a:tr>
              <a:tr h="169446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x-none" sz="14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Социальная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дезадаптация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детей и подростков и ее профилактика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проекта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программы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тренинговых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занятий для подростков по формированию жизненных навыков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Презентация и рефлексивный анализ программы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тренинговых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занятий для подростков по формированию жизненных навыков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662" y="785794"/>
            <a:ext cx="9001188" cy="87632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/>
              <a:t>РЕКОМЕНДУЕМЫЕ ФОРМЫ И МЕТОДЫ ОБУЧЕНИЯ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81290" y="2143116"/>
            <a:ext cx="8451848" cy="4071966"/>
          </a:xfrm>
          <a:solidFill>
            <a:srgbClr val="FED8B8"/>
          </a:solidFill>
        </p:spPr>
        <p:txBody>
          <a:bodyPr/>
          <a:lstStyle/>
          <a:p>
            <a:pPr lvl="0"/>
            <a:r>
              <a:rPr lang="ru-RU" sz="2000" dirty="0" smtClean="0"/>
              <a:t>технология проблемного обучения; </a:t>
            </a:r>
          </a:p>
          <a:p>
            <a:pPr lvl="0"/>
            <a:r>
              <a:rPr lang="ru-RU" sz="2000" dirty="0" smtClean="0"/>
              <a:t>технология исследовательского обучения; </a:t>
            </a:r>
          </a:p>
          <a:p>
            <a:pPr lvl="0"/>
            <a:r>
              <a:rPr lang="ru-RU" sz="2000" dirty="0" smtClean="0"/>
              <a:t>технология контекстного обучения; </a:t>
            </a:r>
          </a:p>
          <a:p>
            <a:pPr lvl="0"/>
            <a:r>
              <a:rPr lang="ru-RU" sz="2000" dirty="0" smtClean="0"/>
              <a:t>технология коллективной </a:t>
            </a:r>
            <a:r>
              <a:rPr lang="ru-RU" sz="2000" dirty="0" err="1" smtClean="0"/>
              <a:t>мыследеятельности</a:t>
            </a:r>
            <a:r>
              <a:rPr lang="ru-RU" sz="2000" dirty="0" smtClean="0"/>
              <a:t>; </a:t>
            </a:r>
          </a:p>
          <a:p>
            <a:pPr lvl="0"/>
            <a:r>
              <a:rPr lang="ru-RU" sz="2000" dirty="0" smtClean="0"/>
              <a:t>технологии социального моделирования;</a:t>
            </a:r>
          </a:p>
          <a:p>
            <a:pPr lvl="0"/>
            <a:r>
              <a:rPr lang="ru-RU" sz="2000" dirty="0" smtClean="0"/>
              <a:t>коммуникативные технологии (дискуссия, учебные дебаты, «мозговой штурм», «мировое кафе», деловая игра и другие); </a:t>
            </a:r>
          </a:p>
          <a:p>
            <a:pPr lvl="0"/>
            <a:r>
              <a:rPr lang="ru-RU" sz="2000" dirty="0" smtClean="0"/>
              <a:t>методы развития критического мышления;</a:t>
            </a:r>
          </a:p>
          <a:p>
            <a:pPr lvl="0"/>
            <a:r>
              <a:rPr lang="ru-RU" sz="2000" dirty="0" smtClean="0"/>
              <a:t>рефлексивные методы и приемы; </a:t>
            </a:r>
          </a:p>
          <a:p>
            <a:pPr lvl="0"/>
            <a:r>
              <a:rPr lang="ru-RU" sz="2000" dirty="0" smtClean="0"/>
              <a:t>педагогическое проектирование;</a:t>
            </a:r>
          </a:p>
          <a:p>
            <a:pPr lvl="0"/>
            <a:r>
              <a:rPr lang="ru-RU" sz="2000" dirty="0" smtClean="0"/>
              <a:t>выездные практические занятия на базе учреждений образования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1224" y="50004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ПЕРЕЧЕНЬ ИСПОЛЬЗУЕМЫХ СРЕДСТВ ДИАГНОСТИКИ РЕЗУЛЬТАТОВ УЧЕБНОЙ ДЕЯТЕЛЬНОСТИ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2666976" y="1857364"/>
            <a:ext cx="8643998" cy="478634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rgbClr val="B05B14"/>
                </a:solidFill>
              </a:rPr>
              <a:t>Презентация и рефлексивный </a:t>
            </a:r>
            <a:r>
              <a:rPr lang="ru-RU" b="1" dirty="0" smtClean="0">
                <a:solidFill>
                  <a:srgbClr val="B05B14"/>
                </a:solidFill>
              </a:rPr>
              <a:t>анализ:</a:t>
            </a:r>
            <a:endParaRPr lang="ru-RU" b="1" dirty="0" smtClean="0">
              <a:solidFill>
                <a:srgbClr val="B05B14"/>
              </a:solidFill>
            </a:endParaRPr>
          </a:p>
          <a:p>
            <a:pPr lvl="0" algn="ctr"/>
            <a:r>
              <a:rPr lang="ru-RU" b="1" dirty="0" smtClean="0">
                <a:solidFill>
                  <a:srgbClr val="B05B14"/>
                </a:solidFill>
              </a:rPr>
              <a:t> </a:t>
            </a:r>
            <a:endParaRPr lang="ru-RU" b="1" dirty="0" smtClean="0">
              <a:solidFill>
                <a:srgbClr val="B05B14"/>
              </a:solidFill>
            </a:endParaRPr>
          </a:p>
          <a:p>
            <a:pPr lvl="0"/>
            <a:r>
              <a:rPr lang="ru-RU" sz="2000" dirty="0" smtClean="0"/>
              <a:t>- комплексных и индивидуальных программ социально-педагогической профилактики отклоняющегося поведения несовершеннолетних;</a:t>
            </a:r>
          </a:p>
          <a:p>
            <a:pPr lvl="0"/>
            <a:r>
              <a:rPr lang="ru-RU" sz="2000" dirty="0" smtClean="0"/>
              <a:t>- методических ресурсов для педагогических работников, обучающихся и их законных представителей с целью формирования функциональной грамотности обучающихся;</a:t>
            </a:r>
          </a:p>
          <a:p>
            <a:pPr lvl="0"/>
            <a:r>
              <a:rPr lang="ru-RU" sz="2000" dirty="0" smtClean="0"/>
              <a:t>- сценарных планов интерактивных тематических мероприятий по профилактике </a:t>
            </a:r>
            <a:r>
              <a:rPr lang="ru-RU" sz="2000" dirty="0" err="1" smtClean="0"/>
              <a:t>девиантного</a:t>
            </a:r>
            <a:r>
              <a:rPr lang="ru-RU" sz="2000" dirty="0" smtClean="0"/>
              <a:t> поведения несовершеннолетних и формированию их функциональной грамотности;</a:t>
            </a:r>
          </a:p>
          <a:p>
            <a:pPr lvl="0"/>
            <a:r>
              <a:rPr lang="ru-RU" sz="2000" dirty="0" smtClean="0"/>
              <a:t>- профилактических мероприятий по превенции </a:t>
            </a:r>
            <a:r>
              <a:rPr lang="ru-RU" sz="2000" dirty="0" err="1" smtClean="0"/>
              <a:t>девиантного</a:t>
            </a:r>
            <a:r>
              <a:rPr lang="ru-RU" sz="2000" dirty="0" smtClean="0"/>
              <a:t> поведения подростков и молодежи, проведенных студентами в учреждениях образования и др.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5472" y="428604"/>
            <a:ext cx="9072626" cy="830997"/>
          </a:xfrm>
          <a:prstGeom prst="rect">
            <a:avLst/>
          </a:prstGeom>
          <a:solidFill>
            <a:srgbClr val="FEE6D2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cs typeface="Times New Roman" panose="02020603050405020304" pitchFamily="18" charset="0"/>
              </a:rPr>
              <a:t>Компетентностно</a:t>
            </a:r>
            <a:r>
              <a:rPr lang="ru-RU" b="1" dirty="0" smtClean="0">
                <a:cs typeface="Times New Roman" panose="02020603050405020304" pitchFamily="18" charset="0"/>
              </a:rPr>
              <a:t> ориентированные задания</a:t>
            </a:r>
            <a:r>
              <a:rPr lang="ru-RU" b="1" cap="all" dirty="0" smtClean="0"/>
              <a:t> </a:t>
            </a:r>
            <a:r>
              <a:rPr lang="ru-RU" b="1" dirty="0" smtClean="0">
                <a:cs typeface="Times New Roman" panose="02020603050405020304" pitchFamily="18" charset="0"/>
              </a:rPr>
              <a:t>к учебной программе «Профилактика </a:t>
            </a:r>
            <a:r>
              <a:rPr lang="ru-RU" b="1" dirty="0" err="1" smtClean="0">
                <a:cs typeface="Times New Roman" panose="02020603050405020304" pitchFamily="18" charset="0"/>
              </a:rPr>
              <a:t>девиантного</a:t>
            </a:r>
            <a:r>
              <a:rPr lang="ru-RU" b="1" dirty="0" smtClean="0">
                <a:cs typeface="Times New Roman" panose="02020603050405020304" pitchFamily="18" charset="0"/>
              </a:rPr>
              <a:t> поведения» 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2595538" y="1571612"/>
            <a:ext cx="8929750" cy="135732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sz="2000" dirty="0" smtClean="0"/>
              <a:t>В учреждении образования планируется создание школьной службы медиации. Предложите программу подготовки учащихся к деятельности в рамках школьной службы медиации.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952728" y="3000372"/>
            <a:ext cx="8643998" cy="1857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sz="2000" dirty="0" smtClean="0"/>
              <a:t>Молодой специалист СППС учреждения образования испытывает затруднения в выборе методик для диагностики риска возникновения </a:t>
            </a:r>
            <a:r>
              <a:rPr lang="ru-RU" sz="2000" dirty="0" err="1" smtClean="0"/>
              <a:t>буллинга</a:t>
            </a:r>
            <a:r>
              <a:rPr lang="ru-RU" sz="2000" dirty="0" smtClean="0"/>
              <a:t> в учреждении образования. Предложите 2-3 методики для диагностики риска </a:t>
            </a:r>
            <a:r>
              <a:rPr lang="ru-RU" sz="2000" dirty="0" err="1" smtClean="0"/>
              <a:t>буллинга</a:t>
            </a:r>
            <a:r>
              <a:rPr lang="ru-RU" sz="2000" dirty="0" smtClean="0"/>
              <a:t> в образовательной среде. Аргументируйте преимущества и недостатки каждой из предложенных методик.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666976" y="5000636"/>
            <a:ext cx="8929750" cy="17144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sz="2000" dirty="0" smtClean="0"/>
              <a:t>Руководство учреждения образования обеспокоено ростом числа правонарушений среди обучающихся. Предложите программу социально-педагогической деятельности по профилактике правонарушений несовершеннолетних (цель, задачи, основные направления деятельности, формы работы).</a:t>
            </a:r>
            <a:r>
              <a:rPr lang="ru-RU" sz="2000" dirty="0" smtClean="0">
                <a:ea typeface="Times New Roman" panose="02020603050405020304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6910" y="500042"/>
            <a:ext cx="9072626" cy="830997"/>
          </a:xfrm>
          <a:prstGeom prst="rect">
            <a:avLst/>
          </a:prstGeom>
          <a:solidFill>
            <a:srgbClr val="FEE6D2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cs typeface="Times New Roman" panose="02020603050405020304" pitchFamily="18" charset="0"/>
              </a:rPr>
              <a:t>Компетентностно</a:t>
            </a:r>
            <a:r>
              <a:rPr lang="ru-RU" b="1" dirty="0" smtClean="0">
                <a:cs typeface="Times New Roman" panose="02020603050405020304" pitchFamily="18" charset="0"/>
              </a:rPr>
              <a:t> ориентированные задания</a:t>
            </a:r>
            <a:r>
              <a:rPr lang="ru-RU" b="1" cap="all" dirty="0" smtClean="0"/>
              <a:t> </a:t>
            </a:r>
            <a:r>
              <a:rPr lang="ru-RU" b="1" dirty="0" smtClean="0">
                <a:cs typeface="Times New Roman" panose="02020603050405020304" pitchFamily="18" charset="0"/>
              </a:rPr>
              <a:t>к учебной программе «Профилактика </a:t>
            </a:r>
            <a:r>
              <a:rPr lang="ru-RU" b="1" dirty="0" err="1" smtClean="0">
                <a:cs typeface="Times New Roman" panose="02020603050405020304" pitchFamily="18" charset="0"/>
              </a:rPr>
              <a:t>девиантного</a:t>
            </a:r>
            <a:r>
              <a:rPr lang="ru-RU" b="1" dirty="0" smtClean="0">
                <a:cs typeface="Times New Roman" panose="02020603050405020304" pitchFamily="18" charset="0"/>
              </a:rPr>
              <a:t> поведения» 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2595538" y="1571612"/>
            <a:ext cx="8929750" cy="17859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sz="2000" dirty="0" smtClean="0"/>
              <a:t>В рамках социально-педагогической деятельности по профилактике социальной </a:t>
            </a:r>
            <a:r>
              <a:rPr lang="ru-RU" sz="2000" dirty="0" err="1" smtClean="0"/>
              <a:t>дезадаптации</a:t>
            </a:r>
            <a:r>
              <a:rPr lang="ru-RU" sz="2000" dirty="0" smtClean="0"/>
              <a:t> несовершеннолетних планируется проведение социально-психологического тренинга для подростков. Предложите программу </a:t>
            </a:r>
            <a:r>
              <a:rPr lang="ru-RU" sz="2000" dirty="0" err="1" smtClean="0"/>
              <a:t>тренинговых</a:t>
            </a:r>
            <a:r>
              <a:rPr lang="ru-RU" sz="2000" dirty="0" smtClean="0"/>
              <a:t> занятий для подростков по формированию жизненных навыков (цель, задачи, тематика, формы работы).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881290" y="3429000"/>
            <a:ext cx="8643998" cy="1357322"/>
          </a:xfrm>
          <a:prstGeom prst="roundRect">
            <a:avLst/>
          </a:prstGeom>
          <a:solidFill>
            <a:srgbClr val="EFD7E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ru-RU" sz="2000" dirty="0" smtClean="0"/>
              <a:t>В учреждении образования будет работать проблемно-ориентированный дискуссионный клуб для подростков, склонных к </a:t>
            </a:r>
            <a:r>
              <a:rPr lang="ru-RU" sz="2000" dirty="0" err="1" smtClean="0"/>
              <a:t>девиантному</a:t>
            </a:r>
            <a:r>
              <a:rPr lang="ru-RU" sz="2000" dirty="0" smtClean="0"/>
              <a:t> поведению. Предложите план работы и тематику диспутов для дискуссионного клуба.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666976" y="4857760"/>
            <a:ext cx="8929750" cy="18573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/>
              <a:t>В рамках комплексных мероприятий по профилактике </a:t>
            </a:r>
            <a:r>
              <a:rPr lang="ru-RU" sz="2000" dirty="0" err="1" smtClean="0"/>
              <a:t>суицидоопасного</a:t>
            </a:r>
            <a:r>
              <a:rPr lang="ru-RU" sz="2000" dirty="0" smtClean="0"/>
              <a:t> поведения в учреждении образования планируется проведение месячника по профилактике суицидального риска в </a:t>
            </a:r>
            <a:r>
              <a:rPr lang="ru-RU" sz="2000" dirty="0" err="1" smtClean="0"/>
              <a:t>подростково-молодёжной</a:t>
            </a:r>
            <a:r>
              <a:rPr lang="ru-RU" sz="2000" dirty="0" smtClean="0"/>
              <a:t> среде. Предложите план работы и тематику мероприятий месячника по профилактике суицидального риска.</a:t>
            </a:r>
            <a:endParaRPr lang="ru-RU" sz="2000" dirty="0"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2542928" y="499414"/>
            <a:ext cx="9649072" cy="189662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ts val="3300"/>
              </a:lnSpc>
              <a:spcBef>
                <a:spcPts val="600"/>
              </a:spcBef>
              <a:defRPr/>
            </a:pPr>
            <a:endParaRPr lang="ru-RU" sz="2100" b="1" dirty="0">
              <a:ln w="0"/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9736" y="116632"/>
            <a:ext cx="6984776" cy="648072"/>
          </a:xfrm>
          <a:prstGeom prst="roundRect">
            <a:avLst>
              <a:gd name="adj" fmla="val 50000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Учреждение образования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«БЕЛОРУССКИЙ ГОСУДАРСТВЕННЫЙ ПЕДАГОГИЧЕСКИЙ УНИВЕРСИТЕТ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ИМЕНИ МАКСИМА ТАНКА»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881686" y="2428868"/>
            <a:ext cx="6310314" cy="2462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Этап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«Разработать </a:t>
            </a:r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учебные программы нового поколения, ориентированные на подготовку будущих педагогических работников к формированию функциональной грамотности обучающихся»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88" t="13220" r="26375" b="13222"/>
          <a:stretch/>
        </p:blipFill>
        <p:spPr>
          <a:xfrm>
            <a:off x="-24680" y="1961453"/>
            <a:ext cx="6120680" cy="48965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42928" y="785794"/>
            <a:ext cx="96490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ln w="0"/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ВНК № ФГ 21-006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ln w="0"/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«Разработать </a:t>
            </a:r>
            <a:r>
              <a:rPr lang="ru-RU" sz="2000" b="1" dirty="0" smtClean="0">
                <a:ln w="0"/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 апробировать обновленное содержание педагогического образования, обеспечивающее готовность будущих педагогических работников к формированию функциональной грамотности обучающихся» («</a:t>
            </a:r>
            <a:r>
              <a:rPr lang="ru-RU" sz="2000" b="1" dirty="0">
                <a:ln w="0"/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Социальная педагогика»)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"/>
            <a:ext cx="935545" cy="127842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0E3CE94-91D6-4142-B26C-41F9D760DDAF}"/>
              </a:ext>
            </a:extLst>
          </p:cNvPr>
          <p:cNvSpPr/>
          <p:nvPr/>
        </p:nvSpPr>
        <p:spPr>
          <a:xfrm>
            <a:off x="6310314" y="5072896"/>
            <a:ext cx="544395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Рабочая группа:</a:t>
            </a:r>
          </a:p>
          <a:p>
            <a:pPr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В.В. Мартынова - научный руководитель, декан ФСПТ, канд. 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наук, доцент</a:t>
            </a:r>
          </a:p>
          <a:p>
            <a:pPr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О.С. Куницкая – зав. кафедрой социальной педагогики, канд. 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наук, доцент</a:t>
            </a:r>
          </a:p>
          <a:p>
            <a:pPr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Е.К. Погодина - ст. преподаватель кафедры социальной педагогики</a:t>
            </a:r>
          </a:p>
          <a:p>
            <a:pPr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Е.В. </a:t>
            </a:r>
            <a:r>
              <a:rPr lang="ru-RU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Гришкевич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аспирант кафедры социальной педагогики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96161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G_Line Callout 2 (No Border) 28"/>
          <p:cNvSpPr/>
          <p:nvPr/>
        </p:nvSpPr>
        <p:spPr>
          <a:xfrm>
            <a:off x="2952728" y="4500570"/>
            <a:ext cx="6357982" cy="1928825"/>
          </a:xfrm>
          <a:prstGeom prst="callout2">
            <a:avLst>
              <a:gd name="adj1" fmla="val 48110"/>
              <a:gd name="adj2" fmla="val 276"/>
              <a:gd name="adj3" fmla="val 58707"/>
              <a:gd name="adj4" fmla="val -223"/>
              <a:gd name="adj5" fmla="val 49907"/>
              <a:gd name="adj6" fmla="val -174"/>
            </a:avLst>
          </a:prstGeom>
          <a:gradFill flip="none" rotWithShape="1">
            <a:gsLst>
              <a:gs pos="0">
                <a:srgbClr val="49B72B"/>
              </a:gs>
              <a:gs pos="90000">
                <a:srgbClr val="E4F5DF"/>
              </a:gs>
            </a:gsLst>
            <a:lin ang="0" scaled="1"/>
            <a:tileRect/>
          </a:gradFill>
          <a:ln w="25400" cap="flat" cmpd="sng" algn="ctr">
            <a:solidFill>
              <a:srgbClr val="49B72B"/>
            </a:solidFill>
            <a:prstDash val="solid"/>
          </a:ln>
          <a:effectLst/>
          <a:scene3d>
            <a:camera prst="orthographicFront"/>
            <a:lightRig rig="threePt" dir="t"/>
          </a:scene3d>
          <a:sp3d extrusionH="635000">
            <a:bevelT w="127000" h="50800" prst="coolSlant"/>
          </a:sp3d>
        </p:spPr>
        <p:txBody>
          <a:bodyPr rtlCol="0" anchor="ctr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/>
              <a:t>Учебные программы нового поколения, ориентированные на подготовку будущих педагогических работников к формированию функциональной грамотности обучающихся</a:t>
            </a:r>
            <a:endParaRPr lang="en-US" sz="2000" b="1" kern="0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G_Line Callout 2 (No Border) 29"/>
          <p:cNvSpPr/>
          <p:nvPr/>
        </p:nvSpPr>
        <p:spPr>
          <a:xfrm>
            <a:off x="4524364" y="2428868"/>
            <a:ext cx="6231134" cy="1357322"/>
          </a:xfrm>
          <a:prstGeom prst="callout2">
            <a:avLst>
              <a:gd name="adj1" fmla="val 54488"/>
              <a:gd name="adj2" fmla="val -865"/>
              <a:gd name="adj3" fmla="val 55574"/>
              <a:gd name="adj4" fmla="val -410"/>
              <a:gd name="adj5" fmla="val 54301"/>
              <a:gd name="adj6" fmla="val -417"/>
            </a:avLst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rgbClr val="9448BE"/>
            </a:solidFill>
            <a:prstDash val="solid"/>
          </a:ln>
          <a:effectLst/>
          <a:scene3d>
            <a:camera prst="orthographicFront"/>
            <a:lightRig rig="threePt" dir="t"/>
          </a:scene3d>
          <a:sp3d extrusionH="635000">
            <a:bevelT w="127000" h="50800" prst="coolSlant"/>
          </a:sp3d>
        </p:spPr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Учебный план для специальности 6-05-0114-01 Социально-педагогическое и психологическое образование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24034" y="714356"/>
            <a:ext cx="8786874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ОБРАЗОВАТЕЛЬНЫЙ СТАНДАРТ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высшего образования I ступени (ОСВО 6-05-0114-01-2023) </a:t>
            </a: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7524760" y="3786190"/>
            <a:ext cx="857256" cy="714380"/>
          </a:xfrm>
          <a:prstGeom prst="downArrow">
            <a:avLst/>
          </a:prstGeom>
          <a:solidFill>
            <a:srgbClr val="FED8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5381620" y="1571612"/>
            <a:ext cx="928694" cy="785818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46" y="1643050"/>
            <a:ext cx="262100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237219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254CD75-903F-46F1-9E15-A2968F8451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5734" r="32553" b="34698"/>
          <a:stretch/>
        </p:blipFill>
        <p:spPr>
          <a:xfrm>
            <a:off x="166646" y="3000372"/>
            <a:ext cx="11430080" cy="13414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D216546-46CA-4ADD-AE82-4E0805C12E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1340"/>
          <a:stretch/>
        </p:blipFill>
        <p:spPr>
          <a:xfrm>
            <a:off x="5095868" y="4500570"/>
            <a:ext cx="3103870" cy="21722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7F70D2B-3338-47D5-AE12-32B840A7BCB0}"/>
              </a:ext>
            </a:extLst>
          </p:cNvPr>
          <p:cNvSpPr txBox="1"/>
          <p:nvPr/>
        </p:nvSpPr>
        <p:spPr>
          <a:xfrm>
            <a:off x="8882082" y="3357562"/>
            <a:ext cx="2383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66976" y="92867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Обновление содержания образовательной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программы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бакалавриата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по специальности 6-05-0114-01 «Социально-педагогическое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и психологическое образование» </a:t>
            </a:r>
            <a:endParaRPr lang="ru-RU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2432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24C9D84-602E-4D6E-9B75-CE4A629D39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57453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D73E160-80E4-44CB-ABB5-1617B36508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1604" t="14858" r="1604" b="62420"/>
          <a:stretch/>
        </p:blipFill>
        <p:spPr>
          <a:xfrm>
            <a:off x="-164387" y="5542907"/>
            <a:ext cx="12356387" cy="13150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29521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5109046-9950-4277-95BE-8A62C8B36F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0749"/>
          <a:stretch/>
        </p:blipFill>
        <p:spPr>
          <a:xfrm>
            <a:off x="0" y="1071546"/>
            <a:ext cx="12205217" cy="43577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31C3BC6-6C2C-40E9-9B6A-92D2723E34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-1263" t="22592" r="294" b="54419"/>
          <a:stretch/>
        </p:blipFill>
        <p:spPr>
          <a:xfrm>
            <a:off x="-154112" y="5384800"/>
            <a:ext cx="12346112" cy="14731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35DAE4D-1C90-4EA7-8D10-6A595D02BB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83906"/>
          <a:stretch/>
        </p:blipFill>
        <p:spPr>
          <a:xfrm>
            <a:off x="0" y="0"/>
            <a:ext cx="12192000" cy="1074057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452398" y="4286256"/>
            <a:ext cx="2714644" cy="642942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1806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G_Donut 14"/>
          <p:cNvSpPr/>
          <p:nvPr/>
        </p:nvSpPr>
        <p:spPr>
          <a:xfrm>
            <a:off x="166646" y="1214422"/>
            <a:ext cx="4882048" cy="5643578"/>
          </a:xfrm>
          <a:prstGeom prst="donut">
            <a:avLst>
              <a:gd name="adj" fmla="val 13399"/>
            </a:avLst>
          </a:prstGeom>
          <a:gradFill flip="none" rotWithShape="1">
            <a:gsLst>
              <a:gs pos="0">
                <a:srgbClr val="2A70E2"/>
              </a:gs>
              <a:gs pos="50000">
                <a:srgbClr val="2A70E2">
                  <a:lumMod val="20000"/>
                  <a:lumOff val="80000"/>
                </a:srgbClr>
              </a:gs>
              <a:gs pos="100000">
                <a:srgbClr val="B2B2B2"/>
              </a:gs>
            </a:gsLst>
            <a:lin ang="16200000" scaled="1"/>
            <a:tileRect/>
          </a:gradFill>
          <a:ln w="76200">
            <a:noFill/>
            <a:round/>
            <a:headEnd/>
            <a:tailEnd/>
          </a:ln>
          <a:effectLst>
            <a:outerShdw blurRad="76200" dist="63500" dir="150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 fov="4800000"/>
            <a:lightRig rig="twoPt" dir="r">
              <a:rot lat="0" lon="0" rev="21000000"/>
            </a:lightRig>
          </a:scene3d>
          <a:sp3d prstMaterial="plastic">
            <a:bevelT w="95250" h="63500" prst="artDeco"/>
            <a:bevelB w="165100" h="317500" prst="coolSlant"/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G_Line Callout 2 (No Border) 28"/>
          <p:cNvSpPr/>
          <p:nvPr/>
        </p:nvSpPr>
        <p:spPr>
          <a:xfrm>
            <a:off x="2452662" y="5643578"/>
            <a:ext cx="8501122" cy="1214422"/>
          </a:xfrm>
          <a:prstGeom prst="callout2">
            <a:avLst>
              <a:gd name="adj1" fmla="val 48110"/>
              <a:gd name="adj2" fmla="val 276"/>
              <a:gd name="adj3" fmla="val -11112"/>
              <a:gd name="adj4" fmla="val -9214"/>
              <a:gd name="adj5" fmla="val -10862"/>
              <a:gd name="adj6" fmla="val -19037"/>
            </a:avLst>
          </a:prstGeom>
          <a:gradFill flip="none" rotWithShape="1">
            <a:gsLst>
              <a:gs pos="0">
                <a:srgbClr val="49B72B"/>
              </a:gs>
              <a:gs pos="90000">
                <a:srgbClr val="E4F5DF"/>
              </a:gs>
            </a:gsLst>
            <a:lin ang="0" scaled="1"/>
            <a:tileRect/>
          </a:gradFill>
          <a:ln w="25400" cap="flat" cmpd="sng" algn="ctr">
            <a:solidFill>
              <a:srgbClr val="49B72B"/>
            </a:solidFill>
            <a:prstDash val="solid"/>
          </a:ln>
          <a:effectLst/>
          <a:scene3d>
            <a:camera prst="orthographicFront"/>
            <a:lightRig rig="threePt" dir="t"/>
          </a:scene3d>
          <a:sp3d extrusionH="635000">
            <a:bevelT w="127000" h="50800" prst="coolSlant"/>
          </a:sp3d>
        </p:spPr>
        <p:txBody>
          <a:bodyPr rtlCol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dirty="0"/>
              <a:t>определять и корректировать воспитательные возможности социальной среды с учетом результатов диагностики конкретной ситуации, вовлекая обучающихся в </a:t>
            </a:r>
            <a:r>
              <a:rPr lang="ru-RU" sz="1600" b="1" dirty="0"/>
              <a:t>активное освоение социума посредством выхода в рефлексивную позицию</a:t>
            </a:r>
            <a:endParaRPr lang="en-US" sz="16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3381356" y="4429132"/>
            <a:ext cx="8286808" cy="1285884"/>
            <a:chOff x="3793278" y="4933597"/>
            <a:chExt cx="6611510" cy="1428760"/>
          </a:xfrm>
        </p:grpSpPr>
        <p:sp>
          <p:nvSpPr>
            <p:cNvPr id="37" name="TG_Line Callout 2 (No Border) 29"/>
            <p:cNvSpPr/>
            <p:nvPr/>
          </p:nvSpPr>
          <p:spPr>
            <a:xfrm>
              <a:off x="4684165" y="4933597"/>
              <a:ext cx="5720623" cy="1428760"/>
            </a:xfrm>
            <a:prstGeom prst="callout2">
              <a:avLst>
                <a:gd name="adj1" fmla="val 54488"/>
                <a:gd name="adj2" fmla="val -865"/>
                <a:gd name="adj3" fmla="val 28014"/>
                <a:gd name="adj4" fmla="val -6413"/>
                <a:gd name="adj5" fmla="val 32866"/>
                <a:gd name="adj6" fmla="val -13313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rgbClr val="9448BE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extrusionH="635000">
              <a:bevelT w="127000" h="50800" prst="coolSlant"/>
            </a:sp3d>
          </p:spPr>
          <p:txBody>
            <a:bodyPr rtlCol="0" anchor="ctr"/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600" dirty="0"/>
                <a:t>конструировать содержание, отбирать и адаптировать эффективные формы, методы и средства социального воспитания обучающихся, вовлекая их в процесс </a:t>
              </a:r>
              <a:r>
                <a:rPr lang="ru-RU" sz="1600" b="1" dirty="0"/>
                <a:t>социального сравнения как ориентира поведения</a:t>
              </a:r>
              <a:r>
                <a:rPr lang="ru-RU" sz="1600" dirty="0"/>
                <a:t>, закладывающего возможности для адекватного отражения социальной реальности</a:t>
              </a:r>
              <a:endParaRPr lang="en-US" sz="16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G_Oval 15"/>
            <p:cNvSpPr/>
            <p:nvPr/>
          </p:nvSpPr>
          <p:spPr>
            <a:xfrm>
              <a:off x="3793278" y="5219349"/>
              <a:ext cx="471564" cy="5715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>
              <a:outerShdw blurRad="76200" dir="18900000" sy="23000" kx="-1200000" algn="bl" rotWithShape="0">
                <a:prstClr val="black">
                  <a:alpha val="30000"/>
                </a:prstClr>
              </a:outerShdw>
            </a:effectLst>
            <a:scene3d>
              <a:camera prst="isometricOffAxis1Left">
                <a:rot lat="0" lon="0" rev="0"/>
              </a:camera>
              <a:lightRig rig="twoPt" dir="t">
                <a:rot lat="0" lon="0" rev="5400000"/>
              </a:lightRig>
            </a:scene3d>
            <a:sp3d prstMaterial="plastic">
              <a:bevelT w="304800" h="190500"/>
            </a:sp3d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2" name="TG_Line Callout 2 (No Border) 32"/>
          <p:cNvSpPr/>
          <p:nvPr/>
        </p:nvSpPr>
        <p:spPr>
          <a:xfrm>
            <a:off x="1452530" y="1714488"/>
            <a:ext cx="8045111" cy="785819"/>
          </a:xfrm>
          <a:prstGeom prst="callout2">
            <a:avLst>
              <a:gd name="adj1" fmla="val 74801"/>
              <a:gd name="adj2" fmla="val -354"/>
              <a:gd name="adj3" fmla="val 75832"/>
              <a:gd name="adj4" fmla="val -5512"/>
              <a:gd name="adj5" fmla="val 134558"/>
              <a:gd name="adj6" fmla="val -9573"/>
            </a:avLst>
          </a:prstGeom>
          <a:gradFill flip="none" rotWithShape="1">
            <a:gsLst>
              <a:gs pos="0">
                <a:srgbClr val="FB811D"/>
              </a:gs>
              <a:gs pos="90000">
                <a:srgbClr val="FDEFE3"/>
              </a:gs>
            </a:gsLst>
            <a:lin ang="0" scaled="1"/>
            <a:tileRect/>
          </a:gradFill>
          <a:ln w="25400" cap="flat" cmpd="sng" algn="ctr">
            <a:solidFill>
              <a:srgbClr val="FB811D">
                <a:lumMod val="7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 extrusionH="635000">
            <a:bevelT w="127000" h="50800" prst="coolSlant"/>
          </a:sp3d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G_Text Box 4"/>
          <p:cNvSpPr txBox="1">
            <a:spLocks noChangeArrowheads="1"/>
          </p:cNvSpPr>
          <p:nvPr/>
        </p:nvSpPr>
        <p:spPr bwMode="white">
          <a:xfrm>
            <a:off x="881026" y="3429000"/>
            <a:ext cx="3788705" cy="430887"/>
          </a:xfrm>
          <a:prstGeom prst="rect">
            <a:avLst/>
          </a:prstGeom>
          <a:gradFill>
            <a:gsLst>
              <a:gs pos="0">
                <a:srgbClr val="EBE7F5"/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rgbClr val="EBE7F5"/>
              </a:gs>
            </a:gsLst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cs typeface="Arial" panose="020B0604020202020204" pitchFamily="34" charset="0"/>
              </a:rPr>
              <a:t>Социальный интеллект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809720" y="357166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ПЕРЕЧЕНЬ КОМПЕТЕНЦИЙ,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отражающих готовность будущих социальных педагогов к формированию функциональной грамотности обучающихся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881290" y="478632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66844" y="1714488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применять методы диагностики и коррекции проблем личности, группы и социального окружения, вовлекая обучающихся в процесс самооценки и рефлексии полученных результатов для </a:t>
            </a:r>
            <a:r>
              <a:rPr lang="ru-RU" sz="1600" b="1" dirty="0" smtClean="0"/>
              <a:t>преодолении барьеров социального взаимодействия</a:t>
            </a:r>
            <a:endParaRPr lang="ru-RU" sz="16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G_Text Box 4"/>
          <p:cNvSpPr txBox="1">
            <a:spLocks noChangeArrowheads="1"/>
          </p:cNvSpPr>
          <p:nvPr/>
        </p:nvSpPr>
        <p:spPr bwMode="white">
          <a:xfrm>
            <a:off x="595274" y="2786058"/>
            <a:ext cx="2952728" cy="430887"/>
          </a:xfrm>
          <a:prstGeom prst="rect">
            <a:avLst/>
          </a:prstGeom>
          <a:gradFill>
            <a:gsLst>
              <a:gs pos="0">
                <a:srgbClr val="EBE7F5"/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rgbClr val="EBE7F5"/>
              </a:gs>
            </a:gsLst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Коммуникативность</a:t>
            </a:r>
            <a:endParaRPr lang="ru-RU" sz="22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9" name="TG_Text Box 4"/>
          <p:cNvSpPr txBox="1">
            <a:spLocks noChangeArrowheads="1"/>
          </p:cNvSpPr>
          <p:nvPr/>
        </p:nvSpPr>
        <p:spPr bwMode="white">
          <a:xfrm>
            <a:off x="666712" y="4786322"/>
            <a:ext cx="3786214" cy="430887"/>
          </a:xfrm>
          <a:prstGeom prst="rect">
            <a:avLst/>
          </a:prstGeom>
          <a:gradFill>
            <a:gsLst>
              <a:gs pos="0">
                <a:srgbClr val="EBE7F5"/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rgbClr val="EBE7F5"/>
              </a:gs>
            </a:gsLst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cs typeface="Arial" panose="020B0604020202020204" pitchFamily="34" charset="0"/>
              </a:rPr>
              <a:t>Эмоциональный интеллект</a:t>
            </a:r>
          </a:p>
        </p:txBody>
      </p:sp>
      <p:sp>
        <p:nvSpPr>
          <p:cNvPr id="20" name="TG_Line Callout 2 (No Border) 31"/>
          <p:cNvSpPr/>
          <p:nvPr/>
        </p:nvSpPr>
        <p:spPr>
          <a:xfrm>
            <a:off x="4238612" y="2500306"/>
            <a:ext cx="7215238" cy="857257"/>
          </a:xfrm>
          <a:prstGeom prst="callout2">
            <a:avLst>
              <a:gd name="adj1" fmla="val 47124"/>
              <a:gd name="adj2" fmla="val 931"/>
              <a:gd name="adj3" fmla="val 46680"/>
              <a:gd name="adj4" fmla="val -9365"/>
              <a:gd name="adj5" fmla="val 65574"/>
              <a:gd name="adj6" fmla="val -11005"/>
            </a:avLst>
          </a:prstGeom>
          <a:gradFill flip="none" rotWithShape="1">
            <a:gsLst>
              <a:gs pos="0">
                <a:srgbClr val="1894E8"/>
              </a:gs>
              <a:gs pos="90000">
                <a:srgbClr val="D9EDFB"/>
              </a:gs>
            </a:gsLst>
            <a:lin ang="0" scaled="1"/>
            <a:tileRect/>
          </a:gradFill>
          <a:ln w="25400" cap="flat" cmpd="sng" algn="ctr">
            <a:solidFill>
              <a:srgbClr val="1894E8">
                <a:lumMod val="7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 extrusionH="635000">
            <a:bevelT w="127000" h="50800" prst="coolSlant"/>
          </a:sp3d>
        </p:spPr>
        <p:txBody>
          <a:bodyPr rtlCol="0"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dirty="0"/>
              <a:t>проектировать социально-педагогическую деятельность, вовлекая обучающихся в различные контексты жизнедеятельности для </a:t>
            </a:r>
            <a:r>
              <a:rPr lang="ru-RU" sz="1600" b="1" dirty="0"/>
              <a:t>стимулирования социально-ролевого взаимодействия в опоре на способности и возможности</a:t>
            </a:r>
            <a:endParaRPr lang="en-US" sz="16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G_Line Callout 2 (No Border) 31"/>
          <p:cNvSpPr/>
          <p:nvPr/>
        </p:nvSpPr>
        <p:spPr>
          <a:xfrm>
            <a:off x="5238744" y="3357562"/>
            <a:ext cx="6215106" cy="1071570"/>
          </a:xfrm>
          <a:prstGeom prst="callout2">
            <a:avLst>
              <a:gd name="adj1" fmla="val 30057"/>
              <a:gd name="adj2" fmla="val -158"/>
              <a:gd name="adj3" fmla="val 46680"/>
              <a:gd name="adj4" fmla="val -9365"/>
              <a:gd name="adj5" fmla="val 46097"/>
              <a:gd name="adj6" fmla="val -9627"/>
            </a:avLst>
          </a:prstGeom>
          <a:solidFill>
            <a:srgbClr val="FED3B0"/>
          </a:solidFill>
          <a:ln w="25400" cap="flat" cmpd="sng" algn="ctr">
            <a:solidFill>
              <a:srgbClr val="FED3B0"/>
            </a:solidFill>
            <a:prstDash val="solid"/>
          </a:ln>
          <a:effectLst/>
          <a:scene3d>
            <a:camera prst="orthographicFront"/>
            <a:lightRig rig="threePt" dir="t"/>
          </a:scene3d>
          <a:sp3d extrusionH="635000">
            <a:bevelT w="127000" h="50800" prst="coolSlant"/>
          </a:sp3d>
        </p:spPr>
        <p:txBody>
          <a:bodyPr rtlCol="0" anchor="ctr"/>
          <a:lstStyle/>
          <a:p>
            <a:pPr lvl="0"/>
            <a:r>
              <a:rPr lang="ru-RU" sz="1600" dirty="0"/>
              <a:t>проектировать и адаптировать эффективные технологии социально-педагогической деятельности, стимулируя процессы самопознания и саморазвития обучающихся для </a:t>
            </a:r>
            <a:r>
              <a:rPr lang="ru-RU" sz="1600" b="1" dirty="0"/>
              <a:t>обогащения рефлексивного опыта преодоления трудностей в </a:t>
            </a:r>
            <a:r>
              <a:rPr lang="ru-RU" sz="1600" b="1" dirty="0" err="1"/>
              <a:t>микросоциуме</a:t>
            </a:r>
            <a:endParaRPr lang="ru-RU" sz="1600" b="1" dirty="0"/>
          </a:p>
        </p:txBody>
      </p:sp>
      <p:sp>
        <p:nvSpPr>
          <p:cNvPr id="23" name="TG_Text Box 4"/>
          <p:cNvSpPr txBox="1">
            <a:spLocks noChangeArrowheads="1"/>
          </p:cNvSpPr>
          <p:nvPr/>
        </p:nvSpPr>
        <p:spPr bwMode="white">
          <a:xfrm>
            <a:off x="1738282" y="4000504"/>
            <a:ext cx="3357586" cy="430887"/>
          </a:xfrm>
          <a:prstGeom prst="rect">
            <a:avLst/>
          </a:prstGeom>
          <a:gradFill>
            <a:gsLst>
              <a:gs pos="0">
                <a:srgbClr val="EBE7F5"/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rgbClr val="EBE7F5"/>
              </a:gs>
            </a:gsLst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cs typeface="Arial" panose="020B0604020202020204" pitchFamily="34" charset="0"/>
              </a:rPr>
              <a:t>Критическое мышление</a:t>
            </a:r>
          </a:p>
        </p:txBody>
      </p:sp>
      <p:sp>
        <p:nvSpPr>
          <p:cNvPr id="24" name="TG_Text Box 4"/>
          <p:cNvSpPr txBox="1">
            <a:spLocks noChangeArrowheads="1"/>
          </p:cNvSpPr>
          <p:nvPr/>
        </p:nvSpPr>
        <p:spPr bwMode="white">
          <a:xfrm>
            <a:off x="0" y="5286388"/>
            <a:ext cx="4381488" cy="430887"/>
          </a:xfrm>
          <a:prstGeom prst="rect">
            <a:avLst/>
          </a:prstGeom>
          <a:gradFill>
            <a:gsLst>
              <a:gs pos="0">
                <a:srgbClr val="EBE7F5"/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rgbClr val="EBE7F5"/>
              </a:gs>
            </a:gsLst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cs typeface="Arial" panose="020B0604020202020204" pitchFamily="34" charset="0"/>
              </a:rPr>
              <a:t>Устойчивое развитие личности</a:t>
            </a:r>
          </a:p>
        </p:txBody>
      </p:sp>
      <p:sp>
        <p:nvSpPr>
          <p:cNvPr id="25" name="TG_Text Box 4"/>
          <p:cNvSpPr txBox="1">
            <a:spLocks noChangeArrowheads="1"/>
          </p:cNvSpPr>
          <p:nvPr/>
        </p:nvSpPr>
        <p:spPr bwMode="white">
          <a:xfrm>
            <a:off x="0" y="4357694"/>
            <a:ext cx="2095472" cy="430887"/>
          </a:xfrm>
          <a:prstGeom prst="rect">
            <a:avLst/>
          </a:prstGeom>
          <a:gradFill>
            <a:gsLst>
              <a:gs pos="0">
                <a:srgbClr val="EBE7F5"/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rgbClr val="EBE7F5"/>
              </a:gs>
            </a:gsLst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cs typeface="Arial" panose="020B0604020202020204" pitchFamily="34" charset="0"/>
              </a:rPr>
              <a:t>Кооперация</a:t>
            </a:r>
          </a:p>
        </p:txBody>
      </p:sp>
    </p:spTree>
    <p:extLst>
      <p:ext uri="{BB962C8B-B14F-4D97-AF65-F5344CB8AC3E}">
        <p14:creationId xmlns="" xmlns:p14="http://schemas.microsoft.com/office/powerpoint/2010/main" val="8237219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9786" y="428604"/>
            <a:ext cx="8858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B05B14"/>
                </a:solidFill>
              </a:rPr>
              <a:t>Социальная грамотность</a:t>
            </a:r>
          </a:p>
          <a:p>
            <a:pPr algn="ctr"/>
            <a:endParaRPr lang="ru-RU" sz="800" dirty="0" smtClean="0">
              <a:solidFill>
                <a:srgbClr val="B05B14"/>
              </a:solidFill>
            </a:endParaRPr>
          </a:p>
          <a:p>
            <a:pPr algn="just">
              <a:buFontTx/>
              <a:buChar char="-"/>
            </a:pPr>
            <a:r>
              <a:rPr lang="ru-RU" sz="2200" dirty="0" smtClean="0">
                <a:solidFill>
                  <a:srgbClr val="204B86"/>
                </a:solidFill>
              </a:rPr>
              <a:t> </a:t>
            </a:r>
            <a:r>
              <a:rPr lang="ru-RU" sz="2200" dirty="0" smtClean="0"/>
              <a:t>интегративный компонент функциональной грамотности обучающихся, в результате которой индивид должен обладать:</a:t>
            </a:r>
            <a:endParaRPr lang="ru-RU" sz="2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0C9F8B4-C895-4D68-A961-CCF840DE4D60}"/>
              </a:ext>
            </a:extLst>
          </p:cNvPr>
          <p:cNvSpPr/>
          <p:nvPr/>
        </p:nvSpPr>
        <p:spPr>
          <a:xfrm>
            <a:off x="2524100" y="1928802"/>
            <a:ext cx="8358246" cy="70788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ru-RU" sz="2000" dirty="0"/>
              <a:t>готовностью успешно </a:t>
            </a:r>
            <a:r>
              <a:rPr lang="ru-RU" sz="2000" b="1" dirty="0"/>
              <a:t>адаптироваться</a:t>
            </a:r>
            <a:r>
              <a:rPr lang="ru-RU" sz="2000" dirty="0"/>
              <a:t> к различным социальным ситуациям и эффективно </a:t>
            </a:r>
            <a:r>
              <a:rPr lang="ru-RU" sz="2000" b="1" dirty="0"/>
              <a:t>социализироваться</a:t>
            </a:r>
            <a:r>
              <a:rPr lang="ru-RU" sz="2000" dirty="0"/>
              <a:t> в изменяющемся социуме;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0C9F8B4-C895-4D68-A961-CCF840DE4D60}"/>
              </a:ext>
            </a:extLst>
          </p:cNvPr>
          <p:cNvSpPr/>
          <p:nvPr/>
        </p:nvSpPr>
        <p:spPr>
          <a:xfrm>
            <a:off x="2595538" y="2714620"/>
            <a:ext cx="8572560" cy="70788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ru-RU" sz="2000" dirty="0"/>
              <a:t>умениями разрешать </a:t>
            </a:r>
            <a:r>
              <a:rPr lang="ru-RU" sz="2000" b="1" dirty="0"/>
              <a:t>стандартные и нестандартные задачи</a:t>
            </a:r>
            <a:r>
              <a:rPr lang="ru-RU" sz="2000" dirty="0"/>
              <a:t>, возникающие в процессе его взаимодействия в социуме;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0C9F8B4-C895-4D68-A961-CCF840DE4D60}"/>
              </a:ext>
            </a:extLst>
          </p:cNvPr>
          <p:cNvSpPr/>
          <p:nvPr/>
        </p:nvSpPr>
        <p:spPr>
          <a:xfrm>
            <a:off x="2595538" y="3500438"/>
            <a:ext cx="8643998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000" dirty="0"/>
              <a:t>способностью конструктивно выстраивать </a:t>
            </a:r>
            <a:r>
              <a:rPr lang="ru-RU" sz="2000" b="1" dirty="0"/>
              <a:t>социальные отношения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0C9F8B4-C895-4D68-A961-CCF840DE4D60}"/>
              </a:ext>
            </a:extLst>
          </p:cNvPr>
          <p:cNvSpPr/>
          <p:nvPr/>
        </p:nvSpPr>
        <p:spPr>
          <a:xfrm>
            <a:off x="2595538" y="5072074"/>
            <a:ext cx="8358246" cy="70788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ru-RU" sz="2000" dirty="0"/>
              <a:t>качествами личности, обеспечивающими </a:t>
            </a:r>
            <a:r>
              <a:rPr lang="ru-RU" sz="2000" b="1" dirty="0"/>
              <a:t>ответственность за свою жизнедеятельность;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0C9F8B4-C895-4D68-A961-CCF840DE4D60}"/>
              </a:ext>
            </a:extLst>
          </p:cNvPr>
          <p:cNvSpPr/>
          <p:nvPr/>
        </p:nvSpPr>
        <p:spPr>
          <a:xfrm>
            <a:off x="2666976" y="5857892"/>
            <a:ext cx="8572560" cy="70788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ru-RU" sz="2000" dirty="0"/>
              <a:t>совокупностью </a:t>
            </a:r>
            <a:r>
              <a:rPr lang="ru-RU" sz="2000" b="1" dirty="0"/>
              <a:t>рефлексивных умений</a:t>
            </a:r>
            <a:r>
              <a:rPr lang="ru-RU" sz="2000" dirty="0"/>
              <a:t>, обеспечивающих оценку своей </a:t>
            </a:r>
            <a:r>
              <a:rPr lang="ru-RU" sz="2000" dirty="0" smtClean="0"/>
              <a:t>грамотности</a:t>
            </a:r>
            <a:endParaRPr lang="ru-RU" sz="20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0C9F8B4-C895-4D68-A961-CCF840DE4D60}"/>
              </a:ext>
            </a:extLst>
          </p:cNvPr>
          <p:cNvSpPr/>
          <p:nvPr/>
        </p:nvSpPr>
        <p:spPr>
          <a:xfrm>
            <a:off x="2595538" y="4000504"/>
            <a:ext cx="8358246" cy="101566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ru-RU" sz="2000" dirty="0"/>
              <a:t>способностью предвидеть </a:t>
            </a:r>
            <a:r>
              <a:rPr lang="ru-RU" sz="2000" b="1" dirty="0"/>
              <a:t>последствия своего поведения</a:t>
            </a:r>
            <a:r>
              <a:rPr lang="ru-RU" sz="2000" dirty="0"/>
              <a:t>, проектировать способы реализации своих способностей, интересов и свое саморазвитие;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5538" y="1071546"/>
            <a:ext cx="8737600" cy="578645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ПРОФИЛАКТИКА ДЕВИАНТНОГО ПОВЕДЕНИЯ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/>
              <a:t> 	</a:t>
            </a:r>
            <a:r>
              <a:rPr lang="ru-RU" sz="2200" b="1" dirty="0" smtClean="0"/>
              <a:t>Учебная программа учреждения высшего образования </a:t>
            </a:r>
            <a:br>
              <a:rPr lang="ru-RU" sz="2200" b="1" dirty="0" smtClean="0"/>
            </a:br>
            <a:r>
              <a:rPr lang="ru-RU" sz="2200" b="1" dirty="0" smtClean="0"/>
              <a:t>по учебной дисциплине для специальности</a:t>
            </a:r>
            <a:endParaRPr lang="ru-RU" sz="2200" dirty="0" smtClean="0"/>
          </a:p>
          <a:p>
            <a:pPr algn="ctr">
              <a:buNone/>
            </a:pPr>
            <a:endParaRPr lang="ru-RU" sz="800" dirty="0" smtClean="0"/>
          </a:p>
          <a:p>
            <a:pPr algn="ctr">
              <a:buNone/>
            </a:pPr>
            <a:r>
              <a:rPr lang="ru-RU" sz="2000" dirty="0" smtClean="0"/>
              <a:t>6-05-0114-01 Социально-педагогическое и психологическое </a:t>
            </a:r>
          </a:p>
          <a:p>
            <a:pPr algn="ctr">
              <a:buNone/>
            </a:pPr>
            <a:r>
              <a:rPr lang="ru-RU" sz="2000" dirty="0" smtClean="0"/>
              <a:t>образование</a:t>
            </a:r>
          </a:p>
          <a:p>
            <a:pPr>
              <a:buNone/>
            </a:pPr>
            <a:r>
              <a:rPr lang="ru-RU" sz="1600" b="1" cap="all" dirty="0" smtClean="0"/>
              <a:t>	</a:t>
            </a:r>
          </a:p>
          <a:p>
            <a:pPr>
              <a:buNone/>
            </a:pPr>
            <a:r>
              <a:rPr lang="ru-RU" sz="1600" b="1" cap="all" dirty="0" err="1" smtClean="0"/>
              <a:t>СоставителИ</a:t>
            </a:r>
            <a:r>
              <a:rPr lang="ru-RU" sz="1600" b="1" cap="all" dirty="0" smtClean="0"/>
              <a:t>: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	В.В.Мартынова</a:t>
            </a:r>
            <a:r>
              <a:rPr lang="ru-RU" sz="1600" dirty="0" smtClean="0"/>
              <a:t>, декан факультета социально-педагогических технологий учреждения образования «Белорусский государственный педагогический университет имени Максима Танка», кандидат педагогических наук, доцент;</a:t>
            </a:r>
          </a:p>
          <a:p>
            <a:pPr>
              <a:buNone/>
            </a:pPr>
            <a:r>
              <a:rPr lang="ru-RU" sz="1600" b="1" dirty="0" smtClean="0"/>
              <a:t>	Е.К.Погодина</a:t>
            </a:r>
            <a:r>
              <a:rPr lang="ru-RU" sz="1600" dirty="0" smtClean="0"/>
              <a:t>, старший преподаватель </a:t>
            </a:r>
            <a:r>
              <a:rPr lang="be-BY" sz="1600" dirty="0" smtClean="0"/>
              <a:t>кафедры социальной педагогики факультета социально-педагогических технологий учреждения образования «Белорусский государственный педагогический университет имени Максима Танка»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4100" y="857232"/>
            <a:ext cx="8737600" cy="571504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	</a:t>
            </a:r>
          </a:p>
          <a:p>
            <a:pPr>
              <a:buNone/>
            </a:pPr>
            <a:r>
              <a:rPr lang="ru-RU" sz="2400" b="1" dirty="0" smtClean="0"/>
              <a:t>	</a:t>
            </a:r>
          </a:p>
          <a:p>
            <a:pPr>
              <a:buNone/>
            </a:pPr>
            <a:r>
              <a:rPr lang="ru-RU" sz="2400" b="1" dirty="0" smtClean="0"/>
              <a:t>	   </a:t>
            </a:r>
            <a:r>
              <a:rPr lang="ru-RU" sz="2200" b="1" dirty="0" smtClean="0"/>
              <a:t>Цель </a:t>
            </a:r>
            <a:r>
              <a:rPr lang="ru-RU" sz="2200" dirty="0" smtClean="0"/>
              <a:t>учебной дисциплины </a:t>
            </a:r>
            <a:r>
              <a:rPr lang="ru-RU" sz="2200" b="1" dirty="0" smtClean="0"/>
              <a:t>-</a:t>
            </a:r>
            <a:r>
              <a:rPr lang="ru-RU" sz="2200" dirty="0" smtClean="0"/>
              <a:t> формирование у будущих специалистов комплекса профессиональных компетенций в области социально-педагогической профилактики </a:t>
            </a:r>
            <a:r>
              <a:rPr lang="ru-RU" sz="2200" dirty="0" err="1" smtClean="0"/>
              <a:t>девиантного</a:t>
            </a:r>
            <a:r>
              <a:rPr lang="ru-RU" sz="2200" dirty="0" smtClean="0"/>
              <a:t> поведения, необходимой для успешного осуществления социально-педагогической деятельности.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952728" y="5072074"/>
            <a:ext cx="8143932" cy="1428760"/>
          </a:xfrm>
          <a:prstGeom prst="rect">
            <a:avLst/>
          </a:prstGeom>
          <a:solidFill>
            <a:srgbClr val="FED8B8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200" b="1" dirty="0" smtClean="0"/>
              <a:t>БПК-15</a:t>
            </a:r>
            <a:r>
              <a:rPr lang="ru-RU" sz="2200" dirty="0" smtClean="0"/>
              <a:t>. Разрабатывать и реализовывать комплексные, индивидуальные программы и социально-педагогические проекты в учреждениях образования различного типа с целью формирования социальной грамотности обучающихся</a:t>
            </a:r>
            <a:r>
              <a:rPr lang="ru-RU" sz="2200" i="1" dirty="0" smtClean="0"/>
              <a:t>.</a:t>
            </a:r>
            <a:endParaRPr lang="ru-RU" sz="2200" dirty="0" smtClean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738414" y="428604"/>
            <a:ext cx="8072494" cy="7143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Модуль «Профилактика социальных девиаций»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42" y="1214422"/>
            <a:ext cx="707236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3167042" y="2714620"/>
            <a:ext cx="7072362" cy="428628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-20662 MPN 2010 Template">
  <a:themeElements>
    <a:clrScheme name="MPN">
      <a:dk1>
        <a:srgbClr val="000000"/>
      </a:dk1>
      <a:lt1>
        <a:srgbClr val="FFFFFF"/>
      </a:lt1>
      <a:dk2>
        <a:srgbClr val="525051"/>
      </a:dk2>
      <a:lt2>
        <a:srgbClr val="6BBD46"/>
      </a:lt2>
      <a:accent1>
        <a:srgbClr val="017660"/>
      </a:accent1>
      <a:accent2>
        <a:srgbClr val="6BBD46"/>
      </a:accent2>
      <a:accent3>
        <a:srgbClr val="CDD804"/>
      </a:accent3>
      <a:accent4>
        <a:srgbClr val="FFFF11"/>
      </a:accent4>
      <a:accent5>
        <a:srgbClr val="525051"/>
      </a:accent5>
      <a:accent6>
        <a:srgbClr val="000000"/>
      </a:accent6>
      <a:hlink>
        <a:srgbClr val="979697"/>
      </a:hlink>
      <a:folHlink>
        <a:srgbClr val="E1E868"/>
      </a:folHlink>
    </a:clrScheme>
    <a:fontScheme name="Segoe UI - 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0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>
            <a:gradFill>
              <a:gsLst>
                <a:gs pos="0">
                  <a:schemeClr val="tx2"/>
                </a:gs>
                <a:gs pos="86000">
                  <a:schemeClr val="tx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Защита Куницкая</Template>
  <TotalTime>1642</TotalTime>
  <Words>1153</Words>
  <Application>Microsoft Office PowerPoint</Application>
  <PresentationFormat>Произвольный</PresentationFormat>
  <Paragraphs>154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7-20662 MPN 2010 Template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СОДЕРЖАНИЕ УЧЕБНОГО МАТЕРИАЛА</vt:lpstr>
      <vt:lpstr>МЕТОДИЧЕСКИЕ РЕКОМЕНДАЦИИ ПО ОРГАНИЗАЦИИ  И ВЫПОЛНЕНИЮ САМОСТОЯТЕЛЬНОЙ РАБОТЫ СТУДЕНТОВ ПО УЧЕБНОЙ ДИСЦИПЛИНЕ</vt:lpstr>
      <vt:lpstr>Слайд 12</vt:lpstr>
      <vt:lpstr>Слайд 13</vt:lpstr>
      <vt:lpstr>РЕКОМЕНДУЕМЫЕ ФОРМЫ И МЕТОДЫ ОБУЧЕНИЯ</vt:lpstr>
      <vt:lpstr>Слайд 15</vt:lpstr>
      <vt:lpstr>Слайд 16</vt:lpstr>
      <vt:lpstr>Слайд 17</vt:lpstr>
      <vt:lpstr>Слайд 18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user</cp:lastModifiedBy>
  <cp:revision>545</cp:revision>
  <dcterms:created xsi:type="dcterms:W3CDTF">2019-02-10T17:03:02Z</dcterms:created>
  <dcterms:modified xsi:type="dcterms:W3CDTF">2023-06-06T03:08:22Z</dcterms:modified>
</cp:coreProperties>
</file>