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1" r:id="rId1"/>
  </p:sldMasterIdLst>
  <p:notesMasterIdLst>
    <p:notesMasterId r:id="rId44"/>
  </p:notesMasterIdLst>
  <p:sldIdLst>
    <p:sldId id="358" r:id="rId2"/>
    <p:sldId id="313" r:id="rId3"/>
    <p:sldId id="274" r:id="rId4"/>
    <p:sldId id="314" r:id="rId5"/>
    <p:sldId id="357" r:id="rId6"/>
    <p:sldId id="315" r:id="rId7"/>
    <p:sldId id="359" r:id="rId8"/>
    <p:sldId id="360" r:id="rId9"/>
    <p:sldId id="361" r:id="rId10"/>
    <p:sldId id="362" r:id="rId11"/>
    <p:sldId id="363" r:id="rId12"/>
    <p:sldId id="364" r:id="rId13"/>
    <p:sldId id="332" r:id="rId14"/>
    <p:sldId id="365" r:id="rId15"/>
    <p:sldId id="366" r:id="rId16"/>
    <p:sldId id="345" r:id="rId17"/>
    <p:sldId id="331" r:id="rId18"/>
    <p:sldId id="368" r:id="rId19"/>
    <p:sldId id="379" r:id="rId20"/>
    <p:sldId id="328" r:id="rId21"/>
    <p:sldId id="390" r:id="rId22"/>
    <p:sldId id="371" r:id="rId23"/>
    <p:sldId id="372" r:id="rId24"/>
    <p:sldId id="373" r:id="rId25"/>
    <p:sldId id="374" r:id="rId26"/>
    <p:sldId id="375" r:id="rId27"/>
    <p:sldId id="376" r:id="rId28"/>
    <p:sldId id="380" r:id="rId29"/>
    <p:sldId id="381" r:id="rId30"/>
    <p:sldId id="378" r:id="rId31"/>
    <p:sldId id="383" r:id="rId32"/>
    <p:sldId id="384" r:id="rId33"/>
    <p:sldId id="385" r:id="rId34"/>
    <p:sldId id="386" r:id="rId35"/>
    <p:sldId id="396" r:id="rId36"/>
    <p:sldId id="387" r:id="rId37"/>
    <p:sldId id="388" r:id="rId38"/>
    <p:sldId id="391" r:id="rId39"/>
    <p:sldId id="392" r:id="rId40"/>
    <p:sldId id="393" r:id="rId41"/>
    <p:sldId id="394" r:id="rId42"/>
    <p:sldId id="395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959CB5-17EE-4839-AB2A-08AD10ECC7BC}">
          <p14:sldIdLst>
            <p14:sldId id="358"/>
            <p14:sldId id="313"/>
            <p14:sldId id="274"/>
            <p14:sldId id="314"/>
            <p14:sldId id="357"/>
            <p14:sldId id="315"/>
            <p14:sldId id="359"/>
            <p14:sldId id="360"/>
            <p14:sldId id="361"/>
            <p14:sldId id="362"/>
            <p14:sldId id="363"/>
            <p14:sldId id="364"/>
            <p14:sldId id="332"/>
            <p14:sldId id="365"/>
            <p14:sldId id="366"/>
            <p14:sldId id="345"/>
            <p14:sldId id="331"/>
            <p14:sldId id="368"/>
            <p14:sldId id="379"/>
            <p14:sldId id="328"/>
            <p14:sldId id="390"/>
            <p14:sldId id="371"/>
            <p14:sldId id="372"/>
            <p14:sldId id="373"/>
            <p14:sldId id="374"/>
            <p14:sldId id="375"/>
            <p14:sldId id="376"/>
            <p14:sldId id="380"/>
            <p14:sldId id="381"/>
            <p14:sldId id="378"/>
            <p14:sldId id="383"/>
            <p14:sldId id="384"/>
            <p14:sldId id="385"/>
            <p14:sldId id="386"/>
            <p14:sldId id="396"/>
            <p14:sldId id="387"/>
            <p14:sldId id="388"/>
            <p14:sldId id="391"/>
            <p14:sldId id="392"/>
            <p14:sldId id="393"/>
            <p14:sldId id="394"/>
            <p14:sldId id="395"/>
          </p14:sldIdLst>
        </p14:section>
        <p14:section name="Раздел без заголовка" id="{821FAEAD-7A86-4F04-A498-9660AC2246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6F6"/>
    <a:srgbClr val="EFF9FF"/>
    <a:srgbClr val="FFFFCC"/>
    <a:srgbClr val="F6E7E6"/>
    <a:srgbClr val="FFFFFF"/>
    <a:srgbClr val="E7FEFF"/>
    <a:srgbClr val="DBFDFF"/>
    <a:srgbClr val="451094"/>
    <a:srgbClr val="4606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orient="horz" pos="22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29DAF-7928-4A43-A57D-AD1769A778AF}" type="datetimeFigureOut">
              <a:rPr lang="ru-RU" smtClean="0"/>
              <a:t>05.06.2023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BD99F2-AC93-45FF-8084-EBE9C246F7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888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357B-944B-4089-B63B-9A5E388E29F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48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357B-944B-4089-B63B-9A5E388E29F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46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357B-944B-4089-B63B-9A5E388E29F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78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9357B-944B-4089-B63B-9A5E388E29F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79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85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0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5206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6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589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0857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105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767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66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479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6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45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670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938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643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7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6/5/2023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76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298CD5-6C1E-4009-B41F-6DF62E31D3BE}" type="datetimeFigureOut">
              <a:rPr lang="en-US" smtClean="0"/>
              <a:pPr/>
              <a:t>6/5/2023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0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scienceland.ru/%D0%B0%D0%BF%D1%80%D0%B5%D0%BB%D1%8C-2023/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6E7E6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ВНК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/>
              <a:t>№ ФГ21-003</a:t>
            </a:r>
            <a:r>
              <a:rPr lang="ru-RU" b="1" dirty="0"/>
              <a:t>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«Физмат»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sz="2800" b="1" dirty="0" err="1" smtClean="0"/>
              <a:t>Пирютко</a:t>
            </a:r>
            <a:r>
              <a:rPr lang="ru-RU" sz="2800" b="1" dirty="0" smtClean="0"/>
              <a:t> </a:t>
            </a:r>
            <a:r>
              <a:rPr lang="ru-RU" sz="2800" b="1" dirty="0"/>
              <a:t>О. Н., </a:t>
            </a:r>
            <a:r>
              <a:rPr lang="ru-RU" sz="2800" b="1" dirty="0" err="1"/>
              <a:t>Гуло</a:t>
            </a:r>
            <a:r>
              <a:rPr lang="ru-RU" sz="2800" b="1" dirty="0"/>
              <a:t> И.Н., Карпенко Е.М</a:t>
            </a:r>
            <a:r>
              <a:rPr lang="ru-RU" sz="2800" b="1" dirty="0" smtClean="0"/>
              <a:t>., Носова </a:t>
            </a:r>
            <a:r>
              <a:rPr lang="ru-RU" sz="2800" b="1" dirty="0"/>
              <a:t>К. Д.</a:t>
            </a:r>
            <a:endParaRPr lang="ru-RU" sz="2800" dirty="0"/>
          </a:p>
          <a:p>
            <a:pPr marL="0" indent="0" algn="ctr">
              <a:buNone/>
            </a:pPr>
            <a:r>
              <a:rPr lang="ru-RU" sz="2800" b="1" dirty="0" smtClean="0"/>
              <a:t>Этап2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7556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200" y="1231899"/>
            <a:ext cx="9448800" cy="2308324"/>
          </a:xfrm>
          <a:prstGeom prst="rect">
            <a:avLst/>
          </a:prstGeom>
          <a:solidFill>
            <a:srgbClr val="FCF6F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Согласно образовательному стандарту высшего образования в соответствии с задачами формирования функциональной грамотности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 программе 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представлены </a:t>
            </a:r>
            <a:r>
              <a:rPr lang="ru-RU" sz="2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универсальные,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базовые профессиональные, специализированные </a:t>
            </a:r>
            <a:r>
              <a:rPr lang="ru-RU" sz="2400" spc="-20" dirty="0">
                <a:latin typeface="Times New Roman" panose="02020603050405020304" pitchFamily="18" charset="0"/>
                <a:ea typeface="Calibri" panose="020F0502020204030204" pitchFamily="34" charset="0"/>
              </a:rPr>
              <a:t>компетенции, формируемые при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изучении учебной дисциплины «Основы методики обучения математике»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84300" y="3540223"/>
            <a:ext cx="9537700" cy="2241768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4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Универсальные компетенции как компетенции, формируемые в соответствии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требованиями к специалисту с </a:t>
            </a:r>
            <a:r>
              <a:rPr lang="ru-RU" sz="24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общим</a:t>
            </a:r>
            <a:r>
              <a:rPr lang="ru-RU" sz="2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высшим образованием и отражающие его способность применять базовые общекультурные знания и умения, а также социально-личностные качества, соответствующие запросам государства и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общества</a:t>
            </a:r>
            <a:r>
              <a:rPr lang="ru-RU" sz="2400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представлены следующими компонентами: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1100" y="793910"/>
            <a:ext cx="9448800" cy="5244513"/>
          </a:xfrm>
          <a:prstGeom prst="rect">
            <a:avLst/>
          </a:prstGeom>
          <a:solidFill>
            <a:srgbClr val="FCF6F6"/>
          </a:solidFill>
          <a:ln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339090" algn="l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УК-1. Владеть системой нормативных правовых документов, содержащих акты в сфере образования, разрабатывать учебно-программную документацию, работать с различными видами документов учреждения образования</a:t>
            </a:r>
            <a:r>
              <a:rPr lang="be-BY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УК-2. Владеть знанием и пониманием гражданских основ будущей профессиональной деятельности, </a:t>
            </a:r>
            <a:r>
              <a:rPr lang="ru-RU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ее сущности и социальной значимости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быть способным </a:t>
            </a:r>
            <a:r>
              <a:rPr lang="ru-RU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осуществлять профессиональную деятельность в условиях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обновления ее целей, содержания, смены технологий, определять </a:t>
            </a:r>
            <a:r>
              <a:rPr lang="ru-RU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методы решения профессиональных задач, оценивать их эффективность 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качество.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УК-3.  Владеть культурой мышления, быть способным к восприятию, обобщению и анализу информации, философских, мировоззренческих, социально и личностно значимых проблем.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УК-4. Быть способным работать в коллективе, толерантно воспринимать социальные, этнические, конфессиональные и культурные различия.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УК-11 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Быть способным обеспечить </a:t>
            </a:r>
            <a:r>
              <a:rPr lang="ru-RU" dirty="0" smtClean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математической грамотности, </a:t>
            </a:r>
            <a:r>
              <a:rPr lang="ru-RU" dirty="0" smtClean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направленной </a:t>
            </a:r>
            <a:r>
              <a:rPr lang="ru-RU" dirty="0">
                <a:solidFill>
                  <a:srgbClr val="21212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овладение каждым обучающимся математической культурой, существенной для его жизни, как гражданина и основы, необходимой для его личного проекта дальнейшего развития.  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9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89000" y="714865"/>
            <a:ext cx="10248900" cy="4979825"/>
          </a:xfrm>
          <a:prstGeom prst="rect">
            <a:avLst/>
          </a:prstGeom>
          <a:solidFill>
            <a:srgbClr val="FCF6F6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9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азовые профессиональные компетенции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как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компетенции, формируемые в соответствии с требованиями к специалисту с общим высшим образованием и отражающие его способность решать общие задачи профессиональной деятельности в соответствии с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специальностью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«</a:t>
            </a:r>
            <a:r>
              <a:rPr lang="x-none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Математика и информатика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»:</a:t>
            </a:r>
          </a:p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БПК-10. Владеть научно обоснованными закономерностями формирования математических понятий, обучения доказательствам математических утверждений и решения математических задач  и применять их в процессе формирования математической грамотности обучающихся.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be-BY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БПК-11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способным организовывать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на учебных занятиях,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основанную на решении проблем освоения математики, через задания приводящие  обучающихся: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к исследованию, экспериментам, моделям, особенно с использованием программных средств;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умениям выбирать и применять методы расчета;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умениям реализовывать алгоритмы;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 умениям рассуждать, демонстрировать, находить частичные результаты и оценивать их;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умениям объяснить подход, сообщить результат в устной или письменной форме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942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90" b="38923"/>
          <a:stretch/>
        </p:blipFill>
        <p:spPr bwMode="auto">
          <a:xfrm>
            <a:off x="2683085" y="723374"/>
            <a:ext cx="7437955" cy="550018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7547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1600" y="1409701"/>
            <a:ext cx="9893300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Специализированные компетенции как компетенции, формируемые в соответствии с требованиями к специалисту с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общим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высшим образованием и отражающие его способность решать задачи профессиональной деятельности с учетом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профилизации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образовательной программы «Основы методики обучения математике»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бакалавриата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специальности «Математика и информатика» в учреждении высшего образования представлены в каждом блоке модуля </a:t>
            </a:r>
            <a:r>
              <a:rPr lang="ru-RU" sz="2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«Основы методики обучения математики»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4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5000" y="1965961"/>
            <a:ext cx="8351520" cy="2463495"/>
          </a:xfrm>
          <a:prstGeom prst="rect">
            <a:avLst/>
          </a:prstGeom>
          <a:solidFill>
            <a:srgbClr val="FCF6F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R="3175" indent="269875"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Ожидаемые результаты:</a:t>
            </a:r>
            <a:endParaRPr lang="ru-RU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освоения </a:t>
            </a:r>
            <a:r>
              <a:rPr lang="ru-RU" sz="36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дисциплины «Основы методики обучения математики» 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студенты должны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6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576977">
            <a:off x="3680884" y="176396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890368">
            <a:off x="3841745" y="362065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960377">
            <a:off x="6550372" y="1586159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2712399">
            <a:off x="6622639" y="361214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04022" y="1517815"/>
            <a:ext cx="2151604" cy="2088233"/>
            <a:chOff x="1115616" y="692696"/>
            <a:chExt cx="2664296" cy="2664296"/>
          </a:xfrm>
        </p:grpSpPr>
        <p:sp>
          <p:nvSpPr>
            <p:cNvPr id="3" name="Овал 2"/>
            <p:cNvSpPr/>
            <p:nvPr/>
          </p:nvSpPr>
          <p:spPr>
            <a:xfrm>
              <a:off x="1115616" y="692696"/>
              <a:ext cx="2664296" cy="26642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196932" y="1525159"/>
              <a:ext cx="2464073" cy="510485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latin typeface="Monotype Corsiva" panose="03010101010201010101" pitchFamily="66" charset="0"/>
                </a:rPr>
                <a:t>Знать</a:t>
              </a:r>
              <a:endParaRPr lang="ru-RU" sz="2000" b="1" dirty="0">
                <a:latin typeface="Monotype Corsiva" panose="03010101010201010101" pitchFamily="66" charset="0"/>
              </a:endParaRPr>
            </a:p>
          </p:txBody>
        </p:sp>
      </p:grpSp>
      <p:sp>
        <p:nvSpPr>
          <p:cNvPr id="13" name="Шестиугольник 12">
            <a:hlinkClick r:id="rId3" action="ppaction://hlinksldjump"/>
          </p:cNvPr>
          <p:cNvSpPr/>
          <p:nvPr/>
        </p:nvSpPr>
        <p:spPr>
          <a:xfrm>
            <a:off x="8079828" y="3394347"/>
            <a:ext cx="2689772" cy="239685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hlinkClick r:id="rId4" action="ppaction://hlinksldjump"/>
          </p:cNvPr>
          <p:cNvSpPr/>
          <p:nvPr/>
        </p:nvSpPr>
        <p:spPr>
          <a:xfrm>
            <a:off x="8136363" y="619653"/>
            <a:ext cx="2458701" cy="22079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322883" y="574866"/>
            <a:ext cx="2476806" cy="2030983"/>
            <a:chOff x="107504" y="548722"/>
            <a:chExt cx="2476806" cy="2030983"/>
          </a:xfrm>
        </p:grpSpPr>
        <p:sp>
          <p:nvSpPr>
            <p:cNvPr id="10" name="Шестиугольник 9">
              <a:hlinkClick r:id="" action="ppaction://noaction"/>
            </p:cNvPr>
            <p:cNvSpPr/>
            <p:nvPr/>
          </p:nvSpPr>
          <p:spPr>
            <a:xfrm>
              <a:off x="107504" y="548722"/>
              <a:ext cx="2476806" cy="203098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190" y="867842"/>
              <a:ext cx="207447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i="1" dirty="0" smtClean="0">
                  <a:latin typeface="Monotype Corsiva" panose="03010101010201010101" pitchFamily="66" charset="0"/>
                  <a:cs typeface="FreesiaUPC" panose="020B0604020202020204" pitchFamily="34" charset="-34"/>
                </a:rPr>
                <a:t>Цели и задачи общего среднего математического образования</a:t>
              </a:r>
              <a:endParaRPr lang="ru-RU" sz="2000" i="1" dirty="0">
                <a:latin typeface="Monotype Corsiva" panose="03010101010201010101" pitchFamily="66" charset="0"/>
                <a:cs typeface="FreesiaUPC" panose="020B0604020202020204" pitchFamily="34" charset="-34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20220" y="3069989"/>
            <a:ext cx="2910480" cy="2721211"/>
            <a:chOff x="107503" y="3172250"/>
            <a:chExt cx="2409849" cy="2585323"/>
          </a:xfrm>
        </p:grpSpPr>
        <p:sp>
          <p:nvSpPr>
            <p:cNvPr id="11" name="Шестиугольник 10">
              <a:hlinkClick r:id="" action="ppaction://noaction"/>
            </p:cNvPr>
            <p:cNvSpPr/>
            <p:nvPr/>
          </p:nvSpPr>
          <p:spPr>
            <a:xfrm>
              <a:off x="107503" y="3172250"/>
              <a:ext cx="2409849" cy="2156865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8183" y="3172250"/>
              <a:ext cx="2225670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Miama Nueva" panose="02000603000000000000" pitchFamily="2" charset="-52"/>
                </a:rPr>
                <a:t>П</a:t>
              </a:r>
              <a:r>
                <a:rPr lang="ru-RU" dirty="0" smtClean="0">
                  <a:latin typeface="Miama Nueva" panose="02000603000000000000" pitchFamily="2" charset="-52"/>
                </a:rPr>
                <a:t>едагогические </a:t>
              </a:r>
              <a:r>
                <a:rPr lang="ru-RU" dirty="0">
                  <a:latin typeface="Miama Nueva" panose="02000603000000000000" pitchFamily="2" charset="-52"/>
                </a:rPr>
                <a:t>технологии обучения математике, ориентированные на формирование функциональной грамотности</a:t>
              </a:r>
              <a:endParaRPr lang="ru-RU" i="1" dirty="0">
                <a:latin typeface="Miama Nueva" panose="02000603000000000000" pitchFamily="2" charset="-52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21932" y="860976"/>
            <a:ext cx="20517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Bad Script" panose="02000000000000000000" pitchFamily="2" charset="0"/>
              </a:rPr>
              <a:t>М</a:t>
            </a:r>
            <a:r>
              <a:rPr lang="ru-RU" dirty="0" smtClean="0">
                <a:latin typeface="Bad Script" panose="02000000000000000000" pitchFamily="2" charset="0"/>
              </a:rPr>
              <a:t>етодические </a:t>
            </a:r>
            <a:r>
              <a:rPr lang="ru-RU" dirty="0">
                <a:latin typeface="Bad Script" panose="02000000000000000000" pitchFamily="2" charset="0"/>
              </a:rPr>
              <a:t>закономерности </a:t>
            </a:r>
            <a:r>
              <a:rPr lang="ru-RU" dirty="0" smtClean="0">
                <a:latin typeface="Bad Script" panose="02000000000000000000" pitchFamily="2" charset="0"/>
              </a:rPr>
              <a:t>формирования  деятельности по освоению компетенций</a:t>
            </a:r>
            <a:endParaRPr lang="ru-RU" sz="2400" b="1" dirty="0">
              <a:latin typeface="Bad Script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306783" y="3749587"/>
            <a:ext cx="22358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Miama Nueva" panose="02000603000000000000" pitchFamily="2" charset="-52"/>
              </a:rPr>
              <a:t>формы контроля и самоконтроля  сформированности математических компетенций </a:t>
            </a:r>
            <a:endParaRPr lang="ru-RU" sz="2000" b="1" i="1" dirty="0">
              <a:latin typeface="Miama Nueva" panose="020006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87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576977">
            <a:off x="4060429" y="1956366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5294051" y="3144236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890368">
            <a:off x="3905244" y="327775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960377">
            <a:off x="6485201" y="166600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2712399">
            <a:off x="6736939" y="307874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05132" y="1706652"/>
            <a:ext cx="2166863" cy="2028664"/>
            <a:chOff x="1115616" y="692696"/>
            <a:chExt cx="2683191" cy="2664296"/>
          </a:xfrm>
        </p:grpSpPr>
        <p:sp>
          <p:nvSpPr>
            <p:cNvPr id="3" name="Овал 2"/>
            <p:cNvSpPr/>
            <p:nvPr/>
          </p:nvSpPr>
          <p:spPr>
            <a:xfrm>
              <a:off x="1115616" y="692696"/>
              <a:ext cx="2664296" cy="26642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0525" y="1345935"/>
              <a:ext cx="2578282" cy="5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</a:t>
              </a:r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меть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Шестиугольник 11">
            <a:hlinkClick r:id="" action="ppaction://noaction"/>
          </p:cNvPr>
          <p:cNvSpPr/>
          <p:nvPr/>
        </p:nvSpPr>
        <p:spPr>
          <a:xfrm>
            <a:off x="4842855" y="4073768"/>
            <a:ext cx="2624060" cy="2145042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/>
              <a:t>П</a:t>
            </a:r>
            <a:r>
              <a:rPr lang="ru-RU" b="1" i="1" dirty="0" smtClean="0"/>
              <a:t>рименять </a:t>
            </a:r>
            <a:r>
              <a:rPr lang="ru-RU" b="1" i="1" dirty="0"/>
              <a:t>методику </a:t>
            </a:r>
            <a:r>
              <a:rPr lang="ru-RU" b="1" i="1" dirty="0" smtClean="0"/>
              <a:t> освоения математики </a:t>
            </a:r>
            <a:r>
              <a:rPr lang="ru-RU" b="1" i="1" dirty="0"/>
              <a:t>учащимися различных уровней </a:t>
            </a:r>
            <a:r>
              <a:rPr lang="ru-RU" dirty="0"/>
              <a:t>обучаемости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>
            <a:hlinkClick r:id="rId3" action="ppaction://hlinksldjump"/>
          </p:cNvPr>
          <p:cNvSpPr/>
          <p:nvPr/>
        </p:nvSpPr>
        <p:spPr>
          <a:xfrm>
            <a:off x="7747761" y="3562931"/>
            <a:ext cx="2353500" cy="2123075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hlinkClick r:id="rId4" action="ppaction://hlinksldjump"/>
          </p:cNvPr>
          <p:cNvSpPr/>
          <p:nvPr/>
        </p:nvSpPr>
        <p:spPr>
          <a:xfrm>
            <a:off x="7967639" y="548722"/>
            <a:ext cx="2458701" cy="22079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687951" y="814141"/>
            <a:ext cx="2476806" cy="2030983"/>
            <a:chOff x="136610" y="982080"/>
            <a:chExt cx="2476806" cy="2030983"/>
          </a:xfrm>
        </p:grpSpPr>
        <p:sp>
          <p:nvSpPr>
            <p:cNvPr id="10" name="Шестиугольник 9">
              <a:hlinkClick r:id="" action="ppaction://noaction"/>
            </p:cNvPr>
            <p:cNvSpPr/>
            <p:nvPr/>
          </p:nvSpPr>
          <p:spPr>
            <a:xfrm>
              <a:off x="136610" y="982080"/>
              <a:ext cx="2476806" cy="203098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3948" y="1005383"/>
              <a:ext cx="211197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Применять закономерности формирования знаний при обучении математике</a:t>
              </a:r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584157" y="3006498"/>
            <a:ext cx="2663314" cy="2219078"/>
            <a:chOff x="107503" y="3172250"/>
            <a:chExt cx="2409849" cy="2156865"/>
          </a:xfrm>
        </p:grpSpPr>
        <p:sp>
          <p:nvSpPr>
            <p:cNvPr id="11" name="Шестиугольник 10">
              <a:hlinkClick r:id="" action="ppaction://noaction"/>
            </p:cNvPr>
            <p:cNvSpPr/>
            <p:nvPr/>
          </p:nvSpPr>
          <p:spPr>
            <a:xfrm>
              <a:off x="107503" y="3172250"/>
              <a:ext cx="2409849" cy="2156865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3842" y="3558184"/>
              <a:ext cx="2145822" cy="448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096855" y="568111"/>
            <a:ext cx="2200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/>
              <a:t>И</a:t>
            </a:r>
            <a:r>
              <a:rPr lang="ru-RU" b="1" i="1" dirty="0" smtClean="0"/>
              <a:t>спользовать </a:t>
            </a:r>
            <a:r>
              <a:rPr lang="ru-RU" b="1" i="1" dirty="0"/>
              <a:t>современные технологии </a:t>
            </a:r>
            <a:r>
              <a:rPr lang="ru-RU" b="1" i="1" dirty="0" smtClean="0"/>
              <a:t>для формирования функциональной грамотности </a:t>
            </a:r>
            <a:endParaRPr lang="ru-RU" sz="2400" b="1" i="1" dirty="0"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981122" y="3885805"/>
            <a:ext cx="1886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Применять методику организации исследовательской деятельности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918169" y="125901"/>
            <a:ext cx="2227895" cy="147667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Выполнять  анализ содержания </a:t>
            </a:r>
            <a:r>
              <a:rPr lang="ru-RU" i="1" dirty="0">
                <a:solidFill>
                  <a:schemeClr val="tx1"/>
                </a:solidFill>
              </a:rPr>
              <a:t>и структуры учебных средств по математике</a:t>
            </a:r>
            <a:endParaRPr lang="ru-RU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верх 21"/>
          <p:cNvSpPr/>
          <p:nvPr/>
        </p:nvSpPr>
        <p:spPr>
          <a:xfrm>
            <a:off x="5773965" y="1442377"/>
            <a:ext cx="349460" cy="320388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867948" y="3244334"/>
            <a:ext cx="19900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Организовывать 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образовательно-воспитательный процесс </a:t>
            </a:r>
            <a:r>
              <a:rPr lang="ru-RU" b="1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 обучении математики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623613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576977">
            <a:off x="4140132" y="1677484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5233728" y="3331532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890368">
            <a:off x="3905244" y="327775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960377">
            <a:off x="6349996" y="1814089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2712399">
            <a:off x="6905149" y="3246278"/>
            <a:ext cx="1759561" cy="274001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04022" y="1517815"/>
            <a:ext cx="2168601" cy="2088233"/>
            <a:chOff x="1115616" y="692696"/>
            <a:chExt cx="2685343" cy="2664296"/>
          </a:xfrm>
        </p:grpSpPr>
        <p:sp>
          <p:nvSpPr>
            <p:cNvPr id="3" name="Овал 2"/>
            <p:cNvSpPr/>
            <p:nvPr/>
          </p:nvSpPr>
          <p:spPr>
            <a:xfrm>
              <a:off x="1115616" y="692696"/>
              <a:ext cx="2664296" cy="26642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2677" y="1366083"/>
              <a:ext cx="2578282" cy="5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Владеть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Шестиугольник 11">
            <a:hlinkClick r:id="" action="ppaction://noaction"/>
          </p:cNvPr>
          <p:cNvSpPr/>
          <p:nvPr/>
        </p:nvSpPr>
        <p:spPr>
          <a:xfrm>
            <a:off x="4904022" y="4272107"/>
            <a:ext cx="2373648" cy="2007762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риемами </a:t>
            </a:r>
            <a:r>
              <a:rPr lang="ru-RU" dirty="0"/>
              <a:t>организации </a:t>
            </a:r>
            <a:r>
              <a:rPr lang="ru-RU" dirty="0" smtClean="0"/>
              <a:t>практико-ориентированной деятельности учащихся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Шестиугольник 12">
            <a:hlinkClick r:id="rId3" action="ppaction://hlinksldjump"/>
          </p:cNvPr>
          <p:cNvSpPr/>
          <p:nvPr/>
        </p:nvSpPr>
        <p:spPr>
          <a:xfrm>
            <a:off x="8122706" y="3633541"/>
            <a:ext cx="2193824" cy="195954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естиугольник 13">
            <a:hlinkClick r:id="rId4" action="ppaction://hlinksldjump"/>
          </p:cNvPr>
          <p:cNvSpPr/>
          <p:nvPr/>
        </p:nvSpPr>
        <p:spPr>
          <a:xfrm>
            <a:off x="7857829" y="661304"/>
            <a:ext cx="2458701" cy="22079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752892" y="527300"/>
            <a:ext cx="2476806" cy="2030983"/>
            <a:chOff x="107504" y="548722"/>
            <a:chExt cx="2476806" cy="2030983"/>
          </a:xfrm>
        </p:grpSpPr>
        <p:sp>
          <p:nvSpPr>
            <p:cNvPr id="10" name="Шестиугольник 9">
              <a:hlinkClick r:id="" action="ppaction://noaction"/>
            </p:cNvPr>
            <p:cNvSpPr/>
            <p:nvPr/>
          </p:nvSpPr>
          <p:spPr>
            <a:xfrm>
              <a:off x="107504" y="548722"/>
              <a:ext cx="2476806" cy="203098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190" y="1197426"/>
              <a:ext cx="207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Шестиугольник 10">
            <a:hlinkClick r:id="" action="ppaction://noaction"/>
          </p:cNvPr>
          <p:cNvSpPr/>
          <p:nvPr/>
        </p:nvSpPr>
        <p:spPr>
          <a:xfrm>
            <a:off x="1464434" y="2964229"/>
            <a:ext cx="2663314" cy="221907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Современными технологиями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обучения математике в контексте формирования функциональной грамотности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098129" y="775958"/>
            <a:ext cx="2005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Информационны</a:t>
            </a:r>
          </a:p>
          <a:p>
            <a:pPr algn="ctr"/>
            <a:r>
              <a:rPr lang="ru-RU" dirty="0" smtClean="0"/>
              <a:t>ми </a:t>
            </a:r>
            <a:r>
              <a:rPr lang="ru-RU" dirty="0"/>
              <a:t>компетенциями </a:t>
            </a:r>
            <a:r>
              <a:rPr lang="ru-RU" dirty="0" smtClean="0"/>
              <a:t>использования информационной </a:t>
            </a:r>
            <a:r>
              <a:rPr lang="ru-RU" dirty="0"/>
              <a:t>среды образовательного пространства</a:t>
            </a:r>
            <a:endParaRPr lang="ru-RU" sz="2400" b="1" dirty="0">
              <a:latin typeface="Monotype Corsiva" panose="03010101010201010101" pitchFamily="6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21808" y="3530981"/>
            <a:ext cx="229472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/>
          </a:p>
          <a:p>
            <a:pPr algn="ctr"/>
            <a:r>
              <a:rPr lang="ru-RU" sz="1600" dirty="0" smtClean="0"/>
              <a:t>Приемами </a:t>
            </a:r>
          </a:p>
          <a:p>
            <a:pPr algn="ctr"/>
            <a:r>
              <a:rPr lang="ru-RU" sz="1600" dirty="0" smtClean="0"/>
              <a:t>организации исследовательской </a:t>
            </a:r>
            <a:r>
              <a:rPr lang="ru-RU" sz="1600" dirty="0"/>
              <a:t>деятельности учащихся при исследовании </a:t>
            </a:r>
            <a:r>
              <a:rPr lang="ru-RU" sz="1600" dirty="0" smtClean="0"/>
              <a:t>математических </a:t>
            </a:r>
            <a:r>
              <a:rPr lang="ru-RU" sz="1600" dirty="0"/>
              <a:t>объектов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14904" y="10113"/>
            <a:ext cx="1925420" cy="11658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</a:rPr>
              <a:t>В</a:t>
            </a:r>
            <a:r>
              <a:rPr lang="ru-RU" dirty="0" smtClean="0">
                <a:solidFill>
                  <a:schemeClr val="tx1"/>
                </a:solidFill>
              </a:rPr>
              <a:t>ключением </a:t>
            </a:r>
            <a:r>
              <a:rPr lang="ru-RU" dirty="0">
                <a:solidFill>
                  <a:schemeClr val="tx1"/>
                </a:solidFill>
              </a:rPr>
              <a:t>всех учащихся в проектную деятельность</a:t>
            </a:r>
          </a:p>
        </p:txBody>
      </p:sp>
      <p:sp>
        <p:nvSpPr>
          <p:cNvPr id="22" name="Стрелка вверх 21"/>
          <p:cNvSpPr/>
          <p:nvPr/>
        </p:nvSpPr>
        <p:spPr>
          <a:xfrm>
            <a:off x="5759364" y="1197427"/>
            <a:ext cx="349460" cy="320388"/>
          </a:xfrm>
          <a:prstGeom prst="up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946404" y="825500"/>
            <a:ext cx="19272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Содержанием  профессиональ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ных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источников  информации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082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лево 8"/>
          <p:cNvSpPr/>
          <p:nvPr/>
        </p:nvSpPr>
        <p:spPr>
          <a:xfrm rot="1379671">
            <a:off x="3869599" y="1513633"/>
            <a:ext cx="1392462" cy="31224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 rot="16200000">
            <a:off x="5200053" y="3342192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лево 6"/>
          <p:cNvSpPr/>
          <p:nvPr/>
        </p:nvSpPr>
        <p:spPr>
          <a:xfrm rot="18890368">
            <a:off x="3905244" y="3277751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 rot="9803246">
            <a:off x="6894526" y="176790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 rot="12712399">
            <a:off x="6736939" y="3078743"/>
            <a:ext cx="1584176" cy="274888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904022" y="1517815"/>
            <a:ext cx="2168601" cy="2088233"/>
            <a:chOff x="1115616" y="692696"/>
            <a:chExt cx="2685343" cy="2664296"/>
          </a:xfrm>
        </p:grpSpPr>
        <p:sp>
          <p:nvSpPr>
            <p:cNvPr id="3" name="Овал 2"/>
            <p:cNvSpPr/>
            <p:nvPr/>
          </p:nvSpPr>
          <p:spPr>
            <a:xfrm>
              <a:off x="1115616" y="692696"/>
              <a:ext cx="2664296" cy="266429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22677" y="1366083"/>
              <a:ext cx="2578282" cy="58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Модуль 1</a:t>
              </a:r>
              <a:endPara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Шестиугольник 11">
            <a:hlinkClick r:id="" action="ppaction://noaction"/>
          </p:cNvPr>
          <p:cNvSpPr/>
          <p:nvPr/>
        </p:nvSpPr>
        <p:spPr>
          <a:xfrm>
            <a:off x="4805317" y="4254624"/>
            <a:ext cx="2373648" cy="2007762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Блок 5   </a:t>
            </a:r>
            <a:r>
              <a:rPr lang="ru-RU" dirty="0"/>
              <a:t>Организация обучения математике</a:t>
            </a:r>
          </a:p>
        </p:txBody>
      </p:sp>
      <p:sp>
        <p:nvSpPr>
          <p:cNvPr id="13" name="Шестиугольник 12">
            <a:hlinkClick r:id="rId3" action="ppaction://hlinksldjump"/>
          </p:cNvPr>
          <p:cNvSpPr/>
          <p:nvPr/>
        </p:nvSpPr>
        <p:spPr>
          <a:xfrm>
            <a:off x="8099061" y="2964229"/>
            <a:ext cx="2356232" cy="1959543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/>
              <a:t>Блок 4 </a:t>
            </a:r>
            <a:r>
              <a:rPr lang="ru-RU" b="1" dirty="0"/>
              <a:t>Методика </a:t>
            </a:r>
            <a:r>
              <a:rPr lang="ru-RU" b="1" dirty="0" smtClean="0"/>
              <a:t>изучения </a:t>
            </a:r>
            <a:r>
              <a:rPr lang="ru-RU" b="1" dirty="0" err="1" smtClean="0"/>
              <a:t>математичес</a:t>
            </a:r>
            <a:r>
              <a:rPr lang="ru-RU" b="1" dirty="0" smtClean="0"/>
              <a:t>-</a:t>
            </a:r>
          </a:p>
          <a:p>
            <a:r>
              <a:rPr lang="ru-RU" b="1" dirty="0" smtClean="0"/>
              <a:t>ких </a:t>
            </a:r>
            <a:r>
              <a:rPr lang="ru-RU" b="1" dirty="0"/>
              <a:t>предложений</a:t>
            </a:r>
          </a:p>
        </p:txBody>
      </p:sp>
      <p:sp>
        <p:nvSpPr>
          <p:cNvPr id="14" name="Шестиугольник 13">
            <a:hlinkClick r:id="rId4" action="ppaction://hlinksldjump"/>
          </p:cNvPr>
          <p:cNvSpPr/>
          <p:nvPr/>
        </p:nvSpPr>
        <p:spPr>
          <a:xfrm>
            <a:off x="8474878" y="619451"/>
            <a:ext cx="2458701" cy="2207900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Психолого-педагогические основы обучения математике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661898" y="826651"/>
            <a:ext cx="2476806" cy="2030983"/>
            <a:chOff x="107504" y="548722"/>
            <a:chExt cx="2476806" cy="2030983"/>
          </a:xfrm>
        </p:grpSpPr>
        <p:sp>
          <p:nvSpPr>
            <p:cNvPr id="10" name="Шестиугольник 9">
              <a:hlinkClick r:id="" action="ppaction://noaction"/>
            </p:cNvPr>
            <p:cNvSpPr/>
            <p:nvPr/>
          </p:nvSpPr>
          <p:spPr>
            <a:xfrm>
              <a:off x="107504" y="548722"/>
              <a:ext cx="2476806" cy="203098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5190" y="1197426"/>
              <a:ext cx="20744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Шестиугольник 10">
            <a:hlinkClick r:id="" action="ppaction://noaction"/>
          </p:cNvPr>
          <p:cNvSpPr/>
          <p:nvPr/>
        </p:nvSpPr>
        <p:spPr>
          <a:xfrm>
            <a:off x="1568644" y="3162185"/>
            <a:ext cx="2663314" cy="2219078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Блок </a:t>
            </a:r>
            <a:r>
              <a:rPr lang="ru-RU" sz="2400" b="1" dirty="0" smtClean="0"/>
              <a:t>3 </a:t>
            </a:r>
            <a:r>
              <a:rPr lang="ru-RU" b="1" dirty="0"/>
              <a:t>Методика изучения математических понятий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18074" y="623009"/>
            <a:ext cx="1172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Блок 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88745" y="848411"/>
            <a:ext cx="14735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Блок 1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555872" y="1310076"/>
            <a:ext cx="2039933" cy="1277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Методология методики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математике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03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58800"/>
            <a:ext cx="9144000" cy="2951163"/>
          </a:xfrm>
          <a:solidFill>
            <a:srgbClr val="F6E7E6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ема: </a:t>
            </a:r>
            <a:r>
              <a:rPr lang="ru-RU" sz="3200" b="1" dirty="0" smtClean="0"/>
              <a:t>Учебные </a:t>
            </a:r>
            <a:r>
              <a:rPr lang="ru-RU" sz="3200" b="1" dirty="0"/>
              <a:t>программы нового поколения, ориентированные на подготовку будущих педагогических работников к формированию функциональной грамотности обучающихся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выполнения: 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01.04.2023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31.06.2023г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168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530382" y="3840663"/>
            <a:ext cx="2458041" cy="2427695"/>
            <a:chOff x="2336452" y="3646573"/>
            <a:chExt cx="3174274" cy="3135085"/>
          </a:xfrm>
        </p:grpSpPr>
        <p:sp>
          <p:nvSpPr>
            <p:cNvPr id="11" name="Овал 10"/>
            <p:cNvSpPr/>
            <p:nvPr/>
          </p:nvSpPr>
          <p:spPr>
            <a:xfrm>
              <a:off x="2336452" y="3646573"/>
              <a:ext cx="3174274" cy="313508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26561" y="4637720"/>
              <a:ext cx="994059" cy="516695"/>
            </a:xfrm>
            <a:prstGeom prst="rect">
              <a:avLst/>
            </a:prstGeom>
            <a:solidFill>
              <a:srgbClr val="EFF9FF"/>
            </a:solidFill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СК-1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5988423" y="3822589"/>
            <a:ext cx="2432019" cy="2401993"/>
            <a:chOff x="6577528" y="3646573"/>
            <a:chExt cx="3174274" cy="3135085"/>
          </a:xfrm>
        </p:grpSpPr>
        <p:sp>
          <p:nvSpPr>
            <p:cNvPr id="12" name="Овал 11"/>
            <p:cNvSpPr/>
            <p:nvPr/>
          </p:nvSpPr>
          <p:spPr>
            <a:xfrm>
              <a:off x="6577528" y="3646573"/>
              <a:ext cx="3174274" cy="313508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4684" y="4250009"/>
              <a:ext cx="2041584" cy="482053"/>
            </a:xfrm>
            <a:prstGeom prst="rect">
              <a:avLst/>
            </a:prstGeom>
            <a:solidFill>
              <a:srgbClr val="EFF9FF"/>
            </a:solidFill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СК-2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595549"/>
            <a:ext cx="1685258" cy="581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трелка углом вверх 7"/>
          <p:cNvSpPr/>
          <p:nvPr/>
        </p:nvSpPr>
        <p:spPr>
          <a:xfrm flipV="1">
            <a:off x="7204432" y="2558437"/>
            <a:ext cx="460467" cy="1339643"/>
          </a:xfrm>
          <a:prstGeom prst="bentUpArrow">
            <a:avLst>
              <a:gd name="adj1" fmla="val 19872"/>
              <a:gd name="adj2" fmla="val 25000"/>
              <a:gd name="adj3" fmla="val 25000"/>
            </a:avLst>
          </a:prstGeom>
          <a:solidFill>
            <a:srgbClr val="EFF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flipH="1" flipV="1">
            <a:off x="4374519" y="2336800"/>
            <a:ext cx="619280" cy="1580942"/>
          </a:xfrm>
          <a:prstGeom prst="bentUpArrow">
            <a:avLst>
              <a:gd name="adj1" fmla="val 19872"/>
              <a:gd name="adj2" fmla="val 25000"/>
              <a:gd name="adj3" fmla="val 25000"/>
            </a:avLst>
          </a:prstGeom>
          <a:solidFill>
            <a:srgbClr val="EFF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84159" y="988777"/>
            <a:ext cx="3068515" cy="1875309"/>
          </a:xfrm>
          <a:prstGeom prst="ellipse">
            <a:avLst/>
          </a:prstGeom>
          <a:solidFill>
            <a:srgbClr val="002060"/>
          </a:solidFill>
          <a:ln>
            <a:solidFill>
              <a:srgbClr val="FFFF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Блок 1</a:t>
            </a:r>
          </a:p>
          <a:p>
            <a:pPr algn="ctr"/>
            <a:r>
              <a:rPr lang="ru-RU" sz="2400" b="1" dirty="0" smtClean="0"/>
              <a:t>Методология </a:t>
            </a:r>
            <a:r>
              <a:rPr lang="ru-RU" sz="2400" b="1" dirty="0"/>
              <a:t>методики обучения математике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126734" y="4753974"/>
            <a:ext cx="1382653" cy="19452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8406362" y="4134151"/>
            <a:ext cx="1756998" cy="738665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8896504" y="988777"/>
            <a:ext cx="2647796" cy="3139321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Быть способным ставить цели обучения математике, ориентированные на формирование функциональной грамотности и выполнять проекты исследования актуальных методических вопросов в области целей обучения математике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23086" y="655176"/>
            <a:ext cx="2950071" cy="2308324"/>
          </a:xfrm>
          <a:prstGeom prst="rect">
            <a:avLst/>
          </a:prstGeom>
          <a:solidFill>
            <a:srgbClr val="EFF9FF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Быть способным определять предмет, объект, цели и задачи методики преподавания математики, </a:t>
            </a:r>
            <a:r>
              <a:rPr lang="ru-RU" dirty="0" smtClean="0"/>
              <a:t>анализировать компоненты </a:t>
            </a:r>
            <a:r>
              <a:rPr lang="ru-RU" dirty="0" err="1"/>
              <a:t>копетентностно</a:t>
            </a:r>
            <a:r>
              <a:rPr lang="ru-RU" dirty="0"/>
              <a:t>- ориентированной методической </a:t>
            </a:r>
            <a:r>
              <a:rPr lang="ru-RU" dirty="0" smtClean="0"/>
              <a:t>системы</a:t>
            </a:r>
            <a:endParaRPr lang="ru-RU" dirty="0"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07978" y="5453653"/>
            <a:ext cx="780983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СК– 3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23086" y="2981574"/>
            <a:ext cx="2807296" cy="175432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Владеть анализом задач методики преподавания математики как науки, связей методики преподавания математики с другими науками.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9050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7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4132567" y="3866941"/>
            <a:ext cx="2049443" cy="2152859"/>
            <a:chOff x="2336452" y="3646573"/>
            <a:chExt cx="3174274" cy="3135085"/>
          </a:xfrm>
        </p:grpSpPr>
        <p:sp>
          <p:nvSpPr>
            <p:cNvPr id="11" name="Овал 10"/>
            <p:cNvSpPr/>
            <p:nvPr/>
          </p:nvSpPr>
          <p:spPr>
            <a:xfrm>
              <a:off x="2336452" y="3646573"/>
              <a:ext cx="3174274" cy="313508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66780" y="4315185"/>
              <a:ext cx="1222654" cy="516695"/>
            </a:xfrm>
            <a:prstGeom prst="rect">
              <a:avLst/>
            </a:prstGeom>
            <a:solidFill>
              <a:srgbClr val="EFF9FF"/>
            </a:solidFill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СК-4</a:t>
              </a:r>
              <a:endPara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6363067" y="3950092"/>
            <a:ext cx="2304508" cy="2226870"/>
            <a:chOff x="6577528" y="3646573"/>
            <a:chExt cx="3174274" cy="3135085"/>
          </a:xfrm>
        </p:grpSpPr>
        <p:sp>
          <p:nvSpPr>
            <p:cNvPr id="12" name="Овал 11"/>
            <p:cNvSpPr/>
            <p:nvPr/>
          </p:nvSpPr>
          <p:spPr>
            <a:xfrm>
              <a:off x="6577528" y="3646573"/>
              <a:ext cx="3174274" cy="3135085"/>
            </a:xfrm>
            <a:prstGeom prst="ellipse">
              <a:avLst/>
            </a:prstGeom>
            <a:noFill/>
            <a:ln w="381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4684" y="4250009"/>
              <a:ext cx="2041584" cy="482053"/>
            </a:xfrm>
            <a:prstGeom prst="rect">
              <a:avLst/>
            </a:prstGeom>
            <a:solidFill>
              <a:srgbClr val="EFF9FF"/>
            </a:solidFill>
            <a:ln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СК-5</a:t>
              </a:r>
              <a:endParaRPr lang="ru-RU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5595549"/>
            <a:ext cx="1685258" cy="58141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Стрелка углом вверх 7"/>
          <p:cNvSpPr/>
          <p:nvPr/>
        </p:nvSpPr>
        <p:spPr>
          <a:xfrm flipV="1">
            <a:off x="7206575" y="2527298"/>
            <a:ext cx="460467" cy="1339643"/>
          </a:xfrm>
          <a:prstGeom prst="bentUpArrow">
            <a:avLst>
              <a:gd name="adj1" fmla="val 19872"/>
              <a:gd name="adj2" fmla="val 25000"/>
              <a:gd name="adj3" fmla="val 25000"/>
            </a:avLst>
          </a:prstGeom>
          <a:solidFill>
            <a:srgbClr val="EFF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углом вверх 9"/>
          <p:cNvSpPr/>
          <p:nvPr/>
        </p:nvSpPr>
        <p:spPr>
          <a:xfrm flipH="1" flipV="1">
            <a:off x="4597356" y="2369150"/>
            <a:ext cx="619280" cy="1580942"/>
          </a:xfrm>
          <a:prstGeom prst="bentUpArrow">
            <a:avLst>
              <a:gd name="adj1" fmla="val 19872"/>
              <a:gd name="adj2" fmla="val 25000"/>
              <a:gd name="adj3" fmla="val 25000"/>
            </a:avLst>
          </a:prstGeom>
          <a:solidFill>
            <a:srgbClr val="EFF9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4604097" y="758273"/>
            <a:ext cx="3240641" cy="2153509"/>
          </a:xfrm>
          <a:prstGeom prst="ellipse">
            <a:avLst/>
          </a:prstGeom>
          <a:solidFill>
            <a:srgbClr val="002060"/>
          </a:solidFill>
          <a:ln>
            <a:solidFill>
              <a:srgbClr val="FFFFCC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    Блок 2</a:t>
            </a:r>
          </a:p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Психолого-педагогические </a:t>
            </a:r>
            <a:r>
              <a:rPr lang="ru-RU" sz="2000" b="1" dirty="0">
                <a:solidFill>
                  <a:srgbClr val="FFFF00"/>
                </a:solidFill>
              </a:rPr>
              <a:t>основы обучения математике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H="1" flipV="1">
            <a:off x="2126734" y="4753974"/>
            <a:ext cx="1382653" cy="194521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1" name="TextBox 210"/>
          <p:cNvSpPr txBox="1"/>
          <p:nvPr/>
        </p:nvSpPr>
        <p:spPr>
          <a:xfrm>
            <a:off x="8667574" y="683464"/>
            <a:ext cx="2965081" cy="4524315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Владеть </a:t>
            </a:r>
            <a:r>
              <a:rPr lang="ru-RU" dirty="0" err="1"/>
              <a:t>общедидактическими</a:t>
            </a:r>
            <a:r>
              <a:rPr lang="ru-RU" dirty="0"/>
              <a:t> методами обучения математике, их классификацией и способами применения для формирования академической и функциональной грамотности обучающихся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Быть способным использовать логические методы познания при обучении решению академических и практико- ориентированных задач. </a:t>
            </a:r>
            <a:endParaRPr lang="ru-R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0476" y="766471"/>
            <a:ext cx="2807296" cy="5355312"/>
          </a:xfrm>
          <a:prstGeom prst="rect">
            <a:avLst/>
          </a:prstGeom>
          <a:solidFill>
            <a:srgbClr val="EFF9FF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Быть способным применять </a:t>
            </a:r>
            <a:r>
              <a:rPr lang="ru-RU" dirty="0" smtClean="0"/>
              <a:t>модели </a:t>
            </a:r>
            <a:r>
              <a:rPr lang="ru-RU" dirty="0"/>
              <a:t>обучения математике, построенные с учетом психолого- физиологических закономерностей формирования знаний, учащихся в процессе обучения </a:t>
            </a:r>
            <a:r>
              <a:rPr lang="ru-RU" dirty="0" smtClean="0"/>
              <a:t>математике,</a:t>
            </a:r>
          </a:p>
          <a:p>
            <a:pPr algn="just"/>
            <a:r>
              <a:rPr lang="ru-RU" dirty="0"/>
              <a:t>использовать эвристические методы обучения математике при формировании исследовательских навыков в процессе формирования и применения новых знаний в практических ситуациях</a:t>
            </a:r>
            <a:r>
              <a:rPr lang="ru-RU" dirty="0" smtClean="0"/>
              <a:t>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700627" y="5039115"/>
            <a:ext cx="913322" cy="369332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СК– </a:t>
            </a:r>
            <a:r>
              <a:rPr lang="ru-RU" dirty="0" smtClean="0"/>
              <a:t>6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61500" y="5085558"/>
            <a:ext cx="1076779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СК– 7</a:t>
            </a:r>
            <a:endParaRPr lang="ru-RU" sz="1600" b="1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3747773" y="4943370"/>
            <a:ext cx="434405" cy="4807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8488410" y="5254835"/>
            <a:ext cx="1187626" cy="3046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45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7000" y="637523"/>
            <a:ext cx="9182100" cy="5106013"/>
          </a:xfrm>
          <a:prstGeom prst="rect">
            <a:avLst/>
          </a:prstGeom>
          <a:solidFill>
            <a:srgbClr val="FCF6F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Блок 3. Методика изучения математических понятий</a:t>
            </a:r>
            <a:endParaRPr lang="ru-RU" sz="2000" b="1" kern="0" dirty="0">
              <a:solidFill>
                <a:srgbClr val="2E74B5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СК-8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Владеть умениями разрабатывать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конспекты-сценарии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уроков по формированию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математических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понятий и применять их в процессе формирования математической и читательской грамотности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БПК-9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Быть способным организовывать </a:t>
            </a:r>
            <a:r>
              <a:rPr lang="ru-RU" sz="2000" dirty="0" smtClean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деятельность учащихся на учебных занятиях, </a:t>
            </a: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основанную на решении проблем освоения математики, через задания приводящие  обучающихся: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к исследованию, экспериментам, моделям, особенно с использованием программных средств;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умениям выбирать и применять методы расчета;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умениям реализовывать алгоритмы;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умениям рассуждать, демонстрировать, находить частичные результаты и оценивать их;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000" dirty="0">
                <a:solidFill>
                  <a:srgbClr val="21212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• умениям объяснить подход, представить результат в устной или письменной форме.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900" y="711199"/>
            <a:ext cx="9994900" cy="5484578"/>
          </a:xfrm>
          <a:prstGeom prst="rect">
            <a:avLst/>
          </a:prstGeom>
          <a:solidFill>
            <a:srgbClr val="FCF6F6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4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Методика изучения математических предложений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 10 Владеть умениями разрабатывать конспекты- сценарии уроков по доказательству </a:t>
            </a:r>
            <a:r>
              <a:rPr lang="be-BY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теорем и применять их в процессе формирования математической грамотности обучающихся.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СК-18. Быть способным использовать знания об особенностях практико- ориентированной математической деятельности школьников; владеть понятиями «математизация наук», «математическая модель», «метод математического моделирования» и др. для обучения школьников практическим применениям математических знаний.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СК– 19. Владеть приемами использования исторического опыта обучения практическим приложениям математики в современном образовательном процессе; готовность использовать его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различных измененных ситуациях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интеллектуально-познавательной деятельности обучающихся.</a:t>
            </a:r>
            <a:endParaRPr lang="ru-RU" sz="2000" dirty="0"/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СК– 20. Быть способным отбирать и адаптировать учебный материал в соответствии с целями и задачами взаимосвязанного формирования предметных 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метапредметных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компетенций при обучении математике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на учебных занятиях при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решении комплексных задач. </a:t>
            </a: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615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1400" y="883917"/>
            <a:ext cx="9880600" cy="4704429"/>
          </a:xfrm>
          <a:prstGeom prst="rect">
            <a:avLst/>
          </a:prstGeom>
          <a:solidFill>
            <a:srgbClr val="FCF6F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СК –21. Быть способным составлять отдельные задачи и наборы задач базового и повышенного уровня трудности, предназначенные для поэтапной реализации взаимосвязанного формирования предметных и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метапредметных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компетенций; владеть методикой обучения решению практико- ориентированных задач методом математического моделирования.</a:t>
            </a:r>
            <a:endParaRPr lang="ru-RU" sz="24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 22. Владеть умениями проводить внеурочные занятия по математике, направленные на изучение дополнительных разделов школьного курса математики, связанных с ее практическими приложениями.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СК– 23.  Быть способным понимать универсальный характер математических законов, прикладное, научное, общекультурное и историческое значение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математики.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8282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0000" y="649002"/>
            <a:ext cx="9575800" cy="5440720"/>
          </a:xfrm>
          <a:prstGeom prst="rect">
            <a:avLst/>
          </a:prstGeom>
          <a:solidFill>
            <a:srgbClr val="FCF6F6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dirty="0"/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5   Организация обучения математике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4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СК-9</a:t>
            </a:r>
            <a:r>
              <a:rPr lang="ru-RU" sz="2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Быть с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пособным </a:t>
            </a:r>
            <a:r>
              <a:rPr lang="ru-RU" sz="24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развивать продуктивное взаимодействие </a:t>
            </a:r>
            <a:r>
              <a:rPr lang="ru-RU" sz="24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с учреждениями образования, в том числе, с филиалами кафедр ,педагогическими классами, учреждениями </a:t>
            </a:r>
            <a:r>
              <a:rPr lang="ru-RU" sz="24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дополнительного образования и социокультурными институтами (музеями, театрами, клубами, библиотеками и др.), участвовать в решении социально значимых проблем в различных областях жизни, профессиональной (учебной) деятельности.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24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К-4</a:t>
            </a:r>
            <a:r>
              <a:rPr lang="ru-RU" sz="2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Уметь </a:t>
            </a:r>
            <a:r>
              <a:rPr lang="ru-RU" sz="24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проектировать процесс </a:t>
            </a:r>
            <a:r>
              <a:rPr lang="ru-RU" sz="2400" dirty="0" smtClean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воспитания  </a:t>
            </a:r>
            <a:r>
              <a:rPr lang="ru-RU" sz="2400" dirty="0">
                <a:latin typeface="Times New Roman" panose="02020603050405020304" pitchFamily="18" charset="0"/>
                <a:ea typeface="Batang"/>
                <a:cs typeface="Times New Roman" panose="02020603050405020304" pitchFamily="18" charset="0"/>
              </a:rPr>
              <a:t>с учетом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направленности личности обучающихся и приоритетов воспитательной работы; отбирать методы, формы,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технологии, соответствующие воспитательным целям и задачам, на основе воспитательного потенциала математики как учебного предмета и как научной области.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7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62100" y="1128242"/>
            <a:ext cx="8839200" cy="3253711"/>
          </a:xfrm>
          <a:prstGeom prst="rect">
            <a:avLst/>
          </a:prstGeom>
          <a:solidFill>
            <a:srgbClr val="FCF6F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400" spc="-1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СК- </a:t>
            </a:r>
            <a:r>
              <a:rPr lang="ru-RU" sz="2400" spc="-1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 Быть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способным осуществлять процессы обучения и воспитания на основе самооценки и самоконтроля на различных этапах процесса освоения учебного предмета «математика» с использованием инновационных методов, форм, технологий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7051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СК-25 Быть способным реализовывать воспитательный потенциал уроков математики для преодоления конфликтных ситуаций возникающих у учащихся  в образовательном процессе.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00300" y="1399741"/>
            <a:ext cx="7454900" cy="4559197"/>
          </a:xfrm>
          <a:prstGeom prst="rect">
            <a:avLst/>
          </a:prstGeom>
          <a:solidFill>
            <a:srgbClr val="EFF9FF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РЕКОМЕНДУЕМЫХ СРЕДСТВ ДИАГНОСТИКИ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контроль выполнения заданий с помощью листа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самооценивания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каждом занятии;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отчет о выполнении заданий (проектов) самостоятельного цикла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 блокам в виде презентации( видеоматериалов);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устный экспресс контроль по блоку на практических занятиях с помощью  приемов «Снежный ком», « Я задумал»,  «Я знаю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 </a:t>
            </a:r>
            <a:r>
              <a:rPr lang="ru-RU" sz="20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Фишбоун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экзамен с учетом результатов рейтинг-листа, составленного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данным выполнения заданий в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семестре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включающий практико- ориентированные задачи.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1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63600" y="1155700"/>
            <a:ext cx="8928100" cy="3801169"/>
          </a:xfrm>
          <a:prstGeom prst="rect">
            <a:avLst/>
          </a:prstGeom>
          <a:solidFill>
            <a:srgbClr val="EFF9FF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КРИТЕРИИ ОЦЕНОК РЕЗУЛЬТАТОВ УЧЕБНОЙ ДЕЯТЕЛЬНОСТИ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0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Достаточный уровень освоения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0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систематизированные и достаточно полные знания по всем блокам</a:t>
            </a:r>
            <a:b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учебной программы;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понимание и умение воспроизводить материал основной и дополнительной литературы, рекомендованной учебной программой;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ориентироваться в основных теориях, концепциях и направлениях по дисциплине «Основы методики обучения математике» и давать им оценку;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точное использование научной терминологии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стилистически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грамотное, логически правильное построение ответа на вопросы, умение обобщать и делать выводы;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461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9700" y="1308291"/>
            <a:ext cx="9461500" cy="4044056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владение алгоритмами, инструментами и техниками на всех этапах формирования знаний и умение использовать их в постановке и решении профессиональных задач, в том числе, при формировании   читательской и математической грамотности обучающихся.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самостоятельно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находить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решение проблемы в нестандартной ситуации;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  <a:tabLst>
                <a:tab pos="2286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самостоятельное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заданий (проектов) по формированию функциональной грамотности, участие в групповых обсуждениях,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отражающих уровень сформированности читательской и математической грамотности.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8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/>
              <a:t>Разработка программы опирается на: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Образовательный </a:t>
            </a:r>
            <a:r>
              <a:rPr lang="ru-RU" dirty="0"/>
              <a:t>стандарт высшего образования (ОСВО 6-05-0113-03-2023) общее высшее образование. Специальность 6-05-0113-04 Физико-математическое </a:t>
            </a:r>
            <a:r>
              <a:rPr lang="ru-RU" dirty="0" smtClean="0"/>
              <a:t>образование.</a:t>
            </a:r>
          </a:p>
          <a:p>
            <a:pPr marL="457200" indent="-457200">
              <a:buAutoNum type="arabicPeriod"/>
            </a:pPr>
            <a:r>
              <a:rPr lang="ru-RU" dirty="0" smtClean="0"/>
              <a:t>Образовательный </a:t>
            </a:r>
            <a:r>
              <a:rPr lang="ru-RU" dirty="0"/>
              <a:t>стандарт общего среднего </a:t>
            </a:r>
            <a:r>
              <a:rPr lang="ru-RU" dirty="0" smtClean="0"/>
              <a:t>образования, </a:t>
            </a:r>
            <a:r>
              <a:rPr lang="ru-RU" dirty="0"/>
              <a:t>утвержденный постановлением Министерства образования Республики Беларусь от 26 декабря 2018 г. № </a:t>
            </a:r>
            <a:r>
              <a:rPr lang="ru-RU" dirty="0" smtClean="0"/>
              <a:t>125</a:t>
            </a:r>
          </a:p>
          <a:p>
            <a:pPr marL="457200" indent="-457200">
              <a:buFont typeface="Arial"/>
              <a:buAutoNum type="arabicPeriod"/>
            </a:pPr>
            <a:r>
              <a:rPr lang="ru-RU" dirty="0"/>
              <a:t>Концепцию развития образования до 2030 года (постановление Совета Министров Республики Беларусь от 30 ноября 2021 года, №683)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42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1823" y="230079"/>
            <a:ext cx="6439989" cy="988213"/>
          </a:xfrm>
        </p:spPr>
        <p:txBody>
          <a:bodyPr/>
          <a:lstStyle/>
          <a:p>
            <a:r>
              <a:rPr lang="ru-RU" b="1" dirty="0" smtClean="0"/>
              <a:t>                   </a:t>
            </a:r>
            <a:endParaRPr lang="en-US" b="1" dirty="0"/>
          </a:p>
        </p:txBody>
      </p:sp>
      <p:pic>
        <p:nvPicPr>
          <p:cNvPr id="1026" name="Picture 2" descr="ᐈ Лестница вверх картинка, фото лестница рисунок | скачать на Depositphotos®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80" t="2266" r="10453" b="1"/>
          <a:stretch/>
        </p:blipFill>
        <p:spPr bwMode="auto">
          <a:xfrm>
            <a:off x="2933699" y="1261564"/>
            <a:ext cx="5346701" cy="515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33699" y="5529685"/>
            <a:ext cx="576580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cap="all" dirty="0" err="1" smtClean="0"/>
              <a:t>СРЕДСТВа</a:t>
            </a:r>
            <a:r>
              <a:rPr lang="ru-RU" b="1" cap="all" dirty="0" smtClean="0"/>
              <a:t> </a:t>
            </a:r>
            <a:r>
              <a:rPr lang="ru-RU" b="1" cap="all" dirty="0"/>
              <a:t>ДИАГНОСТИКИ</a:t>
            </a:r>
            <a:endParaRPr lang="ru-RU" b="1" dirty="0"/>
          </a:p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Algerian" panose="04020705040A02060702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4965" y="4517974"/>
            <a:ext cx="40495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КРИТЕРИИ ОЦЕНОК РЕЗУЛЬТАТОВ </a:t>
            </a:r>
            <a:endParaRPr lang="ru-RU" sz="16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1600" b="1" dirty="0" smtClean="0">
                <a:solidFill>
                  <a:srgbClr val="7030A0"/>
                </a:solidFill>
              </a:rPr>
              <a:t>УЧЕБНОЙ </a:t>
            </a:r>
            <a:r>
              <a:rPr lang="ru-RU" sz="1600" b="1" dirty="0">
                <a:solidFill>
                  <a:srgbClr val="7030A0"/>
                </a:solidFill>
              </a:rPr>
              <a:t>ДЕЯТЕЛЬНОСТИ</a:t>
            </a:r>
          </a:p>
          <a:p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09998" y="3008576"/>
            <a:ext cx="35941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>
                <a:solidFill>
                  <a:schemeClr val="accent6">
                    <a:lumMod val="50000"/>
                  </a:schemeClr>
                </a:solidFill>
              </a:rPr>
              <a:t>компоненты самостоятельной работы</a:t>
            </a:r>
            <a:endParaRPr lang="ru-RU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3112" y="2358196"/>
            <a:ext cx="35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cap="all" dirty="0">
                <a:solidFill>
                  <a:srgbClr val="FF0000"/>
                </a:solidFill>
              </a:rPr>
              <a:t>Формы самостоятельной </a:t>
            </a:r>
            <a:r>
              <a:rPr lang="ru-RU" sz="1400" cap="all" dirty="0" smtClean="0">
                <a:solidFill>
                  <a:srgbClr val="FF0000"/>
                </a:solidFill>
              </a:rPr>
              <a:t>работы</a:t>
            </a:r>
            <a:endParaRPr lang="ru-RU" sz="1400" cap="all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71486" y="1473930"/>
            <a:ext cx="26543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cap="all" dirty="0" smtClean="0">
                <a:solidFill>
                  <a:srgbClr val="00B050"/>
                </a:solidFill>
              </a:rPr>
              <a:t>Задачи самостоятельной работы </a:t>
            </a:r>
            <a:endParaRPr lang="ru-RU" sz="1400" b="1" cap="all" dirty="0">
              <a:solidFill>
                <a:srgbClr val="00B05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52800" y="3762604"/>
            <a:ext cx="4291672" cy="65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cap="all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выполнению </a:t>
            </a:r>
            <a:endParaRPr lang="ru-RU" sz="1400" b="1" cap="all" dirty="0" smtClean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cap="all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САМОСТОЯТЕЛЬНОЙ </a:t>
            </a:r>
            <a:r>
              <a:rPr lang="ru-RU" sz="1400" cap="all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</a:t>
            </a:r>
            <a:endParaRPr lang="ru-RU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6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4800" y="1092200"/>
            <a:ext cx="8623300" cy="4309257"/>
          </a:xfrm>
          <a:prstGeom prst="rect">
            <a:avLst/>
          </a:prstGeom>
          <a:solidFill>
            <a:srgbClr val="EFF9FF"/>
          </a:solidFill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выполнению САМОСТОЯТЕЛЬНОЙ РАБОТЫ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Самостоятельная работа студентов реализуется как в процессе аудиторных занятий (на лекциях, практических занятиях, лабораторных занятиях), так и на консультациях, при выполнении индивидуальных заданий, в рамках участия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СНИЛ, на педагогической практике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и т.д. </a:t>
            </a:r>
            <a:endParaRPr lang="ru-RU" sz="2400" dirty="0"/>
          </a:p>
          <a:p>
            <a:pPr indent="450215"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Формы самостоятельной работы студентов:</a:t>
            </a:r>
            <a:endParaRPr lang="ru-RU" sz="2400" dirty="0"/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  подготовка конспектов- сценариев уроков;</a:t>
            </a:r>
            <a:endParaRPr lang="ru-RU" sz="2400" dirty="0"/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– подготовка видеоматериалов;</a:t>
            </a:r>
            <a:endParaRPr lang="ru-RU" sz="2400" dirty="0"/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– изучение научных статей и обзор их для презентаций;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084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3200" y="1764198"/>
            <a:ext cx="8915400" cy="2463367"/>
          </a:xfrm>
          <a:prstGeom prst="rect">
            <a:avLst/>
          </a:prstGeom>
          <a:solidFill>
            <a:srgbClr val="EFF9FF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выполнение индивидуальных заданий, направленных на развитие у студентов самостоятельности, формирование методических компетенций,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функциональной грамотности;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выполнение </a:t>
            </a:r>
            <a:r>
              <a:rPr lang="ru-RU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тьюторской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деятельности;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9017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совместная деятельность по исследовательским проектам с учащимися педагогических классов математического профиля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67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65200" y="694837"/>
            <a:ext cx="9398000" cy="6097054"/>
          </a:xfrm>
          <a:prstGeom prst="rect">
            <a:avLst/>
          </a:prstGeom>
          <a:solidFill>
            <a:srgbClr val="EFF9FF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Необходимые компоненты самостоятельной работы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1.Использование при подготовке к занятию разработанных материалов для выполнения индивидуальных зданий исследовательского характера.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2.Выполнение самостоятельной работы с использованием УМК.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3.Использование электронных материалов, разработанных в рамках дистанционного обучения.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Разработка проектов по 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темам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0170"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1). Обучения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учащихся различных уровней познавательной деятельности при решении текстовых задач в контексте формирования </a:t>
            </a:r>
            <a:r>
              <a:rPr lang="ru-RU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2). Когнитивные схемы для доказательства первых теорем геометрии для формирования учебно-познавательных компетенций;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3).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Обучение исследовательским умениям учащихся при решении текстовых задач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000" dirty="0"/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4.Подготовка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портфолио по освоенному модулю, содержащее компоненты: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dirty="0" smtClean="0"/>
              <a:t>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Сформированность информационных компетенций;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2). Сформированность профессиональных компетенций;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3). Сформированность исследовательских компетенций;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0953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0800" y="728325"/>
            <a:ext cx="8877300" cy="5262979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180340" algn="just"/>
            <a:r>
              <a:rPr lang="ru-RU" sz="2400" dirty="0">
                <a:latin typeface="Times New Roman" panose="02020603050405020304" pitchFamily="18" charset="0"/>
              </a:rPr>
              <a:t>Основными </a:t>
            </a:r>
            <a:r>
              <a:rPr lang="ru-RU" sz="2400" b="1" dirty="0">
                <a:latin typeface="Times New Roman" panose="02020603050405020304" pitchFamily="18" charset="0"/>
              </a:rPr>
              <a:t>з</a:t>
            </a:r>
            <a:r>
              <a:rPr lang="ru-RU" sz="2400" dirty="0">
                <a:latin typeface="Times New Roman" panose="02020603050405020304" pitchFamily="18" charset="0"/>
              </a:rPr>
              <a:t>адачами самостоятельной работы студентов </a:t>
            </a:r>
            <a:r>
              <a:rPr lang="ru-RU" sz="2400" dirty="0" smtClean="0">
                <a:latin typeface="Times New Roman" panose="02020603050405020304" pitchFamily="18" charset="0"/>
              </a:rPr>
              <a:t>при освоении дисциплины «Основы методики </a:t>
            </a:r>
            <a:r>
              <a:rPr lang="ru-RU" sz="2400" dirty="0">
                <a:latin typeface="Times New Roman" panose="02020603050405020304" pitchFamily="18" charset="0"/>
              </a:rPr>
              <a:t>преподавания математики» являются : </a:t>
            </a:r>
            <a:endParaRPr lang="ru-RU" sz="2400" dirty="0"/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</a:rPr>
              <a:t>овладение  </a:t>
            </a:r>
            <a:r>
              <a:rPr lang="ru-RU" sz="2400" dirty="0">
                <a:latin typeface="Times New Roman" panose="02020603050405020304" pitchFamily="18" charset="0"/>
              </a:rPr>
              <a:t>студентами </a:t>
            </a:r>
            <a:r>
              <a:rPr lang="ru-RU" sz="2400" dirty="0" smtClean="0">
                <a:latin typeface="Times New Roman" panose="02020603050405020304" pitchFamily="18" charset="0"/>
              </a:rPr>
              <a:t>приемами  </a:t>
            </a:r>
            <a:r>
              <a:rPr lang="ru-RU" sz="2400" dirty="0">
                <a:latin typeface="Times New Roman" panose="02020603050405020304" pitchFamily="18" charset="0"/>
              </a:rPr>
              <a:t>формирования знаний, умений, способов учебной деятельности, полученных в ходе </a:t>
            </a:r>
            <a:r>
              <a:rPr lang="ru-RU" sz="2400" dirty="0" smtClean="0">
                <a:latin typeface="Times New Roman" panose="02020603050405020304" pitchFamily="18" charset="0"/>
              </a:rPr>
              <a:t>учебных занятий  различных видов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педагогической практики</a:t>
            </a:r>
            <a:r>
              <a:rPr lang="ru-RU" dirty="0" smtClean="0"/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dirty="0" smtClean="0"/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формирование когнитивных </a:t>
            </a:r>
            <a:r>
              <a:rPr lang="ru-RU" sz="2400" dirty="0">
                <a:latin typeface="Times New Roman" panose="02020603050405020304" pitchFamily="18" charset="0"/>
              </a:rPr>
              <a:t>компетенций</a:t>
            </a:r>
            <a:r>
              <a:rPr lang="ru-RU" sz="2400" dirty="0" smtClean="0"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</a:rPr>
              <a:t>освоение студентами  </a:t>
            </a:r>
            <a:r>
              <a:rPr lang="ru-RU" sz="2400" dirty="0">
                <a:latin typeface="Times New Roman" panose="02020603050405020304" pitchFamily="18" charset="0"/>
              </a:rPr>
              <a:t>приемами контроля и самоконтроля профессиональной </a:t>
            </a:r>
            <a:r>
              <a:rPr lang="ru-RU" sz="2400" dirty="0" smtClean="0">
                <a:latin typeface="Times New Roman" panose="02020603050405020304" pitchFamily="18" charset="0"/>
              </a:rPr>
              <a:t>готовности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реализации новых задач, определяемых актуальными направлениями развития образовательного процесса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</a:rPr>
              <a:t>навыков самостоятельной научно-исследовательской </a:t>
            </a:r>
            <a:r>
              <a:rPr lang="ru-RU" sz="2400" dirty="0" smtClean="0">
                <a:latin typeface="Times New Roman" panose="02020603050405020304" pitchFamily="18" charset="0"/>
              </a:rPr>
              <a:t>деятельности;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dirty="0" smtClean="0">
                <a:latin typeface="Times New Roman" panose="02020603050405020304" pitchFamily="18" charset="0"/>
              </a:rPr>
              <a:t>формирование </a:t>
            </a:r>
            <a:r>
              <a:rPr lang="ru-RU" sz="2400" dirty="0">
                <a:latin typeface="Times New Roman" panose="02020603050405020304" pitchFamily="18" charset="0"/>
              </a:rPr>
              <a:t>навыков проектной </a:t>
            </a:r>
            <a:r>
              <a:rPr lang="ru-RU" sz="2400" dirty="0" smtClean="0">
                <a:latin typeface="Times New Roman" panose="02020603050405020304" pitchFamily="18" charset="0"/>
              </a:rPr>
              <a:t>деятельности.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91261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806986"/>
            <a:ext cx="9613900" cy="51883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4352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35100" y="1078312"/>
            <a:ext cx="9436100" cy="4552015"/>
          </a:xfrm>
          <a:prstGeom prst="rect">
            <a:avLst/>
          </a:prstGeom>
          <a:solidFill>
            <a:srgbClr val="EFF9FF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Публикации </a:t>
            </a:r>
            <a:endParaRPr lang="ru-RU" sz="20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1.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О., 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Учебно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— методические пособия для учителя как средство обеспечения формирования функциональной грамотности учащихся при обучении математике / О. 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// Материалы Международной научно-практической интернет-конференции «Актуальные проблемы методики обучения информатике и математике в современной школе».   г. Москва,24–28 апреля 2023 г. –Москва: МГПИ,2023. </a:t>
            </a:r>
            <a:r>
              <a:rPr lang="ru-RU" sz="2000" b="1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http://news.scienceland.ru/апрель-2023/</a:t>
            </a:r>
            <a:r>
              <a:rPr lang="ru-RU" sz="2000" b="1" u="sng" dirty="0">
                <a:solidFill>
                  <a:srgbClr val="1155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Пирютко, О., Н Особенности     учебно- методического обеспечения  формирования функциональной грамотности учащихся на III ступени  общего среднего образования  при обучении стереометрии/ О. 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// Материалы Международной научно-практической конференции  «Актуальные проблемы обучения математике, и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нформатике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информатизации образования, посвященная 120-летиюсо дня рождения А.Н. Колмогорова», г. Хабаровск 25-27 мая2023. Тихоокеанский государственный университет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62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975400"/>
            <a:ext cx="10248900" cy="2765052"/>
          </a:xfrm>
          <a:prstGeom prst="rect">
            <a:avLst/>
          </a:prstGeom>
          <a:solidFill>
            <a:srgbClr val="FCF6F6"/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 startAt="3"/>
              <a:tabLst>
                <a:tab pos="630555" algn="l"/>
              </a:tabLst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Носова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К. ,Д.  Некоторые приемы формирования функциональной грамотности на уроках математики/ К.Д. Носова, О.Н.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 // Инновационные подходы к обучению физике, математике, информатике: материалы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Междунар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студ. науч.-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интернет-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конф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., г. Минск,  18 апреля 2023 г. / Белорус. гос.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ун-т им. М. Танка;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редкол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С.И.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Василец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, Л.Л.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Тухолко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(отв. ред.) [и др.]. – Минск : БГПУ, 2023. – С. –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400"/>
              <a:buFont typeface="Times New Roman" panose="02020603050405020304" pitchFamily="18" charset="0"/>
              <a:buAutoNum type="arabicPeriod" startAt="3"/>
              <a:tabLst>
                <a:tab pos="630555" algn="l"/>
              </a:tabLst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90170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4203700"/>
            <a:ext cx="10350500" cy="1080296"/>
          </a:xfrm>
          <a:prstGeom prst="rect">
            <a:avLst/>
          </a:prstGeom>
          <a:solidFill>
            <a:srgbClr val="FCF6F6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О. Н. «Методика преподавания математики учебное пособие для студентов, магистрантов, учителей  / О. Н.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Пирютко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– М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нск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: Народная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асвета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2023. –304с.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07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45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8100" y="1054100"/>
            <a:ext cx="8737600" cy="2839111"/>
          </a:xfrm>
          <a:prstGeom prst="rect">
            <a:avLst/>
          </a:prstGeom>
          <a:solidFill>
            <a:srgbClr val="FCF6F6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рамках образовательного процесса по учебной дисциплине «Методика преподавания физики» студент должен приобрести не только теоретические и практические знания, умения и навыки по специальности, но и получить опыт для становления профессионально значимых личностных качеств, обеспечивающих компетентное построение процесса формирования функциональной грамотности обучающимися.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5900" y="855877"/>
            <a:ext cx="9321800" cy="4361707"/>
          </a:xfrm>
          <a:prstGeom prst="rect">
            <a:avLst/>
          </a:prstGeom>
          <a:solidFill>
            <a:srgbClr val="FCF6F6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Основываясь на имеющемся содержании актуально дополнить первый раздел «Основные вопросы методики преподавания физики» сведениями о формировании функциональной грамотности средствами учебного предмета «Физика», а также возможными методическими приемами по организации деятельности в контексте сфер проявления универсальных составляющих функциональной грамотности, средств (ресурсов) формирования и ожидаемых результатов формирования функциональной грамотности. 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Содержание программы представлено первым разделом «Общие вопросы методики преподавания физики», содержащим 2 блока. В каждом из блоков определены ожидаемые результаты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0453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533400"/>
            <a:ext cx="10299700" cy="5201424"/>
          </a:xfrm>
          <a:prstGeom prst="rect">
            <a:avLst/>
          </a:prstGeom>
          <a:solidFill>
            <a:srgbClr val="EFF9FF"/>
          </a:solidFill>
          <a:ln>
            <a:solidFill>
              <a:schemeClr val="bg2">
                <a:lumMod val="1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 smtClean="0"/>
              <a:t>Аспекты: </a:t>
            </a:r>
          </a:p>
          <a:p>
            <a:r>
              <a:rPr lang="ru-RU" sz="2400" dirty="0" smtClean="0"/>
              <a:t>а</a:t>
            </a:r>
            <a:r>
              <a:rPr lang="ru-RU" sz="2800" dirty="0" smtClean="0"/>
              <a:t>) </a:t>
            </a:r>
            <a:r>
              <a:rPr lang="ru-RU" sz="2800" dirty="0"/>
              <a:t>изменение образовательной парадигмы — </a:t>
            </a:r>
            <a:r>
              <a:rPr lang="ru-RU" sz="2800" dirty="0" err="1"/>
              <a:t>компетентностный</a:t>
            </a:r>
            <a:r>
              <a:rPr lang="ru-RU" sz="2800" dirty="0"/>
              <a:t> подход;</a:t>
            </a:r>
          </a:p>
          <a:p>
            <a:r>
              <a:rPr lang="ru-RU" sz="2800" dirty="0"/>
              <a:t>б) содержание обучения — комплексное (междисциплинарное) изучение проблем, включая жизненные ситуации;</a:t>
            </a:r>
          </a:p>
          <a:p>
            <a:r>
              <a:rPr lang="ru-RU" sz="2800" dirty="0"/>
              <a:t>в) характер обучения и взаимодействия участников   образовательного процесса — сотрудничество, </a:t>
            </a:r>
            <a:r>
              <a:rPr lang="ru-RU" sz="2800" dirty="0" err="1"/>
              <a:t>деятельностный</a:t>
            </a:r>
            <a:r>
              <a:rPr lang="ru-RU" sz="2800" dirty="0"/>
              <a:t> подход;</a:t>
            </a:r>
          </a:p>
          <a:p>
            <a:r>
              <a:rPr lang="ru-RU" sz="2800" dirty="0"/>
              <a:t>г) доминирующий компонент организации образовательного процесса — практико-ориентированная, исследовательская и проектная деятельность, основанная на проявлении самостоятельности, активности в творчестве учащихся.</a:t>
            </a:r>
          </a:p>
        </p:txBody>
      </p:sp>
    </p:spTree>
    <p:extLst>
      <p:ext uri="{BB962C8B-B14F-4D97-AF65-F5344CB8AC3E}">
        <p14:creationId xmlns:p14="http://schemas.microsoft.com/office/powerpoint/2010/main" val="38460643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2400" y="1612900"/>
            <a:ext cx="9055100" cy="4096506"/>
          </a:xfrm>
          <a:prstGeom prst="rect">
            <a:avLst/>
          </a:prstGeom>
          <a:solidFill>
            <a:srgbClr val="EFF9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indent="180340">
              <a:lnSpc>
                <a:spcPct val="109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1. Методология методики обучения физике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>
              <a:lnSpc>
                <a:spcPct val="109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Студент должен: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СК–1 Быть способным определять предмет, объект, цели и задачи методики преподавания физики,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компоненты копетентностно- ориентированной методической системы, анализировать связи между компонентами методической системы.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СК–2 Быть способным ставить цели обучения физике, ориентированные на формирование функциональной грамотности учащихся, выполнять проекты исследования актуальных методических вопросов в области целей обучения физике.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9500" y="821959"/>
            <a:ext cx="9690100" cy="5225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 2. Психолого-педагогические основы обучения физике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СК–3 Быть способным применять современные подходы и методы обучения в контексте учебного предмета «Физика», которые способствуют активному и осознанному усвоению знаний.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СК–4 Быть способным развивать учебно-познавательные навыки учащихся, включая критическое мышление, моделирование, креативность и навыки самостоятельного изучения физики и решения задач.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СК–5 Владеть умениями интегрировать знания по физике со знаниями из других предметных областей (математики, химии, биологии, информатика), создавать связи между различными научными дисциплинами и показывать их взаимосвязь при практическом применении знаний по физике.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СК–6 Владеть методами оценки и анализа образовательных результатов в процессе изучения физики, проводить диагностику уровня знаний и навыков учащихся, анализировать полученные данные для корректировки образовательного процесса.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9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СК–7 Быть способным к постоянному профессиональному развитию и самообразованию в сфере методики преподавания физики, изучению новых научных и педагогических исследований, обновлению своих знаний и применению инновационных практик в своей работе.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34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1112675"/>
            <a:ext cx="8483600" cy="3385542"/>
          </a:xfrm>
          <a:prstGeom prst="rect">
            <a:avLst/>
          </a:prstGeom>
          <a:solidFill>
            <a:srgbClr val="FCF6F6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indent="180340"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Учебная программа, ориентированная на подготовку будущих педагогических работников к формированию функциональной грамотности обучающихся в области физики, представляет собой инновационный подход к методике преподавания. Этот подход отражает актуальные требования современного образования, включающие не только усвоение теоретических знаний, но и развитие практических навыков для успешной адаптации к современной информационной среде. С учетом всего этого, учебная программа стремится создать активную и вовлеченную учебную среду, способствуя эффективному преподаванию физики, помогая студентам расти и развиваться как педагогам.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21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3745" y="1506116"/>
            <a:ext cx="10586434" cy="3293209"/>
          </a:xfrm>
          <a:prstGeom prst="rect">
            <a:avLst/>
          </a:prstGeom>
          <a:solidFill>
            <a:srgbClr val="EFF9FF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dirty="0" smtClean="0"/>
              <a:t>Достижение </a:t>
            </a:r>
            <a:r>
              <a:rPr lang="ru-RU" sz="3200" dirty="0"/>
              <a:t>цели </a:t>
            </a:r>
            <a:r>
              <a:rPr lang="ru-RU" sz="3200" dirty="0" smtClean="0"/>
              <a:t> </a:t>
            </a:r>
            <a:r>
              <a:rPr lang="ru-RU" sz="3200" dirty="0"/>
              <a:t>решения основных задач: </a:t>
            </a:r>
            <a:endParaRPr lang="ru-RU" sz="3200" dirty="0" smtClean="0"/>
          </a:p>
          <a:p>
            <a:pPr indent="450215" algn="ctr">
              <a:spcAft>
                <a:spcPts val="0"/>
              </a:spcAft>
            </a:pPr>
            <a:r>
              <a:rPr lang="ru-RU" sz="3200" dirty="0" smtClean="0"/>
              <a:t>разработка </a:t>
            </a:r>
            <a:r>
              <a:rPr lang="ru-RU" sz="3200" dirty="0"/>
              <a:t>научно-методического обеспечения формирования функциональной грамотности </a:t>
            </a:r>
            <a:r>
              <a:rPr lang="ru-RU" sz="3200" dirty="0" smtClean="0"/>
              <a:t>учащихся</a:t>
            </a:r>
            <a:r>
              <a:rPr lang="ru-RU" dirty="0"/>
              <a:t> </a:t>
            </a:r>
            <a:r>
              <a:rPr lang="ru-RU" sz="2800" dirty="0" smtClean="0"/>
              <a:t>через реализацию обновленных образовательных программ</a:t>
            </a:r>
          </a:p>
          <a:p>
            <a:pPr indent="450215" algn="ctr">
              <a:spcAft>
                <a:spcPts val="0"/>
              </a:spcAft>
            </a:pPr>
            <a:r>
              <a:rPr lang="ru-RU" sz="2800" dirty="0"/>
              <a:t>«</a:t>
            </a:r>
            <a:r>
              <a:rPr lang="ru-RU" sz="2800" dirty="0" smtClean="0"/>
              <a:t>Типовая   учебная  программа </a:t>
            </a:r>
            <a:r>
              <a:rPr lang="ru-RU" sz="2800" dirty="0"/>
              <a:t>учреждения высшего образования по учебной дисциплине </a:t>
            </a:r>
            <a:r>
              <a:rPr lang="ru-RU" sz="2800" b="1" u="sng" dirty="0"/>
              <a:t>«Основы методики обучения математике» </a:t>
            </a:r>
            <a:r>
              <a:rPr lang="ru-RU" sz="2800" dirty="0"/>
              <a:t>для специальности1-02 05 01      «Математика и информатика»</a:t>
            </a:r>
            <a:endParaRPr lang="ru-RU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6000" y="2246798"/>
            <a:ext cx="10160000" cy="2831544"/>
          </a:xfrm>
          <a:prstGeom prst="rect">
            <a:avLst/>
          </a:prstGeom>
          <a:solidFill>
            <a:srgbClr val="EFF9FF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Структура «Типовой  учебной  программы </a:t>
            </a:r>
            <a:r>
              <a:rPr lang="ru-RU" sz="3200" dirty="0"/>
              <a:t>учреждения высшего образования по учебной дисциплине «Основы методики обучения математике» для специальности1-02 05 01      «Математика и информатика</a:t>
            </a:r>
            <a:r>
              <a:rPr lang="ru-RU" sz="3200" dirty="0" smtClean="0"/>
              <a:t>» отвечает Кодексу </a:t>
            </a:r>
            <a:r>
              <a:rPr lang="ru-RU" sz="3200" dirty="0"/>
              <a:t>Республики Беларусь об </a:t>
            </a:r>
            <a:r>
              <a:rPr lang="ru-RU" sz="3200" dirty="0" smtClean="0"/>
              <a:t>образовании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3500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35100" y="774700"/>
            <a:ext cx="9359900" cy="4805162"/>
          </a:xfrm>
          <a:prstGeom prst="rect">
            <a:avLst/>
          </a:prstGeom>
          <a:solidFill>
            <a:srgbClr val="FFFFCC"/>
          </a:solid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записка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обеспечить подготовку студентов к применению научных основ </a:t>
            </a:r>
            <a:r>
              <a:rPr lang="ru-RU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методики </a:t>
            </a: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обучения математике для формирования у учащихся функциональной грамотности при освоении </a:t>
            </a:r>
            <a:r>
              <a:rPr lang="ru-RU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комплекса знаний, умений, навыков, ценностных ориентаций, способов учебной деятельности и опыта практической деятельности, необходимых человеку для успешного решения проблем в определенной сфере жизни или профессиональной (учебной) деятельности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857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8400" y="793320"/>
            <a:ext cx="9423400" cy="5391412"/>
          </a:xfrm>
          <a:prstGeom prst="rect">
            <a:avLst/>
          </a:prstGeom>
          <a:solidFill>
            <a:srgbClr val="FFFFCC"/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36195" lvl="0" indent="-342900" algn="just">
              <a:spcAft>
                <a:spcPts val="0"/>
              </a:spcAft>
              <a:buFont typeface="Arial" panose="020B0604020202020204" pitchFamily="34" charset="0"/>
              <a:buChar char="—"/>
              <a:tabLst>
                <a:tab pos="266700" algn="l"/>
                <a:tab pos="630555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освоение студентами содержания всех компонентов методической системы обучения математике, ориентированной на формирование функциональной грамотности; </a:t>
            </a:r>
          </a:p>
          <a:p>
            <a:pPr marL="342900" marR="36195" lvl="0" indent="-342900" algn="just">
              <a:spcAft>
                <a:spcPts val="0"/>
              </a:spcAft>
              <a:buFont typeface="Arial" panose="020B0604020202020204" pitchFamily="34" charset="0"/>
              <a:buChar char="—"/>
              <a:tabLst>
                <a:tab pos="2667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  усвоение студентами содержания школьного курса математики и понимания основных методических идей, заложенных в  современных программах, учебниках и учебных пособиях по математике для УОСО;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—"/>
              <a:tabLst>
                <a:tab pos="90170" algn="l"/>
                <a:tab pos="2667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обеспечить владение будущими учителями компетенциями в области достижений современной науки методики преподавания математики; </a:t>
            </a:r>
          </a:p>
          <a:p>
            <a:pPr marL="342900" lvl="0" indent="-342900" algn="just">
              <a:spcAft>
                <a:spcPts val="0"/>
              </a:spcAft>
              <a:buFont typeface="Arial" panose="020B0604020202020204" pitchFamily="34" charset="0"/>
              <a:buChar char="—"/>
              <a:tabLst>
                <a:tab pos="90170" algn="l"/>
                <a:tab pos="266700" algn="l"/>
              </a:tabLs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обеспечить владение будущими учителями компетенциями для реализации современных технологий при формировании функциональной грамотности учащихся.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7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2500" y="1275547"/>
            <a:ext cx="9220200" cy="2677656"/>
          </a:xfrm>
          <a:prstGeom prst="rect">
            <a:avLst/>
          </a:prstGeom>
          <a:solidFill>
            <a:srgbClr val="F6E7E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R="36195" indent="194310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формирования концептуальных взглядов будущих учителей на проблемы школьного математического образования программа построена с учетом уже полученных студентами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по:</a:t>
            </a:r>
          </a:p>
          <a:p>
            <a:pPr marR="36195" indent="19431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психологии, педагогике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математике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практикуму по решению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задач,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социологии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политологии, информатике, экономике; реализуется междисциплинарная и   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внутридисциплинарная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интеграция. </a:t>
            </a: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3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4303</TotalTime>
  <Words>2391</Words>
  <Application>Microsoft Office PowerPoint</Application>
  <PresentationFormat>Широкоэкранный</PresentationFormat>
  <Paragraphs>204</Paragraphs>
  <Slides>42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56" baseType="lpstr">
      <vt:lpstr>Algerian</vt:lpstr>
      <vt:lpstr>Arial</vt:lpstr>
      <vt:lpstr>Bad Script</vt:lpstr>
      <vt:lpstr>Batang</vt:lpstr>
      <vt:lpstr>Calibri</vt:lpstr>
      <vt:lpstr>Calibri Light</vt:lpstr>
      <vt:lpstr>FreesiaUPC</vt:lpstr>
      <vt:lpstr>Garamond</vt:lpstr>
      <vt:lpstr>Miama Nueva</vt:lpstr>
      <vt:lpstr>Monotype Corsiva</vt:lpstr>
      <vt:lpstr>Symbol</vt:lpstr>
      <vt:lpstr>Times New Roman</vt:lpstr>
      <vt:lpstr>Wingdings</vt:lpstr>
      <vt:lpstr>Натуральные материалы</vt:lpstr>
      <vt:lpstr>   Отчет ВНК № ФГ21-003  «Физмат»   </vt:lpstr>
      <vt:lpstr>Тема: Учебные программы нового поколения, ориентированные на подготовку будущих педагогических работников к формированию функциональной грамотности обучающихся</vt:lpstr>
      <vt:lpstr>Разработка программы опирается на: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211</cp:revision>
  <dcterms:created xsi:type="dcterms:W3CDTF">2019-09-11T12:27:27Z</dcterms:created>
  <dcterms:modified xsi:type="dcterms:W3CDTF">2023-06-05T18:21:47Z</dcterms:modified>
</cp:coreProperties>
</file>