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3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  <p:sldMasterId id="2147485346" r:id="rId4"/>
  </p:sldMasterIdLst>
  <p:notesMasterIdLst>
    <p:notesMasterId r:id="rId22"/>
  </p:notesMasterIdLst>
  <p:sldIdLst>
    <p:sldId id="256" r:id="rId5"/>
    <p:sldId id="369" r:id="rId6"/>
    <p:sldId id="300" r:id="rId7"/>
    <p:sldId id="380" r:id="rId8"/>
    <p:sldId id="381" r:id="rId9"/>
    <p:sldId id="372" r:id="rId10"/>
    <p:sldId id="382" r:id="rId11"/>
    <p:sldId id="370" r:id="rId12"/>
    <p:sldId id="297" r:id="rId13"/>
    <p:sldId id="373" r:id="rId14"/>
    <p:sldId id="374" r:id="rId15"/>
    <p:sldId id="383" r:id="rId16"/>
    <p:sldId id="375" r:id="rId17"/>
    <p:sldId id="376" r:id="rId18"/>
    <p:sldId id="377" r:id="rId19"/>
    <p:sldId id="260" r:id="rId20"/>
    <p:sldId id="368" r:id="rId21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D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04" autoAdjust="0"/>
    <p:restoredTop sz="94377" autoAdjust="0"/>
  </p:normalViewPr>
  <p:slideViewPr>
    <p:cSldViewPr snapToGrid="0">
      <p:cViewPr varScale="1">
        <p:scale>
          <a:sx n="111" d="100"/>
          <a:sy n="111" d="100"/>
        </p:scale>
        <p:origin x="240" y="416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t>6/5/23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80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7" y="1892852"/>
            <a:ext cx="2922959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0826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075C1DE-E117-4FA9-A867-4ED89AC25A98}"/>
              </a:ext>
            </a:extLst>
          </p:cNvPr>
          <p:cNvSpPr/>
          <p:nvPr userDrawn="1"/>
        </p:nvSpPr>
        <p:spPr>
          <a:xfrm>
            <a:off x="-1" y="3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3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7293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4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9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3468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9022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995708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9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9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5989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3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5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9612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ED69620-E555-40B2-93DD-C7C19DAE0545}"/>
              </a:ext>
            </a:extLst>
          </p:cNvPr>
          <p:cNvSpPr/>
          <p:nvPr userDrawn="1"/>
        </p:nvSpPr>
        <p:spPr>
          <a:xfrm>
            <a:off x="656283" y="2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9" y="3"/>
            <a:ext cx="8396199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2928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id="{A2A84B4A-CEB2-40FB-A02E-8EB2AF478368}"/>
              </a:ext>
            </a:extLst>
          </p:cNvPr>
          <p:cNvGrpSpPr/>
          <p:nvPr userDrawn="1"/>
        </p:nvGrpSpPr>
        <p:grpSpPr>
          <a:xfrm>
            <a:off x="6473211" y="396282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FB0AFAFC-8EB9-4974-915A-249E7E1C57A2}"/>
              </a:ext>
            </a:extLst>
          </p:cNvPr>
          <p:cNvGrpSpPr/>
          <p:nvPr userDrawn="1"/>
        </p:nvGrpSpPr>
        <p:grpSpPr>
          <a:xfrm>
            <a:off x="6473211" y="3496950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4799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val="136984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752287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7590164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203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888396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173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139640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4516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38613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10" y="303729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500" y="523743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7309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4" y="463850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84855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7" y="535024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554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8716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80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7" y="1892852"/>
            <a:ext cx="2922959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2546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075C1DE-E117-4FA9-A867-4ED89AC25A98}"/>
              </a:ext>
            </a:extLst>
          </p:cNvPr>
          <p:cNvSpPr/>
          <p:nvPr userDrawn="1"/>
        </p:nvSpPr>
        <p:spPr>
          <a:xfrm>
            <a:off x="-1" y="3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3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3968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4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9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76441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7895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9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9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14546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3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5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73682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ED69620-E555-40B2-93DD-C7C19DAE0545}"/>
              </a:ext>
            </a:extLst>
          </p:cNvPr>
          <p:cNvSpPr/>
          <p:nvPr userDrawn="1"/>
        </p:nvSpPr>
        <p:spPr>
          <a:xfrm>
            <a:off x="656283" y="2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9" y="3"/>
            <a:ext cx="8396199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24249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val="6918493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42092860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id="{A2A84B4A-CEB2-40FB-A02E-8EB2AF478368}"/>
              </a:ext>
            </a:extLst>
          </p:cNvPr>
          <p:cNvGrpSpPr/>
          <p:nvPr userDrawn="1"/>
        </p:nvGrpSpPr>
        <p:grpSpPr>
          <a:xfrm>
            <a:off x="6473211" y="396282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FB0AFAFC-8EB9-4974-915A-249E7E1C57A2}"/>
              </a:ext>
            </a:extLst>
          </p:cNvPr>
          <p:cNvGrpSpPr/>
          <p:nvPr userDrawn="1"/>
        </p:nvGrpSpPr>
        <p:grpSpPr>
          <a:xfrm>
            <a:off x="6473211" y="3496950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859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05515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777818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3765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630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720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885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587978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55397171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79589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37782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5833799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10" y="303729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500" y="523743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0022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4" y="463850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19511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7" y="535024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61626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5421133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80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7" y="1892852"/>
            <a:ext cx="2922959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7977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075C1DE-E117-4FA9-A867-4ED89AC25A98}"/>
              </a:ext>
            </a:extLst>
          </p:cNvPr>
          <p:cNvSpPr/>
          <p:nvPr userDrawn="1"/>
        </p:nvSpPr>
        <p:spPr>
          <a:xfrm>
            <a:off x="-1" y="3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3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5908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4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9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2348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05080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475832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9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9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013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10" y="303729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500" y="523743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4284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3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5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656032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ED69620-E555-40B2-93DD-C7C19DAE0545}"/>
              </a:ext>
            </a:extLst>
          </p:cNvPr>
          <p:cNvSpPr/>
          <p:nvPr userDrawn="1"/>
        </p:nvSpPr>
        <p:spPr>
          <a:xfrm>
            <a:off x="656283" y="2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9" y="3"/>
            <a:ext cx="8396199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73089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id="{A2A84B4A-CEB2-40FB-A02E-8EB2AF478368}"/>
              </a:ext>
            </a:extLst>
          </p:cNvPr>
          <p:cNvGrpSpPr/>
          <p:nvPr userDrawn="1"/>
        </p:nvGrpSpPr>
        <p:grpSpPr>
          <a:xfrm>
            <a:off x="6473211" y="396282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FB0AFAFC-8EB9-4974-915A-249E7E1C57A2}"/>
              </a:ext>
            </a:extLst>
          </p:cNvPr>
          <p:cNvGrpSpPr/>
          <p:nvPr userDrawn="1"/>
        </p:nvGrpSpPr>
        <p:grpSpPr>
          <a:xfrm>
            <a:off x="6473211" y="3496950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051822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val="363601259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58961257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665769"/>
            <a:ext cx="271729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40043979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6A0961-CD15-91D5-47A7-F5FCDFBC1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D90478-9353-BE72-B49D-2A948B34C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5152BC-7262-C16D-94DF-05F15DA14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E68827-E431-8B62-C8BD-BC4355C5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8AE938-5688-C69B-839B-87CC88CF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37858355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750B1-B4F0-02C8-D311-B9B314392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45362E-B5D3-AE59-7F13-0C41FC21D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DB8132-C389-710C-E295-B126D2A2C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111D71-715A-37D4-4247-41DDE6D11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A8AAF0-D2D0-C530-EF65-6FB602C46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8976253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6C841-9D51-7A68-9CE0-C6E953E0C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FC614D-BED9-AC96-E477-D07B848FB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F19D20-C8EA-6DC1-DD5B-8CCEA1EEC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927CC-31C7-75F5-F1F2-BA4DB55D9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E5C67D-09E2-66E9-023B-44A3A6E6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0489623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5DDC90-B29B-AF66-BDE5-25EDAEC50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4F2DE2-BFA0-A930-428D-4146EBD4F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1B0CF9-075A-329E-9BA5-508BB0DF9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40BC02-B876-A0C1-F708-1302FDF4B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9A44F6-A9AB-866D-4805-EA991E83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B6569D-8BEB-C5D1-352F-025BACBC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2270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4" y="463850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109182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DF34E-3454-041B-0162-39CF62A2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292CFA-D2E4-CE17-D48D-9F1476205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6EEEDA-2351-27A1-2ADC-0DA0758AA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34168A-D160-0237-619A-BB05FD080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58454F-B0ED-ABEA-AC42-C7C26A428F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37CBAC3-8090-BC7C-6C5C-2B131351E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83B60B7-99BE-C477-C8CE-9320C8CE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BC0599E-ADB1-7F25-7EFD-572F845A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0249901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840534-4518-FD5D-071F-FEBA4E603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91C774-FA0A-A839-42B5-57BC217B2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0FD9F1-9A6C-D136-B09F-C6ED3158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64B9A19-635F-9386-F8A5-EFD3536DC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9300691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7D1054B-86A3-E346-4A57-860672ACF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CC09632-5F36-C252-DD65-DD7389761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65CC0D-7352-88B7-8DE2-4D0AA6BF4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7500287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4178E-BD5D-D9EE-3E76-C3554D0EB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D13AD-D24C-8B7B-07DC-9543EC566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7917A3-C505-0647-B695-C6D1CE4D7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DCFBDE-F9EE-B488-6DF7-ACB27D97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B67C1E-FCE5-A5FE-8B9C-1DCD1F15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997F94-F340-6B00-3010-E4F322B0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71866695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674464-2A84-5634-B3EA-51C101060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B2A43A2-1587-D9D5-67B3-C7297D8D4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FE6739-EC0F-981B-2503-DCC26B17C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95B088-B8F9-DAFE-C9EB-99281B02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82380B-FF5D-DD33-19D0-0639F39F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DCB65A-6130-CC49-EDB9-17CBCE851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7486910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CC4FE-CE73-A3D5-7DBE-1A77C6CF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D86D65-C5FE-459F-18CE-55E0C8BA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1280C4-5508-9120-3971-1D00D600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1380D6-5DE7-F8BD-FBD2-4C1C2CE1B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33AB45-C5B3-2826-F8CE-58D0C6E6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97169861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239A4E3-4A17-D74E-D234-4097CBA39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704977-20D4-1BBC-36BE-D3ED56E83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39732-5578-D111-8D1A-48F637F6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AA7A84-8FDF-9069-604D-5A674C7A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AA5CCC-A2B0-5103-E35F-5E758D19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475058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9913347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0906168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305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7" y="535024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794702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78599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57488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62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5" Type="http://schemas.openxmlformats.org/officeDocument/2006/relationships/theme" Target="../theme/theme3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24" Type="http://schemas.openxmlformats.org/officeDocument/2006/relationships/slideLayout" Target="../slideLayouts/slideLayout65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slideLayout" Target="../slideLayouts/slideLayout6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  <p:sldLayoutId id="2147484009" r:id="rId17"/>
    <p:sldLayoutId id="2147484010" r:id="rId18"/>
    <p:sldLayoutId id="2147484011" r:id="rId19"/>
    <p:sldLayoutId id="2147484012" r:id="rId20"/>
    <p:sldLayoutId id="2147485296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  <p:sldLayoutId id="2147483769" r:id="rId4"/>
    <p:sldLayoutId id="2147483764" r:id="rId5"/>
    <p:sldLayoutId id="2147483766" r:id="rId6"/>
    <p:sldLayoutId id="2147483767" r:id="rId7"/>
    <p:sldLayoutId id="2147483768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8" r:id="rId16"/>
    <p:sldLayoutId id="2147483779" r:id="rId17"/>
    <p:sldLayoutId id="2147483780" r:id="rId18"/>
    <p:sldLayoutId id="2147483781" r:id="rId19"/>
    <p:sldLayoutId id="21474839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  <p:sldLayoutId id="2147483794" r:id="rId17"/>
    <p:sldLayoutId id="2147483795" r:id="rId18"/>
    <p:sldLayoutId id="2147483796" r:id="rId19"/>
    <p:sldLayoutId id="2147483797" r:id="rId20"/>
    <p:sldLayoutId id="2147483798" r:id="rId21"/>
    <p:sldLayoutId id="2147483799" r:id="rId22"/>
    <p:sldLayoutId id="2147483800" r:id="rId23"/>
    <p:sldLayoutId id="2147485345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F9276-4ECB-8632-BBEF-B0C5D923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707D79-CD55-B4D9-4109-B39372342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D65168-44A7-D91D-CA42-C388D9EF3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0AB42-F2D9-024F-B9A5-74F488EB4B6E}" type="datetimeFigureOut">
              <a:rPr lang="ru-BY" smtClean="0"/>
              <a:t>05.06.2023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41CAF7-7CB6-54C0-5C7E-609147D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41E493-B425-BEBD-1D25-15A2A5832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2F94E-B999-CE45-A908-C9E5BF118AE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1581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47" r:id="rId1"/>
    <p:sldLayoutId id="2147485348" r:id="rId2"/>
    <p:sldLayoutId id="2147485349" r:id="rId3"/>
    <p:sldLayoutId id="2147485350" r:id="rId4"/>
    <p:sldLayoutId id="2147485351" r:id="rId5"/>
    <p:sldLayoutId id="2147485352" r:id="rId6"/>
    <p:sldLayoutId id="2147485353" r:id="rId7"/>
    <p:sldLayoutId id="2147485354" r:id="rId8"/>
    <p:sldLayoutId id="2147485355" r:id="rId9"/>
    <p:sldLayoutId id="2147485356" r:id="rId10"/>
    <p:sldLayoutId id="2147485357" r:id="rId11"/>
    <p:sldLayoutId id="2147485358" r:id="rId12"/>
    <p:sldLayoutId id="2147485359" r:id="rId13"/>
    <p:sldLayoutId id="2147485362" r:id="rId14"/>
    <p:sldLayoutId id="214748537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7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7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1" y="6543277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2185261" y="841057"/>
            <a:ext cx="9195254" cy="37856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  <a:endParaRPr lang="ko-KR" alt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6ED142D3-29FB-4AB3-80DF-6B614B73C5D2}"/>
              </a:ext>
            </a:extLst>
          </p:cNvPr>
          <p:cNvSpPr/>
          <p:nvPr/>
        </p:nvSpPr>
        <p:spPr>
          <a:xfrm>
            <a:off x="1882916" y="622302"/>
            <a:ext cx="9641341" cy="436990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1F27109-B9F6-4669-B633-B3038D2645A7}"/>
              </a:ext>
            </a:extLst>
          </p:cNvPr>
          <p:cNvGrpSpPr/>
          <p:nvPr/>
        </p:nvGrpSpPr>
        <p:grpSpPr>
          <a:xfrm>
            <a:off x="580030" y="4595774"/>
            <a:ext cx="5643636" cy="1501887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56EE5EE-2C9B-07E7-F6AA-597CA545E238}"/>
              </a:ext>
            </a:extLst>
          </p:cNvPr>
          <p:cNvSpPr txBox="1"/>
          <p:nvPr/>
        </p:nvSpPr>
        <p:spPr>
          <a:xfrm>
            <a:off x="8588330" y="5411760"/>
            <a:ext cx="29064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BY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В.Д. Стариченок</a:t>
            </a:r>
          </a:p>
          <a:p>
            <a:r>
              <a:rPr lang="ru-BY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А.И. Жишкевич</a:t>
            </a:r>
          </a:p>
          <a:p>
            <a:r>
              <a:rPr lang="ru-BY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О.Г.  Дедович</a:t>
            </a:r>
          </a:p>
        </p:txBody>
      </p:sp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162560" y="0"/>
            <a:ext cx="1186688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учебно-методическую карту дисциплины добавить следующие формы контроля знаний: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ментальных карт;</a:t>
            </a:r>
          </a:p>
          <a:p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проведение дискуссий;</a:t>
            </a:r>
          </a:p>
          <a:p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создание инфографики;</a:t>
            </a:r>
          </a:p>
          <a:p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разработка интерактивных заданий с использованием современных цифровых инструментов;</a:t>
            </a:r>
          </a:p>
          <a:p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создание дидактических материалов с использованием цифровых инструментов;</a:t>
            </a:r>
          </a:p>
          <a:p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работа над проектами.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770B19DA-7EF4-C29B-6ACF-F0962164F0CB}"/>
              </a:ext>
            </a:extLst>
          </p:cNvPr>
          <p:cNvGrpSpPr/>
          <p:nvPr/>
        </p:nvGrpSpPr>
        <p:grpSpPr>
          <a:xfrm>
            <a:off x="9031135" y="5972432"/>
            <a:ext cx="2998305" cy="681495"/>
            <a:chOff x="3960971" y="2767117"/>
            <a:chExt cx="4267200" cy="1321489"/>
          </a:xfrm>
        </p:grpSpPr>
        <p:sp>
          <p:nvSpPr>
            <p:cNvPr id="3" name="Freeform: Shape 21">
              <a:extLst>
                <a:ext uri="{FF2B5EF4-FFF2-40B4-BE49-F238E27FC236}">
                  <a16:creationId xmlns:a16="http://schemas.microsoft.com/office/drawing/2014/main" id="{FD5ED450-5078-3B98-416E-9A1E7EBBA781}"/>
                </a:ext>
              </a:extLst>
            </p:cNvPr>
            <p:cNvSpPr/>
            <p:nvPr/>
          </p:nvSpPr>
          <p:spPr>
            <a:xfrm>
              <a:off x="4049554" y="3359523"/>
              <a:ext cx="4086224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4" name="Freeform: Shape 22">
              <a:extLst>
                <a:ext uri="{FF2B5EF4-FFF2-40B4-BE49-F238E27FC236}">
                  <a16:creationId xmlns:a16="http://schemas.microsoft.com/office/drawing/2014/main" id="{FA6B939A-11E0-A82F-C81E-25842521B93B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5" name="Freeform: Shape 23">
              <a:extLst>
                <a:ext uri="{FF2B5EF4-FFF2-40B4-BE49-F238E27FC236}">
                  <a16:creationId xmlns:a16="http://schemas.microsoft.com/office/drawing/2014/main" id="{8D998D3B-2EA7-040E-73BF-617A42AF489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7" name="Freeform: Shape 24">
              <a:extLst>
                <a:ext uri="{FF2B5EF4-FFF2-40B4-BE49-F238E27FC236}">
                  <a16:creationId xmlns:a16="http://schemas.microsoft.com/office/drawing/2014/main" id="{D26A9226-9F93-6F2B-6D59-EDD32DDED409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4267526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325120" y="327096"/>
            <a:ext cx="1154176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ru-RU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Раздел </a:t>
            </a:r>
            <a:r>
              <a:rPr lang="ru-RU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«Информационно-методическая часть» </a:t>
            </a:r>
            <a:r>
              <a:rPr lang="ru-RU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дополнить следующим источниками:</a:t>
            </a:r>
          </a:p>
          <a:p>
            <a:pPr indent="450215" algn="just"/>
            <a:endParaRPr lang="ru-RU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ru-BY" sz="28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Основная литература:</a:t>
            </a:r>
          </a:p>
          <a:p>
            <a:pPr indent="450215" algn="ctr"/>
            <a:endParaRPr lang="ru-BY" sz="2800" u="sng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/>
            <a:r>
              <a:rPr lang="ru-RU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Позняк, А. В. PISA-2018 в Республике Беларусь. Читательская грамотность / А. В. Позняк; под науч. ред. Г. С. Ковалевой. – Минск :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Медисонт</a:t>
            </a:r>
            <a:r>
              <a:rPr lang="ru-RU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2021. – 68 с.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E56E2FE7-0E40-D1C7-DC2E-545297BA5F9B}"/>
              </a:ext>
            </a:extLst>
          </p:cNvPr>
          <p:cNvGrpSpPr/>
          <p:nvPr/>
        </p:nvGrpSpPr>
        <p:grpSpPr>
          <a:xfrm>
            <a:off x="8868575" y="5849409"/>
            <a:ext cx="2998305" cy="681495"/>
            <a:chOff x="3960971" y="2767117"/>
            <a:chExt cx="4267200" cy="1321489"/>
          </a:xfrm>
        </p:grpSpPr>
        <p:sp>
          <p:nvSpPr>
            <p:cNvPr id="3" name="Freeform: Shape 21">
              <a:extLst>
                <a:ext uri="{FF2B5EF4-FFF2-40B4-BE49-F238E27FC236}">
                  <a16:creationId xmlns:a16="http://schemas.microsoft.com/office/drawing/2014/main" id="{0AD166BC-8634-1002-2F70-73D14D6DD8BA}"/>
                </a:ext>
              </a:extLst>
            </p:cNvPr>
            <p:cNvSpPr/>
            <p:nvPr/>
          </p:nvSpPr>
          <p:spPr>
            <a:xfrm>
              <a:off x="4049554" y="3359523"/>
              <a:ext cx="4086224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4" name="Freeform: Shape 22">
              <a:extLst>
                <a:ext uri="{FF2B5EF4-FFF2-40B4-BE49-F238E27FC236}">
                  <a16:creationId xmlns:a16="http://schemas.microsoft.com/office/drawing/2014/main" id="{DB82F0BC-CD22-6D02-A617-F3396B43735F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5" name="Freeform: Shape 23">
              <a:extLst>
                <a:ext uri="{FF2B5EF4-FFF2-40B4-BE49-F238E27FC236}">
                  <a16:creationId xmlns:a16="http://schemas.microsoft.com/office/drawing/2014/main" id="{017C7717-2AEF-557C-076A-D1A33C457A5E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7" name="Freeform: Shape 24">
              <a:extLst>
                <a:ext uri="{FF2B5EF4-FFF2-40B4-BE49-F238E27FC236}">
                  <a16:creationId xmlns:a16="http://schemas.microsoft.com/office/drawing/2014/main" id="{42E08F77-09C6-B6DA-2570-AD872BA8205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2671618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162560" y="0"/>
            <a:ext cx="11866880" cy="755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BY" sz="28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Дополнительная литература:</a:t>
            </a:r>
            <a:endParaRPr lang="ru-BY" sz="2200" u="sng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Жишкевич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А. И. Направления и способы модернизации филологического образования в контексте функциональной грамотности / А. И.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Жишкевич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// Эффективный опыт работы учреждений общего среднего образования по формированию функциональной грамотности обучающихся. Материалы выступлений участников 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Форума руководителей учреждений общего среднего образования : практическое пособие / сост. С. В. Селезнёва. –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Могилёв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МГОИРО, 2022. – С. 36–38.</a:t>
            </a:r>
          </a:p>
          <a:p>
            <a:pPr algn="just"/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Жук, О. Л. Направления и механизмы подготовки будущих педагогов к формированию у школьников функциональной грамотности / О. Л. Жук //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Весці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БДПУ. Сер. 1,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Педагогіка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Псіхалогія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Філалогія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2021. – № 3. – С. 6–12.</a:t>
            </a:r>
          </a:p>
          <a:p>
            <a:pPr algn="just"/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Мишатина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Н. Л. Методика развития читательской грамотности «От текста к смыслу» / Н. Л.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Мишатина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И. В.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Муштавинская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КАРО: Санкт-Петербург , 2023. – 208 с.  </a:t>
            </a:r>
          </a:p>
          <a:p>
            <a:pPr algn="just"/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Позняк, А. В. Читательская грамотность обучающихся: сущность и специфика формирования в условиях общего среднего образования / А. В. Позняк //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Адукацыя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выхаванне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2021. – № 9. – С. 14–22.</a:t>
            </a:r>
          </a:p>
          <a:p>
            <a:pPr algn="just"/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Русецкий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В. Ф. Формирование функциональной грамотности как научная и образовательная проблема (окончание. Начало в № 9, 10, 2020 г.) / В. Ф.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Русецкий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О. В. Зеленко //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Вестн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образования. – 2020. – № 11. – С. 5–13.</a:t>
            </a:r>
          </a:p>
          <a:p>
            <a:pPr algn="just"/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Смирнова, Е. Ю. «В поисках» функциональной грамотности: понятийная рамка и воплощение в учебном тексте / Е. Ю. Смирнова //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Веснік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адукацыі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2022. – № 2. – С. 30–38.</a:t>
            </a: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713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314960" y="0"/>
            <a:ext cx="1156208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e-BY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раздел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«Методические рекомендации по организации самостоятельной работы студентов» включить вопросы для самостоятельного изучения:</a:t>
            </a: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Принципы составления учебных текстов в концепции дизайн-мышления (форма выполнения – презентация созданных учебных текстов в соответствии с концепцией дизайн-мышления);</a:t>
            </a:r>
          </a:p>
          <a:p>
            <a:pPr marL="514350" indent="-514350" algn="just">
              <a:buAutoNum type="arabicParenR"/>
            </a:pP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Цифровые технологии в практике учителя (форма выполнения – разработка заданий с помощью интерактивных онлайн-инструментов); </a:t>
            </a:r>
          </a:p>
          <a:p>
            <a:pPr marL="514350" indent="-514350">
              <a:buAutoNum type="arabicParenR"/>
            </a:pP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публичных выступления учащихся в офлайн и онлайн форматах (форма выполнения – презентация плана работы по организации публичного выступления учащихся).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46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629920" y="915278"/>
            <a:ext cx="115620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 «Задания для рейтинговых работ» дополнить следующими заданиями:</a:t>
            </a:r>
          </a:p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Выберите задания из перечня, направленные на формирование функциональной грамотности обучающихся.</a:t>
            </a: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Трансформируйте традиционное задание из учебника в задание, направленное на формирование ФГ обучающихся.</a:t>
            </a:r>
          </a:p>
          <a:p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7A5F63DD-EA62-AE7F-8DA1-956639180A83}"/>
              </a:ext>
            </a:extLst>
          </p:cNvPr>
          <p:cNvGrpSpPr/>
          <p:nvPr/>
        </p:nvGrpSpPr>
        <p:grpSpPr>
          <a:xfrm>
            <a:off x="8934478" y="5712206"/>
            <a:ext cx="2998305" cy="681495"/>
            <a:chOff x="3960971" y="2767117"/>
            <a:chExt cx="4267200" cy="1321489"/>
          </a:xfrm>
        </p:grpSpPr>
        <p:sp>
          <p:nvSpPr>
            <p:cNvPr id="3" name="Freeform: Shape 21">
              <a:extLst>
                <a:ext uri="{FF2B5EF4-FFF2-40B4-BE49-F238E27FC236}">
                  <a16:creationId xmlns:a16="http://schemas.microsoft.com/office/drawing/2014/main" id="{19C81610-9966-7534-A819-97E6EF178E90}"/>
                </a:ext>
              </a:extLst>
            </p:cNvPr>
            <p:cNvSpPr/>
            <p:nvPr/>
          </p:nvSpPr>
          <p:spPr>
            <a:xfrm>
              <a:off x="4049554" y="3359523"/>
              <a:ext cx="4086224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4" name="Freeform: Shape 22">
              <a:extLst>
                <a:ext uri="{FF2B5EF4-FFF2-40B4-BE49-F238E27FC236}">
                  <a16:creationId xmlns:a16="http://schemas.microsoft.com/office/drawing/2014/main" id="{193E72B5-ADE5-87C9-E781-EE23CA929E18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5" name="Freeform: Shape 23">
              <a:extLst>
                <a:ext uri="{FF2B5EF4-FFF2-40B4-BE49-F238E27FC236}">
                  <a16:creationId xmlns:a16="http://schemas.microsoft.com/office/drawing/2014/main" id="{7FBDDC04-FC13-228C-CD7C-607F2A30031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7" name="Freeform: Shape 24">
              <a:extLst>
                <a:ext uri="{FF2B5EF4-FFF2-40B4-BE49-F238E27FC236}">
                  <a16:creationId xmlns:a16="http://schemas.microsoft.com/office/drawing/2014/main" id="{8737FD10-F3A4-FEF8-C2CE-8C4BC7C0556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3362735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314960" y="248013"/>
            <a:ext cx="11562080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раздел «Перечень теоретических вопросов к экзамену» включить следующие вопросы:</a:t>
            </a:r>
          </a:p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Эффективные методы и приемы развития функциональной грамотности учащихся как один из ресурсов формирования социальной успешности обучающихся.</a:t>
            </a:r>
          </a:p>
          <a:p>
            <a:pPr algn="just"/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Принципы формирующего оценивания.</a:t>
            </a:r>
          </a:p>
          <a:p>
            <a:pPr algn="just"/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Методика работы с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поликодовыми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текстами.</a:t>
            </a:r>
          </a:p>
          <a:p>
            <a:pPr algn="just"/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Цифровые технологии в практике учителя.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0B923ECD-3A86-F2EB-D96C-E7634A6B6B88}"/>
              </a:ext>
            </a:extLst>
          </p:cNvPr>
          <p:cNvGrpSpPr/>
          <p:nvPr/>
        </p:nvGrpSpPr>
        <p:grpSpPr>
          <a:xfrm>
            <a:off x="9111317" y="5928492"/>
            <a:ext cx="2998305" cy="681495"/>
            <a:chOff x="3960971" y="2767117"/>
            <a:chExt cx="4267200" cy="1321489"/>
          </a:xfrm>
        </p:grpSpPr>
        <p:sp>
          <p:nvSpPr>
            <p:cNvPr id="3" name="Freeform: Shape 21">
              <a:extLst>
                <a:ext uri="{FF2B5EF4-FFF2-40B4-BE49-F238E27FC236}">
                  <a16:creationId xmlns:a16="http://schemas.microsoft.com/office/drawing/2014/main" id="{869ECA70-16E2-B9EE-B596-C67D2CF70F7C}"/>
                </a:ext>
              </a:extLst>
            </p:cNvPr>
            <p:cNvSpPr/>
            <p:nvPr/>
          </p:nvSpPr>
          <p:spPr>
            <a:xfrm>
              <a:off x="4049554" y="3359523"/>
              <a:ext cx="4086224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4" name="Freeform: Shape 22">
              <a:extLst>
                <a:ext uri="{FF2B5EF4-FFF2-40B4-BE49-F238E27FC236}">
                  <a16:creationId xmlns:a16="http://schemas.microsoft.com/office/drawing/2014/main" id="{C80FF4D8-FDEE-6B96-4468-5C2A52851763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5" name="Freeform: Shape 23">
              <a:extLst>
                <a:ext uri="{FF2B5EF4-FFF2-40B4-BE49-F238E27FC236}">
                  <a16:creationId xmlns:a16="http://schemas.microsoft.com/office/drawing/2014/main" id="{E1F3B947-71B1-0DC9-165D-939B80D714CE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7" name="Freeform: Shape 24">
              <a:extLst>
                <a:ext uri="{FF2B5EF4-FFF2-40B4-BE49-F238E27FC236}">
                  <a16:creationId xmlns:a16="http://schemas.microsoft.com/office/drawing/2014/main" id="{6D5170CD-BFEC-9AB7-ABA0-9FA34B3B2BCE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4217037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id="{3B352E8D-5E13-4ACD-957C-CBD6DEC272C0}"/>
              </a:ext>
            </a:extLst>
          </p:cNvPr>
          <p:cNvSpPr/>
          <p:nvPr/>
        </p:nvSpPr>
        <p:spPr>
          <a:xfrm>
            <a:off x="1" y="0"/>
            <a:ext cx="61079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691C40-340A-44BC-A6B3-C3A20A9ED913}"/>
              </a:ext>
            </a:extLst>
          </p:cNvPr>
          <p:cNvSpPr txBox="1"/>
          <p:nvPr/>
        </p:nvSpPr>
        <p:spPr>
          <a:xfrm>
            <a:off x="0" y="4879674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altLang="ko-KR" sz="586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 </a:t>
            </a:r>
            <a:r>
              <a:rPr lang="ru-RU" altLang="ko-KR" sz="5867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</a:t>
            </a:r>
            <a:endParaRPr lang="ko-KR" altLang="en-US" sz="5867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A6FD69-6004-443E-8850-EF987F66691A}"/>
              </a:ext>
            </a:extLst>
          </p:cNvPr>
          <p:cNvGrpSpPr/>
          <p:nvPr/>
        </p:nvGrpSpPr>
        <p:grpSpPr>
          <a:xfrm rot="21046937">
            <a:off x="6024984" y="838015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C6061-78E0-4B01-A15E-2D68FA822329}"/>
              </a:ext>
            </a:extLst>
          </p:cNvPr>
          <p:cNvGrpSpPr/>
          <p:nvPr/>
        </p:nvGrpSpPr>
        <p:grpSpPr>
          <a:xfrm>
            <a:off x="3286193" y="3060628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A21D70-814B-48D3-B5F4-333E57241CA9}"/>
              </a:ext>
            </a:extLst>
          </p:cNvPr>
          <p:cNvGrpSpPr/>
          <p:nvPr/>
        </p:nvGrpSpPr>
        <p:grpSpPr>
          <a:xfrm>
            <a:off x="3877843" y="659408"/>
            <a:ext cx="2104784" cy="2892499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2224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1" y="6543277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2298609" y="856367"/>
            <a:ext cx="8809954" cy="37856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  <a:endParaRPr lang="ko-KR" alt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6ED142D3-29FB-4AB3-80DF-6B614B73C5D2}"/>
              </a:ext>
            </a:extLst>
          </p:cNvPr>
          <p:cNvSpPr/>
          <p:nvPr/>
        </p:nvSpPr>
        <p:spPr>
          <a:xfrm>
            <a:off x="1882916" y="622302"/>
            <a:ext cx="9641341" cy="436990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1F27109-B9F6-4669-B633-B3038D2645A7}"/>
              </a:ext>
            </a:extLst>
          </p:cNvPr>
          <p:cNvGrpSpPr/>
          <p:nvPr/>
        </p:nvGrpSpPr>
        <p:grpSpPr>
          <a:xfrm>
            <a:off x="580030" y="4595774"/>
            <a:ext cx="5643636" cy="1501887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2" name="Round Same Side Corner Rectangle 6">
            <a:extLst>
              <a:ext uri="{FF2B5EF4-FFF2-40B4-BE49-F238E27FC236}">
                <a16:creationId xmlns:a16="http://schemas.microsoft.com/office/drawing/2014/main" id="{8950AFE3-E24E-35D8-BD92-58F0781049F9}"/>
              </a:ext>
            </a:extLst>
          </p:cNvPr>
          <p:cNvSpPr/>
          <p:nvPr/>
        </p:nvSpPr>
        <p:spPr>
          <a:xfrm rot="5400000" flipH="1">
            <a:off x="10712841" y="5143729"/>
            <a:ext cx="258620" cy="1364211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22212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595561E-B81D-4F74-89C6-156AB54921AA}"/>
              </a:ext>
            </a:extLst>
          </p:cNvPr>
          <p:cNvSpPr/>
          <p:nvPr/>
        </p:nvSpPr>
        <p:spPr>
          <a:xfrm>
            <a:off x="8399087" y="524338"/>
            <a:ext cx="3554373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ECC00AA-ABBD-45B3-B852-4F0AD3173611}"/>
              </a:ext>
            </a:extLst>
          </p:cNvPr>
          <p:cNvSpPr/>
          <p:nvPr/>
        </p:nvSpPr>
        <p:spPr>
          <a:xfrm>
            <a:off x="238540" y="524338"/>
            <a:ext cx="3520258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704F4-09B8-431E-B46A-AD316B6DB2B6}"/>
              </a:ext>
            </a:extLst>
          </p:cNvPr>
          <p:cNvGrpSpPr/>
          <p:nvPr/>
        </p:nvGrpSpPr>
        <p:grpSpPr>
          <a:xfrm>
            <a:off x="3376980" y="5211558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EA6FF6D-CBC9-15E1-E114-FEDF48DC6583}"/>
              </a:ext>
            </a:extLst>
          </p:cNvPr>
          <p:cNvSpPr txBox="1"/>
          <p:nvPr/>
        </p:nvSpPr>
        <p:spPr>
          <a:xfrm>
            <a:off x="-63138" y="1327941"/>
            <a:ext cx="4192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Матрица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</a:t>
            </a:r>
            <a:endParaRPr lang="ru-BY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02B728-9AE2-F50F-3458-E57E63207517}"/>
              </a:ext>
            </a:extLst>
          </p:cNvPr>
          <p:cNvSpPr txBox="1"/>
          <p:nvPr/>
        </p:nvSpPr>
        <p:spPr>
          <a:xfrm>
            <a:off x="8478782" y="1327941"/>
            <a:ext cx="33949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Обновление образовательных стандартов высшего образования</a:t>
            </a:r>
            <a:endParaRPr lang="ru-BY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4A58BE-7AEF-5414-F793-3DBECA6F50B1}"/>
              </a:ext>
            </a:extLst>
          </p:cNvPr>
          <p:cNvSpPr txBox="1"/>
          <p:nvPr/>
        </p:nvSpPr>
        <p:spPr>
          <a:xfrm>
            <a:off x="2476226" y="4976061"/>
            <a:ext cx="752975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BY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Учебная программа нового поколения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03817D0-0D26-4F8B-E143-C58611035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830" y="524337"/>
            <a:ext cx="3394982" cy="448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30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595561E-B81D-4F74-89C6-156AB54921AA}"/>
              </a:ext>
            </a:extLst>
          </p:cNvPr>
          <p:cNvSpPr/>
          <p:nvPr/>
        </p:nvSpPr>
        <p:spPr>
          <a:xfrm>
            <a:off x="6883009" y="190512"/>
            <a:ext cx="4899010" cy="6019788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8A31532-B316-484C-8098-AF3FF645AFD9}"/>
              </a:ext>
            </a:extLst>
          </p:cNvPr>
          <p:cNvSpPr txBox="1">
            <a:spLocks/>
          </p:cNvSpPr>
          <p:nvPr/>
        </p:nvSpPr>
        <p:spPr>
          <a:xfrm>
            <a:off x="72784" y="543042"/>
            <a:ext cx="6684570" cy="6019788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ru-RU" altLang="ko-KR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ПОЯСНИТЕЛЬНАЯ ЗАПИСКА:</a:t>
            </a:r>
          </a:p>
          <a:p>
            <a:pPr algn="l">
              <a:lnSpc>
                <a:spcPct val="90000"/>
              </a:lnSpc>
            </a:pPr>
            <a:endParaRPr lang="ru-RU" altLang="ko-KR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4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компетенций:</a:t>
            </a:r>
          </a:p>
          <a:p>
            <a:pPr algn="l">
              <a:lnSpc>
                <a:spcPct val="90000"/>
              </a:lnSpc>
            </a:pPr>
            <a:endParaRPr lang="ru-RU" altLang="ko-KR" sz="24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лингвистическая,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читательская,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информационная, 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компьютерная (цифровая),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творческая функциональная грамотность: создание новых текстов, создание образовательных продуктов с использованием ИКТ.</a:t>
            </a: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endParaRPr lang="ru-RU" altLang="ko-K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704F4-09B8-431E-B46A-AD316B6DB2B6}"/>
              </a:ext>
            </a:extLst>
          </p:cNvPr>
          <p:cNvGrpSpPr/>
          <p:nvPr/>
        </p:nvGrpSpPr>
        <p:grpSpPr>
          <a:xfrm>
            <a:off x="7898295" y="6147589"/>
            <a:ext cx="3292557" cy="581920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2552EBC6-5364-D08D-DD32-A382C51766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484" y="543042"/>
            <a:ext cx="4142716" cy="525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21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C7CC6-FAF8-65C4-653B-73A9323855E1}"/>
              </a:ext>
            </a:extLst>
          </p:cNvPr>
          <p:cNvSpPr txBox="1">
            <a:spLocks/>
          </p:cNvSpPr>
          <p:nvPr/>
        </p:nvSpPr>
        <p:spPr>
          <a:xfrm>
            <a:off x="0" y="1930400"/>
            <a:ext cx="6531296" cy="4927600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ru-RU" altLang="ko-KR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ПОЯСНИТЕЛЬНАЯ ЗАПИСКА:</a:t>
            </a:r>
          </a:p>
          <a:p>
            <a:pPr algn="l">
              <a:lnSpc>
                <a:spcPct val="90000"/>
              </a:lnSpc>
            </a:pPr>
            <a:endParaRPr lang="ru-RU" altLang="ko-KR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4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</a:p>
          <a:p>
            <a:pPr marL="342900" indent="-342900" algn="l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познакомить с методологией формирования функциональной грамотности у обучающихся;</a:t>
            </a:r>
          </a:p>
          <a:p>
            <a:pPr algn="l">
              <a:lnSpc>
                <a:spcPct val="90000"/>
              </a:lnSpc>
            </a:pPr>
            <a:endParaRPr lang="ru-RU" altLang="ko-KR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4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студентов умений разрабатывать и внедрять в учебный процесс задания, направленные на формирование функциональной грамотности учащихся; 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ru-RU" altLang="ko-K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ko-K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студентов формирующему оцениванию образовательных результатов учащихся.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ru-RU" altLang="ko-K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ru-RU" altLang="ko-K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endParaRPr lang="ru-RU" altLang="ko-K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BC04C0-3730-817E-528E-DE8F098D5079}"/>
              </a:ext>
            </a:extLst>
          </p:cNvPr>
          <p:cNvSpPr txBox="1"/>
          <p:nvPr/>
        </p:nvSpPr>
        <p:spPr>
          <a:xfrm>
            <a:off x="7667755" y="38393"/>
            <a:ext cx="3681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ru-RU" sz="24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езультаты обучения: </a:t>
            </a:r>
            <a:endParaRPr lang="ru-BY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53F9B7-8AB0-7508-6D92-6C50C2B6AAD3}"/>
              </a:ext>
            </a:extLst>
          </p:cNvPr>
          <p:cNvSpPr txBox="1"/>
          <p:nvPr/>
        </p:nvSpPr>
        <p:spPr>
          <a:xfrm>
            <a:off x="6096000" y="500058"/>
            <a:ext cx="58928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0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знать:</a:t>
            </a:r>
            <a:endParaRPr lang="ru-BY" sz="2000" b="1" u="sng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различия между суммирующим и формирующим оцениванием, принципы и этапы технологии формирующего оценивания;</a:t>
            </a:r>
            <a:endParaRPr lang="ru-BY" sz="20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методику создания заданий, направленных на формирование читательской и языковой функциональной грамотности.</a:t>
            </a:r>
            <a:endParaRPr lang="ru-BY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/>
            <a:r>
              <a:rPr lang="ru-RU" sz="20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уметь:</a:t>
            </a:r>
            <a:endParaRPr lang="ru-BY" sz="2000" b="1" u="sng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применять комплексный подход в оценивании образовательных результатов;</a:t>
            </a:r>
            <a:endParaRPr lang="ru-BY" sz="20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организовывать проектную деятельность учащихся.</a:t>
            </a:r>
          </a:p>
          <a:p>
            <a:pPr indent="450215" algn="just"/>
            <a:r>
              <a:rPr lang="ru-RU" sz="20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владеть:</a:t>
            </a:r>
            <a:r>
              <a:rPr lang="ru-RU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BY" sz="2000" b="1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инструментарием постановки учебных целей и организации обратной связи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BY" sz="20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владеть навыками использования информационно-коммуникационных и медиатехнологий в образовательном процессе.</a:t>
            </a:r>
            <a:endParaRPr lang="ru-BY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ru-BY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7" name="Group 20">
            <a:extLst>
              <a:ext uri="{FF2B5EF4-FFF2-40B4-BE49-F238E27FC236}">
                <a16:creationId xmlns:a16="http://schemas.microsoft.com/office/drawing/2014/main" id="{693F40B5-CA30-A18A-64BD-161D5A441112}"/>
              </a:ext>
            </a:extLst>
          </p:cNvPr>
          <p:cNvGrpSpPr/>
          <p:nvPr/>
        </p:nvGrpSpPr>
        <p:grpSpPr>
          <a:xfrm>
            <a:off x="3532991" y="6096000"/>
            <a:ext cx="2998305" cy="681495"/>
            <a:chOff x="3960971" y="2767117"/>
            <a:chExt cx="4267200" cy="1321489"/>
          </a:xfrm>
        </p:grpSpPr>
        <p:sp>
          <p:nvSpPr>
            <p:cNvPr id="8" name="Freeform: Shape 21">
              <a:extLst>
                <a:ext uri="{FF2B5EF4-FFF2-40B4-BE49-F238E27FC236}">
                  <a16:creationId xmlns:a16="http://schemas.microsoft.com/office/drawing/2014/main" id="{230D1B94-BE63-8C01-696F-D3AFD40C3EAC}"/>
                </a:ext>
              </a:extLst>
            </p:cNvPr>
            <p:cNvSpPr/>
            <p:nvPr/>
          </p:nvSpPr>
          <p:spPr>
            <a:xfrm>
              <a:off x="4049554" y="3359523"/>
              <a:ext cx="4086224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9" name="Freeform: Shape 22">
              <a:extLst>
                <a:ext uri="{FF2B5EF4-FFF2-40B4-BE49-F238E27FC236}">
                  <a16:creationId xmlns:a16="http://schemas.microsoft.com/office/drawing/2014/main" id="{E1E990F6-B565-B57B-B35E-23FE1D515B28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" name="Freeform: Shape 23">
              <a:extLst>
                <a:ext uri="{FF2B5EF4-FFF2-40B4-BE49-F238E27FC236}">
                  <a16:creationId xmlns:a16="http://schemas.microsoft.com/office/drawing/2014/main" id="{81A32C80-C937-2395-E6F3-9C2F21D883F7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" name="Freeform: Shape 24">
              <a:extLst>
                <a:ext uri="{FF2B5EF4-FFF2-40B4-BE49-F238E27FC236}">
                  <a16:creationId xmlns:a16="http://schemas.microsoft.com/office/drawing/2014/main" id="{A3FAF7A3-68C9-0DD5-D83C-409ADE2531B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382854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9401" y="134856"/>
            <a:ext cx="11573197" cy="60174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3600" b="1" u="sng" dirty="0">
                <a:latin typeface="Arial" panose="020B0604020202020204" pitchFamily="34" charset="0"/>
              </a:rPr>
              <a:t>Перечень</a:t>
            </a:r>
            <a:r>
              <a:rPr lang="ru-RU" sz="3600" b="1" dirty="0">
                <a:latin typeface="Arial" panose="020B0604020202020204" pitchFamily="34" charset="0"/>
              </a:rPr>
              <a:t> </a:t>
            </a:r>
            <a:r>
              <a:rPr lang="ru-RU" sz="3600" b="1" u="sng" dirty="0">
                <a:latin typeface="Arial" panose="020B0604020202020204" pitchFamily="34" charset="0"/>
              </a:rPr>
              <a:t>компетенций</a:t>
            </a:r>
            <a:r>
              <a:rPr lang="ru-RU" sz="3600" b="1" dirty="0">
                <a:latin typeface="Arial" panose="020B0604020202020204" pitchFamily="34" charset="0"/>
              </a:rPr>
              <a:t>:</a:t>
            </a:r>
            <a:endParaRPr lang="en-US" sz="3600" b="1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818AB-F9D9-7806-B7D8-793BD986AC90}"/>
              </a:ext>
            </a:extLst>
          </p:cNvPr>
          <p:cNvSpPr txBox="1"/>
          <p:nvPr/>
        </p:nvSpPr>
        <p:spPr>
          <a:xfrm>
            <a:off x="3614683" y="736599"/>
            <a:ext cx="8267915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BY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БАЗОВЫЕ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Критически оценивать и интерпретировать информацию с разных позиций, признавать и исправлять противоречия в источниках информации, высказывать свою точку зрения; </a:t>
            </a:r>
          </a:p>
          <a:p>
            <a:endParaRPr lang="ru-RU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Быть способным развивать личностные качества учащихся, распознавать их склонности и в соответствии с ними определять индивидуальную траекторию развития; создавать условия для речевого самосовершенствования, развития навыков самообразования и решения бытовых и нетипичных задач с целью ориентирования в окружающем мире;</a:t>
            </a:r>
          </a:p>
          <a:p>
            <a:endParaRPr lang="ru-RU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Эффективно применять современные информационные и медиатехнологии в процессе общения и в процессе обучения.</a:t>
            </a:r>
          </a:p>
          <a:p>
            <a:pPr algn="ctr"/>
            <a:endParaRPr lang="ru-RU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BY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BY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59968E-87FA-A106-B2F5-E893E5816B5B}"/>
              </a:ext>
            </a:extLst>
          </p:cNvPr>
          <p:cNvSpPr txBox="1"/>
          <p:nvPr/>
        </p:nvSpPr>
        <p:spPr>
          <a:xfrm>
            <a:off x="134883" y="889000"/>
            <a:ext cx="33449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BY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УНИВЕРСАЛЬНЫЕ</a:t>
            </a:r>
          </a:p>
          <a:p>
            <a:r>
              <a:rPr lang="ru-BY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Быть способным к непрерывному образованию и </a:t>
            </a:r>
            <a:r>
              <a:rPr lang="ru-RU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саморазвитию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протяжении всей жизни и способным адаптироваться к изменениям в профессиональной деятельности.</a:t>
            </a:r>
            <a:endParaRPr lang="ru-BY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858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9401" y="300871"/>
            <a:ext cx="11573197" cy="60174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BY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СПЕЦИАЛЬНЫЕ КОМПЕТЕНЦИИ:</a:t>
            </a:r>
          </a:p>
          <a:p>
            <a:pPr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309401" y="568484"/>
            <a:ext cx="559430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Языковая компетенция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Использовать понятийно-терминологический аппарат языкознания с учетом специфики и закономерностей функционирования разных языковых уровней в условиях белорусско-русского двуязычия.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Проводить классификацию и анализ языковых единиц с целью целостного представления о тесной взаимосвязи и взаимообусловленности всех уровней языковой системы (лексики, фонетики, морфологии, синтаксиса и стилистики).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Формировать орфографические и пунктуационные навыки, умение использовать язык в его функциональном и стилистическом разнообразии, в различных видах речевой и практической деятельности.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Применять знания о генезисе русского языка, эволюции его систем, условиях формирования русской литературной нормы, проводить практический анализ языковых явлений в текстах разного типа с позиций диахронии.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9632FC-5CD0-B4ED-C968-3CAA996E4E21}"/>
              </a:ext>
            </a:extLst>
          </p:cNvPr>
          <p:cNvSpPr txBox="1"/>
          <p:nvPr/>
        </p:nvSpPr>
        <p:spPr>
          <a:xfrm>
            <a:off x="6095999" y="601742"/>
            <a:ext cx="60960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Речевая компетенция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Формировать умение использовать средства языка в различных видах речевой деятельности; создавать условия для приобретения опыта реальной (социально ориентированной) речевой деятельности.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Развивать интеллектуальную сферу личности учащегося, овладевать навыками самоанализа, самооценки, языковой рефлексии при изучении языкового учебного материала.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Формировать и развивать навыки речевого общения на продуктивном уровне (создание собственных текстов разных жанров и стилей);</a:t>
            </a:r>
          </a:p>
          <a:p>
            <a:r>
              <a:rPr lang="ru-RU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Коммуникативная компетенция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Направить деятельность учащихся на решение практических коммуникативных задач.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Организовывать публичные выступления учащихся, поощрять их участие в дебатах на школьных конференциях и других мероприятиях, в том числе онлайн-форумах и онлайн-конференциях.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Формировать у студентов коммуникативные навыки в максимально широком контексте, в том числе в формате СМИ.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757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9401" y="300871"/>
            <a:ext cx="11573197" cy="60174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BY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СПЕЦИАЛЬНЫЕ КОМПЕТЕНЦИИ:</a:t>
            </a:r>
          </a:p>
          <a:p>
            <a:pPr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309401" y="568484"/>
            <a:ext cx="559430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Языковая культурная компетентность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Формировать речевую культуру учащихся на основе овладения языком как системой сохранения и передачи национально-культурных ценностей.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Развивать интеллектуальную, коммуникативную, духовно-нравственную, гражданскую культуру учащихся за счет использования национально маркированных языковых единиц.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Формировать у студентов культуру ссылок на источники публикации, цитирования, предупреждение нарушения авторских прав.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9632FC-5CD0-B4ED-C968-3CAA996E4E21}"/>
              </a:ext>
            </a:extLst>
          </p:cNvPr>
          <p:cNvSpPr txBox="1"/>
          <p:nvPr/>
        </p:nvSpPr>
        <p:spPr>
          <a:xfrm>
            <a:off x="6095999" y="601742"/>
            <a:ext cx="60960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Читательская грамотность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 Формировать у учащихся умение вдумчиво читать текст и устанавливать причинно-следственные связи между разными единицами информации.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 Формировать у учащихся умение определять тему и основную мысль текста, делать обоснованные выводы.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5.3. Формировать у учащихся навыки интерпретации информации, умение высказывать свое оценочное мнение и аргументировать свою точку зрения по поводу прочитанного текста.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5.4. Формировать у учащихся навыки создания устных и письменных текстов в различных текстовых и визуальных форматах (в том числе в цифровой среде), используя при этом коммуникативные стратегии и тактики как целенаправленную деятельность.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5.5. Формировать умение оценивать достоверность текстов, интегрировать информацию из разных источников, делать ссылки на источники цитирования и функционирования разных языковых уровней в условиях белорусско-русского двуязычия.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017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onut 1">
            <a:extLst>
              <a:ext uri="{FF2B5EF4-FFF2-40B4-BE49-F238E27FC236}">
                <a16:creationId xmlns:a16="http://schemas.microsoft.com/office/drawing/2014/main" id="{1B6717BA-E5A2-4F1C-899D-6ABFCCBBE942}"/>
              </a:ext>
            </a:extLst>
          </p:cNvPr>
          <p:cNvSpPr/>
          <p:nvPr/>
        </p:nvSpPr>
        <p:spPr>
          <a:xfrm>
            <a:off x="4801814" y="2575829"/>
            <a:ext cx="2799629" cy="2799629"/>
          </a:xfrm>
          <a:prstGeom prst="donut">
            <a:avLst>
              <a:gd name="adj" fmla="val 49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3BEECA5-000F-4ACD-87A8-899613AB9CA8}"/>
              </a:ext>
            </a:extLst>
          </p:cNvPr>
          <p:cNvCxnSpPr>
            <a:cxnSpLocks/>
          </p:cNvCxnSpPr>
          <p:nvPr/>
        </p:nvCxnSpPr>
        <p:spPr>
          <a:xfrm>
            <a:off x="2479902" y="2202985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5A545E1-DB2A-43C6-9F92-EA1E267B138A}"/>
              </a:ext>
            </a:extLst>
          </p:cNvPr>
          <p:cNvCxnSpPr>
            <a:cxnSpLocks/>
          </p:cNvCxnSpPr>
          <p:nvPr/>
        </p:nvCxnSpPr>
        <p:spPr>
          <a:xfrm>
            <a:off x="5279531" y="2208735"/>
            <a:ext cx="577011" cy="35494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onut 60">
            <a:extLst>
              <a:ext uri="{FF2B5EF4-FFF2-40B4-BE49-F238E27FC236}">
                <a16:creationId xmlns:a16="http://schemas.microsoft.com/office/drawing/2014/main" id="{C9AD5763-AF43-4AE6-888E-5A7469C08CDD}"/>
              </a:ext>
            </a:extLst>
          </p:cNvPr>
          <p:cNvSpPr/>
          <p:nvPr/>
        </p:nvSpPr>
        <p:spPr>
          <a:xfrm>
            <a:off x="11439487" y="2592022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67E442E-37A5-43C7-9806-04D7798013FF}"/>
              </a:ext>
            </a:extLst>
          </p:cNvPr>
          <p:cNvCxnSpPr>
            <a:cxnSpLocks/>
          </p:cNvCxnSpPr>
          <p:nvPr/>
        </p:nvCxnSpPr>
        <p:spPr>
          <a:xfrm>
            <a:off x="7248058" y="5536561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12">
            <a:extLst>
              <a:ext uri="{FF2B5EF4-FFF2-40B4-BE49-F238E27FC236}">
                <a16:creationId xmlns:a16="http://schemas.microsoft.com/office/drawing/2014/main" id="{CBE2D92C-8E60-5F21-EFCB-A2B985A856DC}"/>
              </a:ext>
            </a:extLst>
          </p:cNvPr>
          <p:cNvGrpSpPr/>
          <p:nvPr/>
        </p:nvGrpSpPr>
        <p:grpSpPr>
          <a:xfrm>
            <a:off x="5107471" y="3429000"/>
            <a:ext cx="2183680" cy="872961"/>
            <a:chOff x="3960971" y="2767117"/>
            <a:chExt cx="4267200" cy="1321489"/>
          </a:xfrm>
        </p:grpSpPr>
        <p:sp>
          <p:nvSpPr>
            <p:cNvPr id="5" name="Freeform: Shape 113">
              <a:extLst>
                <a:ext uri="{FF2B5EF4-FFF2-40B4-BE49-F238E27FC236}">
                  <a16:creationId xmlns:a16="http://schemas.microsoft.com/office/drawing/2014/main" id="{AEFAA405-1E00-BD91-2E4F-21AE59AAB9E5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6" name="Freeform: Shape 114">
              <a:extLst>
                <a:ext uri="{FF2B5EF4-FFF2-40B4-BE49-F238E27FC236}">
                  <a16:creationId xmlns:a16="http://schemas.microsoft.com/office/drawing/2014/main" id="{33F684AF-AB6D-B32C-6421-32FFA948F3BA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8" name="Freeform: Shape 115">
              <a:extLst>
                <a:ext uri="{FF2B5EF4-FFF2-40B4-BE49-F238E27FC236}">
                  <a16:creationId xmlns:a16="http://schemas.microsoft.com/office/drawing/2014/main" id="{D289E1D6-CE7C-91A1-6890-4BDD1A089A72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9" name="Freeform: Shape 116">
              <a:extLst>
                <a:ext uri="{FF2B5EF4-FFF2-40B4-BE49-F238E27FC236}">
                  <a16:creationId xmlns:a16="http://schemas.microsoft.com/office/drawing/2014/main" id="{9DFC71CE-9D6A-7ADA-4A2E-EC971C5014C1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16E2B13-42DD-4894-51AC-AF9E7DC23B5A}"/>
              </a:ext>
            </a:extLst>
          </p:cNvPr>
          <p:cNvSpPr txBox="1"/>
          <p:nvPr/>
        </p:nvSpPr>
        <p:spPr>
          <a:xfrm>
            <a:off x="2327605" y="1582819"/>
            <a:ext cx="52738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rtl="0">
              <a:buSzPts val="1000"/>
              <a:tabLst>
                <a:tab pos="185420" algn="l"/>
              </a:tabLst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Формирующее оценивание </a:t>
            </a:r>
            <a:endParaRPr lang="ru-BY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Donut 59">
            <a:extLst>
              <a:ext uri="{FF2B5EF4-FFF2-40B4-BE49-F238E27FC236}">
                <a16:creationId xmlns:a16="http://schemas.microsoft.com/office/drawing/2014/main" id="{484F364B-5359-29CA-944C-24802F3C17FD}"/>
              </a:ext>
            </a:extLst>
          </p:cNvPr>
          <p:cNvSpPr/>
          <p:nvPr/>
        </p:nvSpPr>
        <p:spPr>
          <a:xfrm>
            <a:off x="1605425" y="1518127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6" name="Frame 17">
            <a:extLst>
              <a:ext uri="{FF2B5EF4-FFF2-40B4-BE49-F238E27FC236}">
                <a16:creationId xmlns:a16="http://schemas.microsoft.com/office/drawing/2014/main" id="{60E06000-EF40-D51A-CCE7-1C085F59FD81}"/>
              </a:ext>
            </a:extLst>
          </p:cNvPr>
          <p:cNvSpPr/>
          <p:nvPr/>
        </p:nvSpPr>
        <p:spPr>
          <a:xfrm>
            <a:off x="1801607" y="1716486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1" name="Donut 59">
            <a:extLst>
              <a:ext uri="{FF2B5EF4-FFF2-40B4-BE49-F238E27FC236}">
                <a16:creationId xmlns:a16="http://schemas.microsoft.com/office/drawing/2014/main" id="{02A033C8-36E5-B41D-2488-3253FDA80284}"/>
              </a:ext>
            </a:extLst>
          </p:cNvPr>
          <p:cNvSpPr/>
          <p:nvPr/>
        </p:nvSpPr>
        <p:spPr>
          <a:xfrm>
            <a:off x="98292" y="3818424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2" name="Frame 17">
            <a:extLst>
              <a:ext uri="{FF2B5EF4-FFF2-40B4-BE49-F238E27FC236}">
                <a16:creationId xmlns:a16="http://schemas.microsoft.com/office/drawing/2014/main" id="{7663BAFF-BEE4-3845-C7EE-94FCF3C8D75E}"/>
              </a:ext>
            </a:extLst>
          </p:cNvPr>
          <p:cNvSpPr/>
          <p:nvPr/>
        </p:nvSpPr>
        <p:spPr>
          <a:xfrm>
            <a:off x="301427" y="4021240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56" name="Frame 17">
            <a:extLst>
              <a:ext uri="{FF2B5EF4-FFF2-40B4-BE49-F238E27FC236}">
                <a16:creationId xmlns:a16="http://schemas.microsoft.com/office/drawing/2014/main" id="{4772DDA6-3BA6-FE72-8D61-FF1BEE9B0447}"/>
              </a:ext>
            </a:extLst>
          </p:cNvPr>
          <p:cNvSpPr/>
          <p:nvPr/>
        </p:nvSpPr>
        <p:spPr>
          <a:xfrm>
            <a:off x="11642622" y="2806385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cxnSp>
        <p:nvCxnSpPr>
          <p:cNvPr id="66" name="Straight Connector 36">
            <a:extLst>
              <a:ext uri="{FF2B5EF4-FFF2-40B4-BE49-F238E27FC236}">
                <a16:creationId xmlns:a16="http://schemas.microsoft.com/office/drawing/2014/main" id="{7A76D509-EF29-2686-4F0C-D1984258CFB2}"/>
              </a:ext>
            </a:extLst>
          </p:cNvPr>
          <p:cNvCxnSpPr>
            <a:cxnSpLocks/>
          </p:cNvCxnSpPr>
          <p:nvPr/>
        </p:nvCxnSpPr>
        <p:spPr>
          <a:xfrm>
            <a:off x="6511134" y="5321844"/>
            <a:ext cx="739827" cy="2013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5">
            <a:extLst>
              <a:ext uri="{FF2B5EF4-FFF2-40B4-BE49-F238E27FC236}">
                <a16:creationId xmlns:a16="http://schemas.microsoft.com/office/drawing/2014/main" id="{C08DBAA2-03D9-19AF-9F1A-CEE7827805BB}"/>
              </a:ext>
            </a:extLst>
          </p:cNvPr>
          <p:cNvCxnSpPr>
            <a:cxnSpLocks/>
          </p:cNvCxnSpPr>
          <p:nvPr/>
        </p:nvCxnSpPr>
        <p:spPr>
          <a:xfrm>
            <a:off x="1614192" y="5269611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36">
            <a:extLst>
              <a:ext uri="{FF2B5EF4-FFF2-40B4-BE49-F238E27FC236}">
                <a16:creationId xmlns:a16="http://schemas.microsoft.com/office/drawing/2014/main" id="{16B4DC77-5741-867C-625D-3779067A21C9}"/>
              </a:ext>
            </a:extLst>
          </p:cNvPr>
          <p:cNvCxnSpPr>
            <a:cxnSpLocks/>
          </p:cNvCxnSpPr>
          <p:nvPr/>
        </p:nvCxnSpPr>
        <p:spPr>
          <a:xfrm flipV="1">
            <a:off x="4413821" y="4868160"/>
            <a:ext cx="646961" cy="41761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4C500F94-1A12-8501-7D43-1D99518525F8}"/>
              </a:ext>
            </a:extLst>
          </p:cNvPr>
          <p:cNvSpPr txBox="1"/>
          <p:nvPr/>
        </p:nvSpPr>
        <p:spPr>
          <a:xfrm>
            <a:off x="814585" y="3356763"/>
            <a:ext cx="382021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Эффективные педагогические практики, направленные на формирование функциональной грамотности обучающихся</a:t>
            </a:r>
            <a:endParaRPr lang="ru-BY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D2A7FB-90ED-8DB3-222E-7813C6776914}"/>
              </a:ext>
            </a:extLst>
          </p:cNvPr>
          <p:cNvSpPr txBox="1"/>
          <p:nvPr/>
        </p:nvSpPr>
        <p:spPr>
          <a:xfrm>
            <a:off x="799323" y="204065"/>
            <a:ext cx="107407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«Содержание учебного материала» необходимо дополнить следующими вопросами для изучения:</a:t>
            </a:r>
            <a:endParaRPr lang="ru-BY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25DD0F-4F43-C525-F5B7-4ED853E541FB}"/>
              </a:ext>
            </a:extLst>
          </p:cNvPr>
          <p:cNvSpPr txBox="1"/>
          <p:nvPr/>
        </p:nvSpPr>
        <p:spPr>
          <a:xfrm>
            <a:off x="7648191" y="2942537"/>
            <a:ext cx="389186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цифровых инструментов обучения для совершенствования методической компетентности учителя и формирования функциональной грамотности обучающихся</a:t>
            </a:r>
            <a:endParaRPr lang="ru-BY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00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2560" y="271848"/>
            <a:ext cx="11401168" cy="68297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2400" b="1" dirty="0">
                <a:latin typeface="Arial" panose="020B0604020202020204" pitchFamily="34" charset="0"/>
              </a:rPr>
              <a:t>Включить в </a:t>
            </a:r>
            <a:r>
              <a:rPr lang="ru-R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раздел 3. «Формирование речевой деятельности учащихся»:</a:t>
            </a:r>
            <a:endParaRPr lang="en-US" sz="2400" b="1" dirty="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2EC41-99A7-BE76-7799-A2BFCA368AFA}"/>
              </a:ext>
            </a:extLst>
          </p:cNvPr>
          <p:cNvSpPr txBox="1"/>
          <p:nvPr/>
        </p:nvSpPr>
        <p:spPr>
          <a:xfrm>
            <a:off x="325120" y="954820"/>
            <a:ext cx="11704320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навыков создания устных и письменных текстов в различных текстовых и визуальных форматах (в том числе в цифровой среде), используя при этом коммуникативные стратегии и тактики как целенаправленную деятельность;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умения оценивать достоверность текстов, интегрировать информацию из разных источников, делать ссылки на источники цитирования;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умения использовать средства языка в различных видах речевой деятельности; создавать условия для приобретения опыта реальной (социально ориентированной) речевой деятельности;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Методика работы с </a:t>
            </a:r>
            <a:r>
              <a:rPr lang="ru-RU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поликодовыми</a:t>
            </a: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текстами;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умения использовать язык в его функциональном и стилистическом разнообразии, в различных видах речевой и практической деятельности;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и развитие навыков речевого общения на продуктивном уровне (создание собственных текстов разных жанров и стилей);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публичных выступлений учащихся в офлайн и онлайн форматах;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навыков интерпретации информации, умений высказывать свое оценочное мнение и аргументировать свою точку зрения по поводу прочитанного текста.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7884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3637</TotalTime>
  <Words>1557</Words>
  <Application>Microsoft Macintosh PowerPoint</Application>
  <PresentationFormat>Широкоэкранный</PresentationFormat>
  <Paragraphs>161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Cover and End Slide Master</vt:lpstr>
      <vt:lpstr>Contents Slide Master</vt:lpstr>
      <vt:lpstr>Section Break Slide Master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Microsoft Office User</cp:lastModifiedBy>
  <cp:revision>165</cp:revision>
  <dcterms:created xsi:type="dcterms:W3CDTF">2018-04-24T17:14:44Z</dcterms:created>
  <dcterms:modified xsi:type="dcterms:W3CDTF">2023-06-05T09:58:41Z</dcterms:modified>
</cp:coreProperties>
</file>